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7" r:id="rId2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81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300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4BD3F11-A8E5-4E7B-8F18-AF324DE5540D}" type="doc">
      <dgm:prSet loTypeId="urn:microsoft.com/office/officeart/2005/8/layout/hierarchy4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1476098-60A6-4071-A7A6-1AD7CD1B4670}">
      <dgm:prSet phldrT="[Text]" custT="1"/>
      <dgm:spPr/>
      <dgm:t>
        <a:bodyPr/>
        <a:lstStyle/>
        <a:p>
          <a:pPr>
            <a:spcAft>
              <a:spcPts val="0"/>
            </a:spcAft>
          </a:pPr>
          <a:r>
            <a:rPr lang="en-US" sz="1400" dirty="0"/>
            <a:t>Dean</a:t>
          </a:r>
        </a:p>
        <a:p>
          <a:pPr>
            <a:spcAft>
              <a:spcPts val="0"/>
            </a:spcAft>
          </a:pPr>
          <a:r>
            <a:rPr lang="en-US" sz="1400" b="1" dirty="0"/>
            <a:t> (Theard-Griggs)</a:t>
          </a:r>
        </a:p>
      </dgm:t>
    </dgm:pt>
    <dgm:pt modelId="{07FD415E-2DC0-48F0-ABFD-A78B7549ECBD}" type="parTrans" cxnId="{F7FAEACA-57B6-4E44-B57B-BA7A8FCC0BF4}">
      <dgm:prSet/>
      <dgm:spPr/>
      <dgm:t>
        <a:bodyPr/>
        <a:lstStyle/>
        <a:p>
          <a:endParaRPr lang="en-US"/>
        </a:p>
      </dgm:t>
    </dgm:pt>
    <dgm:pt modelId="{010ABD71-385B-49C8-942C-AB53F1EB8C3C}" type="sibTrans" cxnId="{F7FAEACA-57B6-4E44-B57B-BA7A8FCC0BF4}">
      <dgm:prSet/>
      <dgm:spPr/>
      <dgm:t>
        <a:bodyPr/>
        <a:lstStyle/>
        <a:p>
          <a:endParaRPr lang="en-US"/>
        </a:p>
      </dgm:t>
    </dgm:pt>
    <dgm:pt modelId="{32CC3870-D55D-49DF-800F-FCA458C90F34}">
      <dgm:prSet phldrT="[Text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1400" dirty="0"/>
            <a:t>College Operations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400" b="1" dirty="0"/>
            <a:t>(Edwards)</a:t>
          </a:r>
        </a:p>
      </dgm:t>
    </dgm:pt>
    <dgm:pt modelId="{C883D806-97F8-4F72-9C10-7E13AF5E30D6}" type="sibTrans" cxnId="{C3989802-59DA-449F-BF9D-ED29A5E475B9}">
      <dgm:prSet/>
      <dgm:spPr/>
      <dgm:t>
        <a:bodyPr/>
        <a:lstStyle/>
        <a:p>
          <a:endParaRPr lang="en-US"/>
        </a:p>
      </dgm:t>
    </dgm:pt>
    <dgm:pt modelId="{144648DB-C3EC-4941-8B11-25185194E370}" type="parTrans" cxnId="{C3989802-59DA-449F-BF9D-ED29A5E475B9}">
      <dgm:prSet/>
      <dgm:spPr/>
      <dgm:t>
        <a:bodyPr/>
        <a:lstStyle/>
        <a:p>
          <a:endParaRPr lang="en-US"/>
        </a:p>
      </dgm:t>
    </dgm:pt>
    <dgm:pt modelId="{61BB646E-BDFA-483E-9365-04C810498150}">
      <dgm:prSet phldrT="[Text]" custT="1"/>
      <dgm:spPr>
        <a:solidFill>
          <a:schemeClr val="accent1"/>
        </a:solidFill>
      </dgm:spPr>
      <dgm:t>
        <a:bodyPr/>
        <a:lstStyle/>
        <a:p>
          <a:pPr>
            <a:spcAft>
              <a:spcPts val="0"/>
            </a:spcAft>
          </a:pPr>
          <a:r>
            <a:rPr lang="en-US" sz="1400" dirty="0"/>
            <a:t>Field Experience &amp; PK-12 Partnerships </a:t>
          </a:r>
          <a:r>
            <a:rPr lang="en-US" sz="1400" b="1" dirty="0"/>
            <a:t>(Mozer)</a:t>
          </a:r>
        </a:p>
      </dgm:t>
    </dgm:pt>
    <dgm:pt modelId="{5B7026A7-3233-4815-BA56-C678B18CA95A}" type="parTrans" cxnId="{BE2B72AA-4732-4F1C-A8C6-7C264D4928FC}">
      <dgm:prSet/>
      <dgm:spPr/>
      <dgm:t>
        <a:bodyPr/>
        <a:lstStyle/>
        <a:p>
          <a:endParaRPr lang="en-US"/>
        </a:p>
      </dgm:t>
    </dgm:pt>
    <dgm:pt modelId="{BB60AE69-C84D-4C01-99C8-4D0E59D90CEA}" type="sibTrans" cxnId="{BE2B72AA-4732-4F1C-A8C6-7C264D4928FC}">
      <dgm:prSet/>
      <dgm:spPr/>
      <dgm:t>
        <a:bodyPr/>
        <a:lstStyle/>
        <a:p>
          <a:endParaRPr lang="en-US"/>
        </a:p>
      </dgm:t>
    </dgm:pt>
    <dgm:pt modelId="{207D36EC-E2CA-42CE-B2BE-E24C15D821FF}">
      <dgm:prSet phldrT="[Text]" custT="1"/>
      <dgm:spPr>
        <a:solidFill>
          <a:schemeClr val="accent1"/>
        </a:solidFill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1400" dirty="0"/>
            <a:t>Academic Quality and Accreditation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400" dirty="0"/>
            <a:t>  </a:t>
          </a:r>
          <a:r>
            <a:rPr lang="en-US" sz="1400" b="1" dirty="0">
              <a:solidFill>
                <a:schemeClr val="bg1"/>
              </a:solidFill>
            </a:rPr>
            <a:t>(Stricker</a:t>
          </a:r>
          <a:r>
            <a:rPr lang="en-US" sz="1400" b="1" dirty="0"/>
            <a:t>)</a:t>
          </a:r>
        </a:p>
      </dgm:t>
    </dgm:pt>
    <dgm:pt modelId="{6BEB5117-DCB5-45B6-AB95-FBD095B11E26}" type="parTrans" cxnId="{4C9D8B92-60C0-43C8-91BD-7C39D728D1A4}">
      <dgm:prSet/>
      <dgm:spPr/>
      <dgm:t>
        <a:bodyPr/>
        <a:lstStyle/>
        <a:p>
          <a:endParaRPr lang="en-US"/>
        </a:p>
      </dgm:t>
    </dgm:pt>
    <dgm:pt modelId="{3D781D81-25A9-475F-AC21-B57BD65DA9C6}" type="sibTrans" cxnId="{4C9D8B92-60C0-43C8-91BD-7C39D728D1A4}">
      <dgm:prSet/>
      <dgm:spPr/>
      <dgm:t>
        <a:bodyPr/>
        <a:lstStyle/>
        <a:p>
          <a:endParaRPr lang="en-US"/>
        </a:p>
      </dgm:t>
    </dgm:pt>
    <dgm:pt modelId="{19F66BC2-4A8F-46EC-BCC8-0ED29E0FFE93}" type="pres">
      <dgm:prSet presAssocID="{04BD3F11-A8E5-4E7B-8F18-AF324DE5540D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8B5DE34C-D810-4610-8365-C999916C163B}" type="pres">
      <dgm:prSet presAssocID="{A1476098-60A6-4071-A7A6-1AD7CD1B4670}" presName="vertOne" presStyleCnt="0"/>
      <dgm:spPr/>
    </dgm:pt>
    <dgm:pt modelId="{80AF39B9-D8D9-4715-8CDE-C5D554A2EE0D}" type="pres">
      <dgm:prSet presAssocID="{A1476098-60A6-4071-A7A6-1AD7CD1B4670}" presName="txOne" presStyleLbl="node0" presStyleIdx="0" presStyleCnt="1" custScaleX="20482" custScaleY="31072" custLinFactNeighborX="-285" custLinFactNeighborY="-14229">
        <dgm:presLayoutVars>
          <dgm:chPref val="3"/>
        </dgm:presLayoutVars>
      </dgm:prSet>
      <dgm:spPr/>
    </dgm:pt>
    <dgm:pt modelId="{BD2CA288-24E4-4181-9545-5FEB8AFE8292}" type="pres">
      <dgm:prSet presAssocID="{A1476098-60A6-4071-A7A6-1AD7CD1B4670}" presName="parTransOne" presStyleCnt="0"/>
      <dgm:spPr/>
    </dgm:pt>
    <dgm:pt modelId="{3BD28C9D-1EAE-46CF-8719-80E939239DFC}" type="pres">
      <dgm:prSet presAssocID="{A1476098-60A6-4071-A7A6-1AD7CD1B4670}" presName="horzOne" presStyleCnt="0"/>
      <dgm:spPr/>
    </dgm:pt>
    <dgm:pt modelId="{F6E14A24-0817-4F43-921D-6DE65A9E5B04}" type="pres">
      <dgm:prSet presAssocID="{32CC3870-D55D-49DF-800F-FCA458C90F34}" presName="vertTwo" presStyleCnt="0"/>
      <dgm:spPr/>
    </dgm:pt>
    <dgm:pt modelId="{17C70D6A-3937-4FE2-916E-DC850A97EB8E}" type="pres">
      <dgm:prSet presAssocID="{32CC3870-D55D-49DF-800F-FCA458C90F34}" presName="txTwo" presStyleLbl="node2" presStyleIdx="0" presStyleCnt="3" custScaleX="51535" custScaleY="28019" custLinFactNeighborX="98065" custLinFactNeighborY="-30581">
        <dgm:presLayoutVars>
          <dgm:chPref val="3"/>
        </dgm:presLayoutVars>
      </dgm:prSet>
      <dgm:spPr/>
    </dgm:pt>
    <dgm:pt modelId="{F60AC2E1-5EC7-4D7B-8289-628BDA66FB2D}" type="pres">
      <dgm:prSet presAssocID="{32CC3870-D55D-49DF-800F-FCA458C90F34}" presName="horzTwo" presStyleCnt="0"/>
      <dgm:spPr/>
    </dgm:pt>
    <dgm:pt modelId="{1CBB8C66-8BBA-4858-98FA-F4951F7CCB2B}" type="pres">
      <dgm:prSet presAssocID="{C883D806-97F8-4F72-9C10-7E13AF5E30D6}" presName="sibSpaceTwo" presStyleCnt="0"/>
      <dgm:spPr/>
    </dgm:pt>
    <dgm:pt modelId="{DEB7DDA7-D23B-4E69-8182-18B50DFDEC02}" type="pres">
      <dgm:prSet presAssocID="{61BB646E-BDFA-483E-9365-04C810498150}" presName="vertTwo" presStyleCnt="0"/>
      <dgm:spPr/>
    </dgm:pt>
    <dgm:pt modelId="{7C5558AB-103A-4185-8F11-CC6F7B5B2E43}" type="pres">
      <dgm:prSet presAssocID="{61BB646E-BDFA-483E-9365-04C810498150}" presName="txTwo" presStyleLbl="node2" presStyleIdx="1" presStyleCnt="3" custScaleX="66790" custScaleY="26670" custLinFactNeighborX="-52859" custLinFactNeighborY="479">
        <dgm:presLayoutVars>
          <dgm:chPref val="3"/>
        </dgm:presLayoutVars>
      </dgm:prSet>
      <dgm:spPr/>
    </dgm:pt>
    <dgm:pt modelId="{44CF0592-FB49-4CF5-8061-BE1367963F65}" type="pres">
      <dgm:prSet presAssocID="{61BB646E-BDFA-483E-9365-04C810498150}" presName="horzTwo" presStyleCnt="0"/>
      <dgm:spPr/>
    </dgm:pt>
    <dgm:pt modelId="{37545ABE-EC31-4C18-9AB5-0F398086423D}" type="pres">
      <dgm:prSet presAssocID="{BB60AE69-C84D-4C01-99C8-4D0E59D90CEA}" presName="sibSpaceTwo" presStyleCnt="0"/>
      <dgm:spPr/>
    </dgm:pt>
    <dgm:pt modelId="{26C9A4B6-9F4F-4E39-8189-9DD9F164240B}" type="pres">
      <dgm:prSet presAssocID="{207D36EC-E2CA-42CE-B2BE-E24C15D821FF}" presName="vertTwo" presStyleCnt="0"/>
      <dgm:spPr/>
    </dgm:pt>
    <dgm:pt modelId="{BEA01C38-1B45-4B8E-9751-B0AC4E525B57}" type="pres">
      <dgm:prSet presAssocID="{207D36EC-E2CA-42CE-B2BE-E24C15D821FF}" presName="txTwo" presStyleLbl="node2" presStyleIdx="2" presStyleCnt="3" custScaleX="61005" custScaleY="29885" custLinFactX="-2297" custLinFactNeighborX="-100000" custLinFactNeighborY="-31514">
        <dgm:presLayoutVars>
          <dgm:chPref val="3"/>
        </dgm:presLayoutVars>
      </dgm:prSet>
      <dgm:spPr/>
    </dgm:pt>
    <dgm:pt modelId="{64D17DD7-B2DA-4C3B-883B-7CC94170F3C1}" type="pres">
      <dgm:prSet presAssocID="{207D36EC-E2CA-42CE-B2BE-E24C15D821FF}" presName="horzTwo" presStyleCnt="0"/>
      <dgm:spPr/>
    </dgm:pt>
  </dgm:ptLst>
  <dgm:cxnLst>
    <dgm:cxn modelId="{C3989802-59DA-449F-BF9D-ED29A5E475B9}" srcId="{A1476098-60A6-4071-A7A6-1AD7CD1B4670}" destId="{32CC3870-D55D-49DF-800F-FCA458C90F34}" srcOrd="0" destOrd="0" parTransId="{144648DB-C3EC-4941-8B11-25185194E370}" sibTransId="{C883D806-97F8-4F72-9C10-7E13AF5E30D6}"/>
    <dgm:cxn modelId="{3EFCEE20-2E08-4B66-B731-839A69AE1283}" type="presOf" srcId="{207D36EC-E2CA-42CE-B2BE-E24C15D821FF}" destId="{BEA01C38-1B45-4B8E-9751-B0AC4E525B57}" srcOrd="0" destOrd="0" presId="urn:microsoft.com/office/officeart/2005/8/layout/hierarchy4"/>
    <dgm:cxn modelId="{3B943428-EF32-41FC-8CF4-638ACC72D16B}" type="presOf" srcId="{04BD3F11-A8E5-4E7B-8F18-AF324DE5540D}" destId="{19F66BC2-4A8F-46EC-BCC8-0ED29E0FFE93}" srcOrd="0" destOrd="0" presId="urn:microsoft.com/office/officeart/2005/8/layout/hierarchy4"/>
    <dgm:cxn modelId="{9634D263-2CCF-435F-8156-FF2242970BA5}" type="presOf" srcId="{A1476098-60A6-4071-A7A6-1AD7CD1B4670}" destId="{80AF39B9-D8D9-4715-8CDE-C5D554A2EE0D}" srcOrd="0" destOrd="0" presId="urn:microsoft.com/office/officeart/2005/8/layout/hierarchy4"/>
    <dgm:cxn modelId="{4C9D8B92-60C0-43C8-91BD-7C39D728D1A4}" srcId="{A1476098-60A6-4071-A7A6-1AD7CD1B4670}" destId="{207D36EC-E2CA-42CE-B2BE-E24C15D821FF}" srcOrd="2" destOrd="0" parTransId="{6BEB5117-DCB5-45B6-AB95-FBD095B11E26}" sibTransId="{3D781D81-25A9-475F-AC21-B57BD65DA9C6}"/>
    <dgm:cxn modelId="{95E7D895-A221-4362-8EFE-DE899F631AB7}" type="presOf" srcId="{61BB646E-BDFA-483E-9365-04C810498150}" destId="{7C5558AB-103A-4185-8F11-CC6F7B5B2E43}" srcOrd="0" destOrd="0" presId="urn:microsoft.com/office/officeart/2005/8/layout/hierarchy4"/>
    <dgm:cxn modelId="{BE2B72AA-4732-4F1C-A8C6-7C264D4928FC}" srcId="{A1476098-60A6-4071-A7A6-1AD7CD1B4670}" destId="{61BB646E-BDFA-483E-9365-04C810498150}" srcOrd="1" destOrd="0" parTransId="{5B7026A7-3233-4815-BA56-C678B18CA95A}" sibTransId="{BB60AE69-C84D-4C01-99C8-4D0E59D90CEA}"/>
    <dgm:cxn modelId="{F7FAEACA-57B6-4E44-B57B-BA7A8FCC0BF4}" srcId="{04BD3F11-A8E5-4E7B-8F18-AF324DE5540D}" destId="{A1476098-60A6-4071-A7A6-1AD7CD1B4670}" srcOrd="0" destOrd="0" parTransId="{07FD415E-2DC0-48F0-ABFD-A78B7549ECBD}" sibTransId="{010ABD71-385B-49C8-942C-AB53F1EB8C3C}"/>
    <dgm:cxn modelId="{72F304FE-1081-4F95-89C6-67431AEE235B}" type="presOf" srcId="{32CC3870-D55D-49DF-800F-FCA458C90F34}" destId="{17C70D6A-3937-4FE2-916E-DC850A97EB8E}" srcOrd="0" destOrd="0" presId="urn:microsoft.com/office/officeart/2005/8/layout/hierarchy4"/>
    <dgm:cxn modelId="{B762E988-B225-4D80-875C-11ECB3DB1D74}" type="presParOf" srcId="{19F66BC2-4A8F-46EC-BCC8-0ED29E0FFE93}" destId="{8B5DE34C-D810-4610-8365-C999916C163B}" srcOrd="0" destOrd="0" presId="urn:microsoft.com/office/officeart/2005/8/layout/hierarchy4"/>
    <dgm:cxn modelId="{23D9E457-7280-4A96-AF10-75BC337F68F9}" type="presParOf" srcId="{8B5DE34C-D810-4610-8365-C999916C163B}" destId="{80AF39B9-D8D9-4715-8CDE-C5D554A2EE0D}" srcOrd="0" destOrd="0" presId="urn:microsoft.com/office/officeart/2005/8/layout/hierarchy4"/>
    <dgm:cxn modelId="{04D520DC-3C86-4C42-A82A-B2D4A1CA13F9}" type="presParOf" srcId="{8B5DE34C-D810-4610-8365-C999916C163B}" destId="{BD2CA288-24E4-4181-9545-5FEB8AFE8292}" srcOrd="1" destOrd="0" presId="urn:microsoft.com/office/officeart/2005/8/layout/hierarchy4"/>
    <dgm:cxn modelId="{6186D48F-443C-4C5F-B098-3CF0BB49AFAD}" type="presParOf" srcId="{8B5DE34C-D810-4610-8365-C999916C163B}" destId="{3BD28C9D-1EAE-46CF-8719-80E939239DFC}" srcOrd="2" destOrd="0" presId="urn:microsoft.com/office/officeart/2005/8/layout/hierarchy4"/>
    <dgm:cxn modelId="{7690FD74-C612-4A59-B072-938D08195D0B}" type="presParOf" srcId="{3BD28C9D-1EAE-46CF-8719-80E939239DFC}" destId="{F6E14A24-0817-4F43-921D-6DE65A9E5B04}" srcOrd="0" destOrd="0" presId="urn:microsoft.com/office/officeart/2005/8/layout/hierarchy4"/>
    <dgm:cxn modelId="{9B50925A-2433-43C0-A41A-65F6AF73A3A6}" type="presParOf" srcId="{F6E14A24-0817-4F43-921D-6DE65A9E5B04}" destId="{17C70D6A-3937-4FE2-916E-DC850A97EB8E}" srcOrd="0" destOrd="0" presId="urn:microsoft.com/office/officeart/2005/8/layout/hierarchy4"/>
    <dgm:cxn modelId="{1F30B958-FF03-47A0-8AC3-E9D48D3D28DC}" type="presParOf" srcId="{F6E14A24-0817-4F43-921D-6DE65A9E5B04}" destId="{F60AC2E1-5EC7-4D7B-8289-628BDA66FB2D}" srcOrd="1" destOrd="0" presId="urn:microsoft.com/office/officeart/2005/8/layout/hierarchy4"/>
    <dgm:cxn modelId="{54E4BEEF-DC04-4237-8770-9D300D2405E8}" type="presParOf" srcId="{3BD28C9D-1EAE-46CF-8719-80E939239DFC}" destId="{1CBB8C66-8BBA-4858-98FA-F4951F7CCB2B}" srcOrd="1" destOrd="0" presId="urn:microsoft.com/office/officeart/2005/8/layout/hierarchy4"/>
    <dgm:cxn modelId="{A43C2EB1-4AB4-4AFE-A53C-000EAE7D5465}" type="presParOf" srcId="{3BD28C9D-1EAE-46CF-8719-80E939239DFC}" destId="{DEB7DDA7-D23B-4E69-8182-18B50DFDEC02}" srcOrd="2" destOrd="0" presId="urn:microsoft.com/office/officeart/2005/8/layout/hierarchy4"/>
    <dgm:cxn modelId="{1823C8CE-2972-4B25-AC31-179E66B92072}" type="presParOf" srcId="{DEB7DDA7-D23B-4E69-8182-18B50DFDEC02}" destId="{7C5558AB-103A-4185-8F11-CC6F7B5B2E43}" srcOrd="0" destOrd="0" presId="urn:microsoft.com/office/officeart/2005/8/layout/hierarchy4"/>
    <dgm:cxn modelId="{4E5ACAAD-CF17-4686-AD5C-8FE81FEDB80D}" type="presParOf" srcId="{DEB7DDA7-D23B-4E69-8182-18B50DFDEC02}" destId="{44CF0592-FB49-4CF5-8061-BE1367963F65}" srcOrd="1" destOrd="0" presId="urn:microsoft.com/office/officeart/2005/8/layout/hierarchy4"/>
    <dgm:cxn modelId="{2AEB5B4C-9A07-40C2-B534-ACF51CFC8683}" type="presParOf" srcId="{3BD28C9D-1EAE-46CF-8719-80E939239DFC}" destId="{37545ABE-EC31-4C18-9AB5-0F398086423D}" srcOrd="3" destOrd="0" presId="urn:microsoft.com/office/officeart/2005/8/layout/hierarchy4"/>
    <dgm:cxn modelId="{1D212563-72A2-45EC-A370-F977CB608337}" type="presParOf" srcId="{3BD28C9D-1EAE-46CF-8719-80E939239DFC}" destId="{26C9A4B6-9F4F-4E39-8189-9DD9F164240B}" srcOrd="4" destOrd="0" presId="urn:microsoft.com/office/officeart/2005/8/layout/hierarchy4"/>
    <dgm:cxn modelId="{948A23BE-2F9D-4679-8506-5C1E8AE4BC6B}" type="presParOf" srcId="{26C9A4B6-9F4F-4E39-8189-9DD9F164240B}" destId="{BEA01C38-1B45-4B8E-9751-B0AC4E525B57}" srcOrd="0" destOrd="0" presId="urn:microsoft.com/office/officeart/2005/8/layout/hierarchy4"/>
    <dgm:cxn modelId="{56DA2691-8970-4AFF-AC31-51BDD5331E9D}" type="presParOf" srcId="{26C9A4B6-9F4F-4E39-8189-9DD9F164240B}" destId="{64D17DD7-B2DA-4C3B-883B-7CC94170F3C1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0AF39B9-D8D9-4715-8CDE-C5D554A2EE0D}">
      <dsp:nvSpPr>
        <dsp:cNvPr id="0" name=""/>
        <dsp:cNvSpPr/>
      </dsp:nvSpPr>
      <dsp:spPr>
        <a:xfrm>
          <a:off x="3680191" y="27270"/>
          <a:ext cx="1909077" cy="57712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400" kern="1200" dirty="0"/>
            <a:t>Dean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400" b="1" kern="1200" dirty="0"/>
            <a:t> (Theard-Griggs)</a:t>
          </a:r>
        </a:p>
      </dsp:txBody>
      <dsp:txXfrm>
        <a:off x="3697094" y="44173"/>
        <a:ext cx="1875271" cy="543317"/>
      </dsp:txXfrm>
    </dsp:sp>
    <dsp:sp modelId="{17C70D6A-3937-4FE2-916E-DC850A97EB8E}">
      <dsp:nvSpPr>
        <dsp:cNvPr id="0" name=""/>
        <dsp:cNvSpPr/>
      </dsp:nvSpPr>
      <dsp:spPr>
        <a:xfrm>
          <a:off x="4661294" y="632739"/>
          <a:ext cx="2449116" cy="52041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400" kern="1200" dirty="0"/>
            <a:t>College Operations</a:t>
          </a:r>
        </a:p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400" b="1" kern="1200" dirty="0"/>
            <a:t>(Edwards)</a:t>
          </a:r>
        </a:p>
      </dsp:txBody>
      <dsp:txXfrm>
        <a:off x="4676537" y="647982"/>
        <a:ext cx="2418630" cy="489932"/>
      </dsp:txXfrm>
    </dsp:sp>
    <dsp:sp modelId="{7C5558AB-103A-4185-8F11-CC6F7B5B2E43}">
      <dsp:nvSpPr>
        <dsp:cNvPr id="0" name=""/>
        <dsp:cNvSpPr/>
      </dsp:nvSpPr>
      <dsp:spPr>
        <a:xfrm>
          <a:off x="337192" y="1209640"/>
          <a:ext cx="3174084" cy="495362"/>
        </a:xfrm>
        <a:prstGeom prst="roundRect">
          <a:avLst>
            <a:gd name="adj" fmla="val 10000"/>
          </a:avLst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400" kern="1200" dirty="0"/>
            <a:t>Field Experience &amp; PK-12 Partnerships </a:t>
          </a:r>
          <a:r>
            <a:rPr lang="en-US" sz="1400" b="1" kern="1200" dirty="0"/>
            <a:t>(Mozer)</a:t>
          </a:r>
        </a:p>
      </dsp:txBody>
      <dsp:txXfrm>
        <a:off x="351701" y="1224149"/>
        <a:ext cx="3145066" cy="466344"/>
      </dsp:txXfrm>
    </dsp:sp>
    <dsp:sp modelId="{BEA01C38-1B45-4B8E-9751-B0AC4E525B57}">
      <dsp:nvSpPr>
        <dsp:cNvPr id="0" name=""/>
        <dsp:cNvSpPr/>
      </dsp:nvSpPr>
      <dsp:spPr>
        <a:xfrm>
          <a:off x="1561013" y="615410"/>
          <a:ext cx="2899162" cy="555076"/>
        </a:xfrm>
        <a:prstGeom prst="roundRect">
          <a:avLst>
            <a:gd name="adj" fmla="val 10000"/>
          </a:avLst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400" kern="1200" dirty="0"/>
            <a:t>Academic Quality and Accreditation</a:t>
          </a:r>
        </a:p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400" kern="1200" dirty="0"/>
            <a:t>  </a:t>
          </a:r>
          <a:r>
            <a:rPr lang="en-US" sz="1400" b="1" kern="1200" dirty="0">
              <a:solidFill>
                <a:schemeClr val="bg1"/>
              </a:solidFill>
            </a:rPr>
            <a:t>(Stricker</a:t>
          </a:r>
          <a:r>
            <a:rPr lang="en-US" sz="1400" b="1" kern="1200" dirty="0"/>
            <a:t>)</a:t>
          </a:r>
        </a:p>
      </dsp:txBody>
      <dsp:txXfrm>
        <a:off x="1577271" y="631668"/>
        <a:ext cx="2866646" cy="52256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2473" tIns="46237" rIns="92473" bIns="46237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2473" tIns="46237" rIns="92473" bIns="46237" rtlCol="0"/>
          <a:lstStyle>
            <a:lvl1pPr algn="r">
              <a:defRPr sz="1200"/>
            </a:lvl1pPr>
          </a:lstStyle>
          <a:p>
            <a:fld id="{BDD50E1B-BE9D-4335-83B9-26D575E48CF2}" type="datetimeFigureOut">
              <a:rPr lang="en-US" smtClean="0"/>
              <a:t>11/25/2024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73" tIns="46237" rIns="92473" bIns="46237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2473" tIns="46237" rIns="92473" bIns="46237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8"/>
            <a:ext cx="3037840" cy="466433"/>
          </a:xfrm>
          <a:prstGeom prst="rect">
            <a:avLst/>
          </a:prstGeom>
        </p:spPr>
        <p:txBody>
          <a:bodyPr vert="horz" lIns="92473" tIns="46237" rIns="92473" bIns="46237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8"/>
            <a:ext cx="3037840" cy="466433"/>
          </a:xfrm>
          <a:prstGeom prst="rect">
            <a:avLst/>
          </a:prstGeom>
        </p:spPr>
        <p:txBody>
          <a:bodyPr vert="horz" lIns="92473" tIns="46237" rIns="92473" bIns="46237" rtlCol="0" anchor="b"/>
          <a:lstStyle>
            <a:lvl1pPr algn="r">
              <a:defRPr sz="1200"/>
            </a:lvl1pPr>
          </a:lstStyle>
          <a:p>
            <a:fld id="{FE687051-EB57-4D18-BD64-F8DB049CD1B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87624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006EF6-6358-804A-8A84-EEF2035DDC96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77425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58AEC-754F-410C-8941-C562702F38C7}" type="datetimeFigureOut">
              <a:rPr lang="en-US" smtClean="0"/>
              <a:t>11/25/2024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0A994-F3D1-4127-ACF1-54C7E7C420A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60313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58AEC-754F-410C-8941-C562702F38C7}" type="datetimeFigureOut">
              <a:rPr lang="en-US" smtClean="0"/>
              <a:t>11/25/2024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0A994-F3D1-4127-ACF1-54C7E7C420A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14253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58AEC-754F-410C-8941-C562702F38C7}" type="datetimeFigureOut">
              <a:rPr lang="en-US" smtClean="0"/>
              <a:t>11/25/2024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0A994-F3D1-4127-ACF1-54C7E7C420A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18630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123950" y="268331"/>
            <a:ext cx="9813285" cy="778358"/>
          </a:xfrm>
          <a:prstGeom prst="rect">
            <a:avLst/>
          </a:prstGeom>
        </p:spPr>
        <p:txBody>
          <a:bodyPr vert="horz" anchor="t"/>
          <a:lstStyle>
            <a:lvl1pPr algn="l">
              <a:spcBef>
                <a:spcPts val="0"/>
              </a:spcBef>
              <a:defRPr sz="2800" b="1" cap="none" baseline="0">
                <a:solidFill>
                  <a:srgbClr val="F9F9F9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Subhead (flush left)</a:t>
            </a:r>
          </a:p>
        </p:txBody>
      </p:sp>
      <p:sp>
        <p:nvSpPr>
          <p:cNvPr id="8" name="Slide Number Placeholder 5"/>
          <p:cNvSpPr txBox="1">
            <a:spLocks/>
          </p:cNvSpPr>
          <p:nvPr userDrawn="1"/>
        </p:nvSpPr>
        <p:spPr>
          <a:xfrm>
            <a:off x="10780890" y="6514274"/>
            <a:ext cx="141111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r>
              <a:rPr lang="en-US" sz="1400" dirty="0">
                <a:solidFill>
                  <a:srgbClr val="1F497D"/>
                </a:solidFill>
                <a:latin typeface="Arial"/>
                <a:cs typeface="Arial"/>
              </a:rPr>
              <a:t>page </a:t>
            </a:r>
            <a:fld id="{F5546797-B77F-204C-A2C7-EE535E86E1E7}" type="slidenum">
              <a:rPr lang="en-US" sz="1400" smtClean="0">
                <a:solidFill>
                  <a:srgbClr val="1F497D"/>
                </a:solidFill>
                <a:latin typeface="Arial"/>
                <a:cs typeface="Arial"/>
              </a:rPr>
              <a:pPr>
                <a:defRPr/>
              </a:pPr>
              <a:t>‹#›</a:t>
            </a:fld>
            <a:endParaRPr lang="en-US" sz="1400" dirty="0">
              <a:solidFill>
                <a:srgbClr val="1F497D"/>
              </a:solidFill>
              <a:latin typeface="Arial"/>
              <a:cs typeface="Arial"/>
            </a:endParaRPr>
          </a:p>
        </p:txBody>
      </p:sp>
      <p:sp>
        <p:nvSpPr>
          <p:cNvPr id="7" name="Content Placeholder 9"/>
          <p:cNvSpPr>
            <a:spLocks noGrp="1"/>
          </p:cNvSpPr>
          <p:nvPr>
            <p:ph sz="quarter" idx="10" hasCustomPrompt="1"/>
          </p:nvPr>
        </p:nvSpPr>
        <p:spPr>
          <a:xfrm>
            <a:off x="1123950" y="1147055"/>
            <a:ext cx="10458449" cy="5449417"/>
          </a:xfrm>
          <a:prstGeom prst="rect">
            <a:avLst/>
          </a:prstGeom>
        </p:spPr>
        <p:txBody>
          <a:bodyPr vert="horz"/>
          <a:lstStyle>
            <a:lvl1pPr marL="457200" marR="0" indent="-45720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rgbClr val="0061AF"/>
              </a:buClr>
              <a:buSzTx/>
              <a:buFont typeface="Arial"/>
              <a:buChar char="•"/>
              <a:tabLst/>
              <a:defRPr lang="en-US" sz="2400" baseline="0">
                <a:latin typeface="Arial"/>
                <a:cs typeface="Arial"/>
              </a:defRPr>
            </a:lvl1pPr>
            <a:lvl2pPr>
              <a:buClr>
                <a:schemeClr val="bg1">
                  <a:lumMod val="65000"/>
                </a:schemeClr>
              </a:buClr>
              <a:defRPr sz="2000">
                <a:latin typeface="Arial"/>
              </a:defRPr>
            </a:lvl2pPr>
            <a:lvl3pPr>
              <a:buClrTx/>
              <a:defRPr sz="1600">
                <a:latin typeface="Arial"/>
                <a:cs typeface="Arial"/>
              </a:defRPr>
            </a:lvl3pPr>
            <a:lvl4pPr>
              <a:buClrTx/>
              <a:defRPr sz="1200">
                <a:latin typeface="Arial"/>
              </a:defRPr>
            </a:lvl4pPr>
            <a:lvl5pPr>
              <a:buClrTx/>
              <a:buFont typeface="Lucida Grande"/>
              <a:buChar char="»"/>
              <a:defRPr sz="800" baseline="0">
                <a:latin typeface="Arial"/>
                <a:cs typeface=""/>
              </a:defRPr>
            </a:lvl5pPr>
          </a:lstStyle>
          <a:p>
            <a:pPr lvl="0"/>
            <a:r>
              <a:rPr lang="en-US" dirty="0"/>
              <a:t>Text and list positions align with the subhead </a:t>
            </a:r>
            <a:br>
              <a:rPr lang="en-US" dirty="0"/>
            </a:br>
            <a:r>
              <a:rPr lang="en-US" dirty="0"/>
              <a:t>(use a slow fade transition between slides)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Forth level</a:t>
            </a:r>
          </a:p>
          <a:p>
            <a:pPr lvl="4"/>
            <a:r>
              <a:rPr lang="en-US" dirty="0"/>
              <a:t>Fifth level</a:t>
            </a:r>
          </a:p>
          <a:p>
            <a:pPr lvl="0"/>
            <a:endParaRPr lang="en-US" sz="2000" dirty="0">
              <a:latin typeface="Arial"/>
              <a:ea typeface="Cambria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462378133"/>
      </p:ext>
    </p:extLst>
  </p:cSld>
  <p:clrMapOvr>
    <a:masterClrMapping/>
  </p:clrMapOvr>
  <p:transition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58AEC-754F-410C-8941-C562702F38C7}" type="datetimeFigureOut">
              <a:rPr lang="en-US" smtClean="0"/>
              <a:t>11/25/2024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0A994-F3D1-4127-ACF1-54C7E7C420A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1769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58AEC-754F-410C-8941-C562702F38C7}" type="datetimeFigureOut">
              <a:rPr lang="en-US" smtClean="0"/>
              <a:t>11/25/2024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0A994-F3D1-4127-ACF1-54C7E7C420A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52781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58AEC-754F-410C-8941-C562702F38C7}" type="datetimeFigureOut">
              <a:rPr lang="en-US" smtClean="0"/>
              <a:t>11/25/2024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0A994-F3D1-4127-ACF1-54C7E7C420A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49293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58AEC-754F-410C-8941-C562702F38C7}" type="datetimeFigureOut">
              <a:rPr lang="en-US" smtClean="0"/>
              <a:t>11/25/2024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0A994-F3D1-4127-ACF1-54C7E7C420A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60302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58AEC-754F-410C-8941-C562702F38C7}" type="datetimeFigureOut">
              <a:rPr lang="en-US" smtClean="0"/>
              <a:t>11/25/2024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0A994-F3D1-4127-ACF1-54C7E7C420A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04278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58AEC-754F-410C-8941-C562702F38C7}" type="datetimeFigureOut">
              <a:rPr lang="en-US" smtClean="0"/>
              <a:t>11/25/2024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0A994-F3D1-4127-ACF1-54C7E7C420A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68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58AEC-754F-410C-8941-C562702F38C7}" type="datetimeFigureOut">
              <a:rPr lang="en-US" smtClean="0"/>
              <a:t>11/25/2024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0A994-F3D1-4127-ACF1-54C7E7C420A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0752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58AEC-754F-410C-8941-C562702F38C7}" type="datetimeFigureOut">
              <a:rPr lang="en-US" smtClean="0"/>
              <a:t>11/25/2024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0A994-F3D1-4127-ACF1-54C7E7C420A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95499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358AEC-754F-410C-8941-C562702F38C7}" type="datetimeFigureOut">
              <a:rPr lang="en-US" smtClean="0"/>
              <a:t>11/25/2024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30A994-F3D1-4127-ACF1-54C7E7C420A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06306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2595524"/>
              </p:ext>
            </p:extLst>
          </p:nvPr>
        </p:nvGraphicFramePr>
        <p:xfrm>
          <a:off x="531651" y="2847976"/>
          <a:ext cx="2687799" cy="361852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877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19113"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/>
                        <a:t>Teacher</a:t>
                      </a:r>
                      <a:r>
                        <a:rPr lang="en-US" sz="1400" b="0" baseline="0" dirty="0"/>
                        <a:t> Preparation</a:t>
                      </a:r>
                    </a:p>
                    <a:p>
                      <a:pPr algn="ctr"/>
                      <a:r>
                        <a:rPr lang="en-US" sz="1400" b="1" baseline="0" dirty="0"/>
                        <a:t> (Gilbert)</a:t>
                      </a:r>
                      <a:endParaRPr lang="en-US" sz="14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46728">
                <a:tc>
                  <a:txBody>
                    <a:bodyPr/>
                    <a:lstStyle/>
                    <a:p>
                      <a:pPr indent="-45720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400" dirty="0"/>
                    </a:p>
                    <a:p>
                      <a:pPr indent="-4572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50" dirty="0"/>
                        <a:t>Early Childhood</a:t>
                      </a:r>
                      <a:r>
                        <a:rPr lang="en-US" sz="1350" baseline="0" dirty="0"/>
                        <a:t> Education</a:t>
                      </a:r>
                    </a:p>
                    <a:p>
                      <a:pPr indent="-4572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50" baseline="0" dirty="0"/>
                        <a:t>   </a:t>
                      </a:r>
                      <a:r>
                        <a:rPr lang="en-US" sz="1350" b="1" baseline="0" dirty="0"/>
                        <a:t>(Keneman &amp; Wen)</a:t>
                      </a:r>
                    </a:p>
                    <a:p>
                      <a:pPr indent="-4572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aseline="0" dirty="0"/>
                    </a:p>
                    <a:p>
                      <a:pPr indent="-4572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50" baseline="0" dirty="0"/>
                        <a:t>ECE Alternative Licensure, TFA</a:t>
                      </a:r>
                    </a:p>
                    <a:p>
                      <a:pPr indent="-4572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50" baseline="0" dirty="0"/>
                        <a:t>  </a:t>
                      </a:r>
                      <a:r>
                        <a:rPr lang="en-US" sz="1350" b="1" baseline="0" dirty="0"/>
                        <a:t>(Tate)</a:t>
                      </a:r>
                    </a:p>
                    <a:p>
                      <a:pPr indent="-4572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aseline="0" dirty="0"/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50" baseline="0" dirty="0"/>
                        <a:t>Elementary Education </a:t>
                      </a:r>
                      <a:r>
                        <a:rPr lang="en-US" sz="1350" b="1" baseline="0" dirty="0"/>
                        <a:t>(Han, IL)</a:t>
                      </a: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aseline="0" dirty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50" baseline="0" dirty="0"/>
                        <a:t>Middle Grades Education </a:t>
                      </a:r>
                      <a:r>
                        <a:rPr lang="en-US" sz="1350" b="1" baseline="0" dirty="0"/>
                        <a:t>(Graham)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800" baseline="0" dirty="0"/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50" baseline="0" dirty="0"/>
                        <a:t>Secondary Education </a:t>
                      </a:r>
                      <a:r>
                        <a:rPr lang="en-US" sz="1350" b="1" baseline="0" dirty="0"/>
                        <a:t>(Denny, IL)</a:t>
                      </a: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aseline="0" dirty="0"/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50" baseline="0" dirty="0"/>
                        <a:t>Special Education </a:t>
                      </a:r>
                      <a:r>
                        <a:rPr lang="en-US" sz="1350" b="1" baseline="0" dirty="0"/>
                        <a:t>(Kotel)</a:t>
                      </a: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baseline="0" dirty="0"/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50" b="0" baseline="0" dirty="0"/>
                        <a:t>FL MAT Program Director </a:t>
                      </a:r>
                      <a:r>
                        <a:rPr lang="en-US" sz="1350" b="1" baseline="0" dirty="0"/>
                        <a:t>(Sparks)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2680">
                <a:tc>
                  <a:txBody>
                    <a:bodyPr/>
                    <a:lstStyle/>
                    <a:p>
                      <a:endParaRPr lang="en-US" sz="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2306152432"/>
              </p:ext>
            </p:extLst>
          </p:nvPr>
        </p:nvGraphicFramePr>
        <p:xfrm>
          <a:off x="1702873" y="1076324"/>
          <a:ext cx="9322589" cy="18573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8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53755442"/>
              </p:ext>
            </p:extLst>
          </p:nvPr>
        </p:nvGraphicFramePr>
        <p:xfrm>
          <a:off x="9179864" y="2847977"/>
          <a:ext cx="2480485" cy="359092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804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56778"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/>
                        <a:t>Centers 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20127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en-US" sz="1350" b="0" dirty="0">
                          <a:solidFill>
                            <a:schemeClr val="tx1"/>
                          </a:solidFill>
                          <a:effectLst/>
                        </a:rPr>
                        <a:t>Reading Recovery® Center for</a:t>
                      </a:r>
                    </a:p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en-US" sz="1350" b="0" dirty="0">
                          <a:solidFill>
                            <a:schemeClr val="tx1"/>
                          </a:solidFill>
                          <a:effectLst/>
                        </a:rPr>
                        <a:t>  Literacy </a:t>
                      </a:r>
                      <a:r>
                        <a:rPr lang="en-US" sz="1350" b="1" baseline="0" dirty="0"/>
                        <a:t>(Farmer &amp; Hagerman)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800" baseline="0" dirty="0"/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50" dirty="0"/>
                        <a:t>Center</a:t>
                      </a:r>
                      <a:r>
                        <a:rPr lang="en-US" sz="1350" baseline="0" dirty="0"/>
                        <a:t> for Teaching through 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50" baseline="0" dirty="0"/>
                        <a:t>  Children’s Books </a:t>
                      </a:r>
                      <a:r>
                        <a:rPr lang="en-US" sz="1350" b="1" baseline="0" dirty="0"/>
                        <a:t>(Yokota)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800" baseline="0" dirty="0"/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50" dirty="0">
                          <a:solidFill>
                            <a:schemeClr val="tx1"/>
                          </a:solidFill>
                        </a:rPr>
                        <a:t>The Center for Inquiry in Education </a:t>
                      </a:r>
                      <a:r>
                        <a:rPr lang="en-US" sz="1350" b="1" dirty="0"/>
                        <a:t>(Lukenchuk)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800" dirty="0"/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50" dirty="0"/>
                        <a:t>The Center for Literacy </a:t>
                      </a:r>
                      <a:r>
                        <a:rPr lang="en-US" sz="1350" b="1" dirty="0"/>
                        <a:t>(Hoch)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4018">
                <a:tc>
                  <a:txBody>
                    <a:bodyPr/>
                    <a:lstStyle/>
                    <a:p>
                      <a:endParaRPr lang="en-US" sz="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9" name="Rectangle 8"/>
          <p:cNvSpPr/>
          <p:nvPr/>
        </p:nvSpPr>
        <p:spPr>
          <a:xfrm>
            <a:off x="1125893" y="235420"/>
            <a:ext cx="701844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National College of Education</a:t>
            </a:r>
          </a:p>
          <a:p>
            <a:r>
              <a:rPr lang="en-US" sz="2000" b="1" dirty="0">
                <a:solidFill>
                  <a:schemeClr val="bg1"/>
                </a:solidFill>
              </a:rPr>
              <a:t> Organizational Structure (Winter 2025)</a:t>
            </a: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0DC3C1F4-34BA-400D-8FAF-7093208002A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09233032"/>
              </p:ext>
            </p:extLst>
          </p:nvPr>
        </p:nvGraphicFramePr>
        <p:xfrm>
          <a:off x="6364169" y="2847976"/>
          <a:ext cx="2687798" cy="35931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87798">
                  <a:extLst>
                    <a:ext uri="{9D8B030D-6E8A-4147-A177-3AD203B41FA5}">
                      <a16:colId xmlns:a16="http://schemas.microsoft.com/office/drawing/2014/main" val="2971459255"/>
                    </a:ext>
                  </a:extLst>
                </a:gridCol>
              </a:tblGrid>
              <a:tr h="573722"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/>
                        <a:t>Educational Leadership Studies</a:t>
                      </a:r>
                      <a:endParaRPr lang="en-US" sz="1400" b="1" dirty="0"/>
                    </a:p>
                    <a:p>
                      <a:pPr algn="ctr"/>
                      <a:r>
                        <a:rPr lang="en-US" sz="1400" b="1" dirty="0"/>
                        <a:t>(Minor)</a:t>
                      </a:r>
                      <a:endParaRPr lang="en-US" sz="1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79698393"/>
                  </a:ext>
                </a:extLst>
              </a:tr>
              <a:tr h="3019406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50" spc="-70" baseline="0" dirty="0"/>
                        <a:t>Teacher Leadership  </a:t>
                      </a:r>
                      <a:r>
                        <a:rPr lang="en-US" sz="1350" b="1" spc="-70" baseline="0" dirty="0"/>
                        <a:t>(Gugel)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800" spc="-70" baseline="0" dirty="0"/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50" spc="-70" baseline="0" dirty="0">
                          <a:solidFill>
                            <a:schemeClr val="tx1"/>
                          </a:solidFill>
                        </a:rPr>
                        <a:t>School Leadership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50" spc="-70" baseline="0" dirty="0">
                          <a:solidFill>
                            <a:schemeClr val="tx1"/>
                          </a:solidFill>
                        </a:rPr>
                        <a:t>  Principal Preparation 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50" b="1" spc="-70" baseline="0" dirty="0">
                          <a:solidFill>
                            <a:schemeClr val="tx1"/>
                          </a:solidFill>
                        </a:rPr>
                        <a:t>    (Nelson IL; Sparks, FL)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800" spc="-70" baseline="0" dirty="0"/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50" spc="-70" baseline="0" dirty="0"/>
                        <a:t>District Leadership  (doctoral)   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50" spc="-70" baseline="0" dirty="0"/>
                        <a:t>  Superintendent Preparation 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50" b="1" spc="-70" baseline="0" dirty="0"/>
                        <a:t>    (Gibson, IL; Sparks, FL)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800" spc="-70" baseline="0" dirty="0"/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50" spc="-70" baseline="0" dirty="0"/>
                        <a:t>Strategic Educational Leadership  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50" b="1" spc="-70" baseline="0" dirty="0"/>
                        <a:t>  (Chesner)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800" spc="-70" baseline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89485520"/>
                  </a:ext>
                </a:extLst>
              </a:tr>
            </a:tbl>
          </a:graphicData>
        </a:graphic>
      </p:graphicFrame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2E24FBA9-8B3F-4B0E-8D67-AF89CC73DB0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49493165"/>
              </p:ext>
            </p:extLst>
          </p:nvPr>
        </p:nvGraphicFramePr>
        <p:xfrm>
          <a:off x="3475243" y="2847976"/>
          <a:ext cx="2687799" cy="36167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87799">
                  <a:extLst>
                    <a:ext uri="{9D8B030D-6E8A-4147-A177-3AD203B41FA5}">
                      <a16:colId xmlns:a16="http://schemas.microsoft.com/office/drawing/2014/main" val="817021658"/>
                    </a:ext>
                  </a:extLst>
                </a:gridCol>
              </a:tblGrid>
              <a:tr h="540041"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/>
                        <a:t>Advanced Professional Programs</a:t>
                      </a:r>
                      <a:r>
                        <a:rPr lang="en-US" sz="1400" b="1" dirty="0"/>
                        <a:t> (Lilly)</a:t>
                      </a:r>
                      <a:endParaRPr lang="en-US" sz="1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8516292"/>
                  </a:ext>
                </a:extLst>
              </a:tr>
              <a:tr h="307671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50" dirty="0"/>
                        <a:t>Curriculum &amp; Instruction</a:t>
                      </a: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50" dirty="0"/>
                        <a:t>  </a:t>
                      </a:r>
                      <a:r>
                        <a:rPr lang="en-US" sz="1350" b="1" dirty="0"/>
                        <a:t>(Martinez &amp; H. Han)</a:t>
                      </a:r>
                      <a:r>
                        <a:rPr lang="en-US" sz="1350" b="1" baseline="0" dirty="0"/>
                        <a:t>   </a:t>
                      </a: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50" baseline="0" dirty="0"/>
                        <a:t>     </a:t>
                      </a:r>
                      <a:r>
                        <a:rPr lang="en-US" sz="1300" dirty="0"/>
                        <a:t>Multiple Majors &amp; Endorsements</a:t>
                      </a:r>
                    </a:p>
                    <a:p>
                      <a:pPr lv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" dirty="0"/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50" spc="-40" baseline="0" dirty="0"/>
                        <a:t>        </a:t>
                      </a:r>
                      <a:r>
                        <a:rPr lang="en-US" sz="1300" spc="-40" baseline="0" dirty="0"/>
                        <a:t>ESL/Bilingual Education </a:t>
                      </a:r>
                      <a:r>
                        <a:rPr lang="en-US" sz="1300" b="1" spc="-40" baseline="0" dirty="0"/>
                        <a:t>(Chen)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800" spc="-40" baseline="0" dirty="0"/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50" spc="-40" baseline="0" dirty="0"/>
                        <a:t>Reading &amp; </a:t>
                      </a:r>
                      <a:r>
                        <a:rPr lang="en-US" sz="1350" spc="-40" baseline="0" dirty="0">
                          <a:solidFill>
                            <a:schemeClr val="tx1"/>
                          </a:solidFill>
                        </a:rPr>
                        <a:t>Literacy  </a:t>
                      </a:r>
                      <a:r>
                        <a:rPr lang="en-US" sz="1350" b="1" spc="-40" baseline="0" dirty="0">
                          <a:solidFill>
                            <a:schemeClr val="tx1"/>
                          </a:solidFill>
                        </a:rPr>
                        <a:t>(Degener)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800" spc="-40" baseline="0" dirty="0"/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1350" dirty="0"/>
                        <a:t>Learning Sciences Education     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1350" dirty="0"/>
                        <a:t>  Learning Technology majors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1350" dirty="0"/>
                        <a:t>    </a:t>
                      </a:r>
                      <a:r>
                        <a:rPr lang="en-US" sz="1350" b="1" dirty="0"/>
                        <a:t>(Tardrew</a:t>
                      </a:r>
                      <a:r>
                        <a:rPr lang="en-US" sz="1350" b="1" baseline="0" dirty="0"/>
                        <a:t>)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US" sz="800" dirty="0"/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50" spc="-50" baseline="0" dirty="0"/>
                        <a:t>School Psychology 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50" b="1" spc="-50" baseline="0" dirty="0">
                          <a:solidFill>
                            <a:schemeClr val="tx1"/>
                          </a:solidFill>
                        </a:rPr>
                        <a:t>  (Engelland-Schultz, IL; Buckley, FL)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800" spc="-50" baseline="0" dirty="0"/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50" spc="-70" dirty="0">
                          <a:solidFill>
                            <a:schemeClr val="tx1"/>
                          </a:solidFill>
                        </a:rPr>
                        <a:t>Teaching</a:t>
                      </a:r>
                      <a:r>
                        <a:rPr lang="en-US" sz="1350" spc="-70" baseline="0" dirty="0">
                          <a:solidFill>
                            <a:schemeClr val="tx1"/>
                          </a:solidFill>
                        </a:rPr>
                        <a:t> and Learning (doctoral) </a:t>
                      </a:r>
                      <a:r>
                        <a:rPr lang="en-US" sz="1350" b="1" spc="-70" baseline="0" dirty="0">
                          <a:solidFill>
                            <a:schemeClr val="tx1"/>
                          </a:solidFill>
                        </a:rPr>
                        <a:t>(Smith)</a:t>
                      </a:r>
                      <a:endParaRPr lang="en-US" sz="135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28285246"/>
                  </a:ext>
                </a:extLst>
              </a:tr>
            </a:tbl>
          </a:graphicData>
        </a:graphic>
      </p:graphicFrame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2AD6F998-755A-41FC-B899-E870399EDF3B}"/>
              </a:ext>
            </a:extLst>
          </p:cNvPr>
          <p:cNvSpPr/>
          <p:nvPr/>
        </p:nvSpPr>
        <p:spPr>
          <a:xfrm>
            <a:off x="5334000" y="2300675"/>
            <a:ext cx="2011242" cy="457888"/>
          </a:xfrm>
          <a:prstGeom prst="round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STEM </a:t>
            </a:r>
          </a:p>
          <a:p>
            <a:pPr algn="ctr"/>
            <a:r>
              <a:rPr lang="en-US" sz="1400" b="1" dirty="0">
                <a:solidFill>
                  <a:schemeClr val="bg1"/>
                </a:solidFill>
              </a:rPr>
              <a:t>(Thamotharan)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C4B55A28-AB32-4FE6-9BDD-F4998D785EE2}"/>
              </a:ext>
            </a:extLst>
          </p:cNvPr>
          <p:cNvSpPr/>
          <p:nvPr/>
        </p:nvSpPr>
        <p:spPr>
          <a:xfrm>
            <a:off x="7520261" y="2300673"/>
            <a:ext cx="3505200" cy="457889"/>
          </a:xfrm>
          <a:prstGeom prst="round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Residencies &amp; Alternative Pathway Programs</a:t>
            </a:r>
          </a:p>
          <a:p>
            <a:pPr algn="ctr"/>
            <a:r>
              <a:rPr lang="en-US" sz="1400" b="1" dirty="0">
                <a:solidFill>
                  <a:schemeClr val="bg1"/>
                </a:solidFill>
              </a:rPr>
              <a:t>(Venkatesh)</a:t>
            </a:r>
          </a:p>
        </p:txBody>
      </p:sp>
    </p:spTree>
    <p:extLst>
      <p:ext uri="{BB962C8B-B14F-4D97-AF65-F5344CB8AC3E}">
        <p14:creationId xmlns:p14="http://schemas.microsoft.com/office/powerpoint/2010/main" val="1487365270"/>
      </p:ext>
    </p:extLst>
  </p:cSld>
  <p:clrMapOvr>
    <a:masterClrMapping/>
  </p:clrMapOvr>
  <p:transition>
    <p:fade thruBlk="1"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1377</TotalTime>
  <Words>263</Words>
  <Application>Microsoft Office PowerPoint</Application>
  <PresentationFormat>Widescreen</PresentationFormat>
  <Paragraphs>73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Lucida Grande</vt:lpstr>
      <vt:lpstr>Office Theme</vt:lpstr>
      <vt:lpstr>PowerPoint Presentation</vt:lpstr>
    </vt:vector>
  </TitlesOfParts>
  <Company>National Louis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Robert Muller</dc:creator>
  <cp:lastModifiedBy>Lesley Niggemann</cp:lastModifiedBy>
  <cp:revision>139</cp:revision>
  <cp:lastPrinted>2019-08-23T20:03:09Z</cp:lastPrinted>
  <dcterms:created xsi:type="dcterms:W3CDTF">2018-08-20T13:53:04Z</dcterms:created>
  <dcterms:modified xsi:type="dcterms:W3CDTF">2024-11-25T19:30:30Z</dcterms:modified>
</cp:coreProperties>
</file>