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r:id="rId21" roundtripDataSignature="AMtx7mjruYdurTzb5Lh1Hf1C1ToQgC+q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bd9c8a30cc_0_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bd9c8a30cc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1bd9c8a30cc_0_4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bd9c8a30cc_0_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bd9c8a30cc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g1bd9c8a30cc_0_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bd9c8a30cc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bd9c8a30c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g1bd9c8a30cc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bdfa572c62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bdfa572c6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1bdfa572c62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1bd9c8a30cc_0_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" name="Google Shape;28;g1bd9c8a30cc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g1bd9c8a30cc_0_1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1bd9c8a30cc_0_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" name="Google Shape;36;g1bd9c8a30cc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g1bd9c8a30cc_0_4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bd9c8a30cc_0_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1bd9c8a30cc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g1bd9c8a30cc_0_3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2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4"/>
          <p:cNvSpPr txBox="1"/>
          <p:nvPr>
            <p:ph type="title"/>
          </p:nvPr>
        </p:nvSpPr>
        <p:spPr>
          <a:xfrm>
            <a:off x="2623352" y="2186231"/>
            <a:ext cx="6063447" cy="20300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24"/>
          <p:cNvSpPr txBox="1"/>
          <p:nvPr>
            <p:ph idx="1" type="body"/>
          </p:nvPr>
        </p:nvSpPr>
        <p:spPr>
          <a:xfrm>
            <a:off x="2623352" y="5434013"/>
            <a:ext cx="3904448" cy="3848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9F9F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/>
          <p:nvPr/>
        </p:nvSpPr>
        <p:spPr>
          <a:xfrm>
            <a:off x="8203184" y="411137"/>
            <a:ext cx="48361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EEF3"/>
              </a:buClr>
              <a:buSzPts val="1600"/>
              <a:buFont typeface="Arial"/>
              <a:buNone/>
            </a:pPr>
            <a:fld id="{00000000-1234-1234-1234-123412341234}" type="slidenum">
              <a:rPr b="0" i="0" lang="en-US" sz="1600" u="none" cap="none" strike="noStrike">
                <a:solidFill>
                  <a:srgbClr val="DAEEF3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i="0" sz="1600" u="none" cap="none" strike="noStrike">
              <a:solidFill>
                <a:srgbClr val="0061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5"/>
          <p:cNvSpPr txBox="1"/>
          <p:nvPr>
            <p:ph idx="1" type="body"/>
          </p:nvPr>
        </p:nvSpPr>
        <p:spPr>
          <a:xfrm>
            <a:off x="842962" y="1147054"/>
            <a:ext cx="7843837" cy="54494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79400" lvl="4" marL="22860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erriweather Sans"/>
              <a:buChar char="»"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25"/>
          <p:cNvSpPr txBox="1"/>
          <p:nvPr>
            <p:ph type="title"/>
          </p:nvPr>
        </p:nvSpPr>
        <p:spPr>
          <a:xfrm>
            <a:off x="843221" y="204831"/>
            <a:ext cx="7359964" cy="778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F9F9F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/>
          <p:nvPr>
            <p:ph type="title"/>
          </p:nvPr>
        </p:nvSpPr>
        <p:spPr>
          <a:xfrm>
            <a:off x="843221" y="204831"/>
            <a:ext cx="7359964" cy="778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F9F9F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26"/>
          <p:cNvSpPr txBox="1"/>
          <p:nvPr/>
        </p:nvSpPr>
        <p:spPr>
          <a:xfrm>
            <a:off x="8203184" y="411137"/>
            <a:ext cx="48361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EEF3"/>
              </a:buClr>
              <a:buSzPts val="1600"/>
              <a:buFont typeface="Arial"/>
              <a:buNone/>
            </a:pPr>
            <a:fld id="{00000000-1234-1234-1234-123412341234}" type="slidenum">
              <a:rPr b="0" i="0" lang="en-US" sz="1600" u="none" cap="none" strike="noStrike">
                <a:solidFill>
                  <a:srgbClr val="DAEEF3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600" u="none" cap="none" strike="noStrike">
              <a:solidFill>
                <a:srgbClr val="DAEEF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6"/>
          <p:cNvSpPr txBox="1"/>
          <p:nvPr>
            <p:ph idx="1" type="body"/>
          </p:nvPr>
        </p:nvSpPr>
        <p:spPr>
          <a:xfrm>
            <a:off x="842962" y="1147054"/>
            <a:ext cx="7843837" cy="54494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79400" lvl="4" marL="22860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erriweather Sans"/>
              <a:buChar char="»"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nl.edu/learning-support/drop-off-essay-and-assignment/" TargetMode="External"/><Relationship Id="rId4" Type="http://schemas.openxmlformats.org/officeDocument/2006/relationships/hyperlink" Target="https://nl.edu/media/nledu/content-assets/documents/learning-support/nlu-hiw---tutor.com.pdf" TargetMode="External"/><Relationship Id="rId11" Type="http://schemas.openxmlformats.org/officeDocument/2006/relationships/hyperlink" Target="https://www.nl.edu/learningsupport/" TargetMode="External"/><Relationship Id="rId10" Type="http://schemas.openxmlformats.org/officeDocument/2006/relationships/hyperlink" Target="mailto:learn@nl.edu" TargetMode="External"/><Relationship Id="rId9" Type="http://schemas.openxmlformats.org/officeDocument/2006/relationships/hyperlink" Target="mailto:achandler9@my.nl.edu" TargetMode="External"/><Relationship Id="rId5" Type="http://schemas.openxmlformats.org/officeDocument/2006/relationships/hyperlink" Target="https://nl.edu/learning-support/grammarly-guide/" TargetMode="External"/><Relationship Id="rId6" Type="http://schemas.openxmlformats.org/officeDocument/2006/relationships/hyperlink" Target="https://nl.edu/learning-support/student-resources/" TargetMode="External"/><Relationship Id="rId7" Type="http://schemas.openxmlformats.org/officeDocument/2006/relationships/hyperlink" Target="https://nl.edu/ada-accessibility-services/" TargetMode="External"/><Relationship Id="rId8" Type="http://schemas.openxmlformats.org/officeDocument/2006/relationships/hyperlink" Target="mailto:tkaske@nl.edu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"/>
          <p:cNvSpPr txBox="1"/>
          <p:nvPr>
            <p:ph type="title"/>
          </p:nvPr>
        </p:nvSpPr>
        <p:spPr>
          <a:xfrm>
            <a:off x="2623350" y="2186223"/>
            <a:ext cx="6063600" cy="27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/>
              <a:t>Time Management</a:t>
            </a:r>
            <a:br>
              <a:rPr lang="en-US"/>
            </a:br>
            <a:br>
              <a:rPr lang="en-US" sz="2800"/>
            </a:br>
            <a:r>
              <a:rPr lang="en-US" sz="2800"/>
              <a:t>Tracy Kaske</a:t>
            </a:r>
            <a:br>
              <a:rPr lang="en-US" sz="2800"/>
            </a:br>
            <a:r>
              <a:rPr lang="en-US" sz="2400"/>
              <a:t>Learning Support Specialist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2800"/>
              <a:t>Alyx Chandler</a:t>
            </a:r>
            <a:br>
              <a:rPr lang="en-US" sz="2800"/>
            </a:br>
            <a:r>
              <a:rPr lang="en-US" sz="2400"/>
              <a:t>Learning Support Specialist</a:t>
            </a:r>
            <a:endParaRPr sz="2400"/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idx="1" type="body"/>
          </p:nvPr>
        </p:nvSpPr>
        <p:spPr>
          <a:xfrm>
            <a:off x="842962" y="1147054"/>
            <a:ext cx="7843837" cy="54494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2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 sz="2400"/>
              <a:t>6.  The Perfectionist </a:t>
            </a:r>
            <a:endParaRPr sz="2400"/>
          </a:p>
          <a:p>
            <a:pPr indent="-381000" lvl="0" marL="914400" rtl="0" algn="l">
              <a:spcBef>
                <a:spcPts val="360"/>
              </a:spcBef>
              <a:spcAft>
                <a:spcPts val="0"/>
              </a:spcAft>
              <a:buClr>
                <a:srgbClr val="A5A5A5"/>
              </a:buClr>
              <a:buSzPts val="2400"/>
              <a:buChar char="•"/>
            </a:pPr>
            <a:r>
              <a:rPr lang="en-US"/>
              <a:t>You are focused on quality over quantity.</a:t>
            </a:r>
            <a:endParaRPr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Char char="•"/>
            </a:pPr>
            <a:r>
              <a:rPr lang="en-US"/>
              <a:t>Because accuracy is so important to you, you can feel overwhelmed if you have too much on your plate. </a:t>
            </a:r>
            <a:endParaRPr/>
          </a:p>
        </p:txBody>
      </p:sp>
      <p:pic>
        <p:nvPicPr>
          <p:cNvPr id="90" name="Google Shape;9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0050" y="3224300"/>
            <a:ext cx="4909625" cy="32258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/>
          <p:nvPr/>
        </p:nvSpPr>
        <p:spPr>
          <a:xfrm>
            <a:off x="470850" y="284525"/>
            <a:ext cx="7451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F9F9F9"/>
                </a:solidFill>
              </a:rPr>
              <a:t>Time Personality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bd9c8a30cc_0_49"/>
          <p:cNvSpPr txBox="1"/>
          <p:nvPr>
            <p:ph type="title"/>
          </p:nvPr>
        </p:nvSpPr>
        <p:spPr>
          <a:xfrm>
            <a:off x="843221" y="204831"/>
            <a:ext cx="7359900" cy="778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Time Management Strategies</a:t>
            </a:r>
            <a:endParaRPr sz="3000"/>
          </a:p>
        </p:txBody>
      </p:sp>
      <p:sp>
        <p:nvSpPr>
          <p:cNvPr id="98" name="Google Shape;98;g1bd9c8a30cc_0_49"/>
          <p:cNvSpPr txBox="1"/>
          <p:nvPr>
            <p:ph idx="1" type="body"/>
          </p:nvPr>
        </p:nvSpPr>
        <p:spPr>
          <a:xfrm>
            <a:off x="842962" y="1147054"/>
            <a:ext cx="7843800" cy="544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/>
              <a:t>Time Management Matrix</a:t>
            </a:r>
            <a:endParaRPr u="sng"/>
          </a:p>
        </p:txBody>
      </p:sp>
      <p:pic>
        <p:nvPicPr>
          <p:cNvPr id="99" name="Google Shape;99;g1bd9c8a30cc_0_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93625" y="1617251"/>
            <a:ext cx="5803125" cy="4773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bd9c8a30cc_0_12"/>
          <p:cNvSpPr txBox="1"/>
          <p:nvPr>
            <p:ph type="title"/>
          </p:nvPr>
        </p:nvSpPr>
        <p:spPr>
          <a:xfrm>
            <a:off x="843221" y="204831"/>
            <a:ext cx="7359900" cy="778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lang="en-US" sz="3000">
                <a:solidFill>
                  <a:schemeClr val="lt1"/>
                </a:solidFill>
              </a:rPr>
              <a:t>Time Management Strategies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106" name="Google Shape;106;g1bd9c8a30cc_0_12"/>
          <p:cNvSpPr txBox="1"/>
          <p:nvPr>
            <p:ph idx="1" type="body"/>
          </p:nvPr>
        </p:nvSpPr>
        <p:spPr>
          <a:xfrm>
            <a:off x="392399" y="1126625"/>
            <a:ext cx="8359200" cy="544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US" sz="2000"/>
              <a:t>The Firefighter/The Workhorse:</a:t>
            </a:r>
            <a:endParaRPr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Prioritize your tasks (time management matrix).</a:t>
            </a:r>
            <a:endParaRPr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Use a to-do list. 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/>
              <a:t>The Over-committer:</a:t>
            </a:r>
            <a:endParaRPr b="1" sz="2000"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Learn to say “no.”</a:t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Take breaks.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/>
              <a:t>The Procrastinator: </a:t>
            </a:r>
            <a:endParaRPr b="1" sz="2000"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Accept procrastination as a habit.</a:t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Use daily or weekly planner.</a:t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Complete an easier task first. </a:t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Study with a motivating friend.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The Chatty Cathy:</a:t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Break projects into smaller steps. </a:t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Use a daily or weekly planner. </a:t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Limit social interaction. 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The Perfectionist: </a:t>
            </a:r>
            <a:endParaRPr b="1" sz="2000"/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US" sz="1800"/>
              <a:t>Prioritize your tasks (time management matrix)</a:t>
            </a:r>
            <a:r>
              <a:rPr lang="en-US" sz="1700"/>
              <a:t>.  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07" name="Google Shape;107;g1bd9c8a30cc_0_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43324" y="2216948"/>
            <a:ext cx="3210175" cy="3451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bd9c8a30cc_0_0"/>
          <p:cNvSpPr txBox="1"/>
          <p:nvPr>
            <p:ph idx="1" type="body"/>
          </p:nvPr>
        </p:nvSpPr>
        <p:spPr>
          <a:xfrm>
            <a:off x="842962" y="1147054"/>
            <a:ext cx="7843800" cy="544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en-US"/>
              <a:t>Create a calendar </a:t>
            </a:r>
            <a:endParaRPr b="1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US"/>
              <a:t>Have all your important tasks in one place.</a:t>
            </a:r>
            <a:endParaRPr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en-US"/>
              <a:t>Set deadlines</a:t>
            </a:r>
            <a:endParaRPr b="1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US"/>
              <a:t>Set personal and realistic calendar deadlines.</a:t>
            </a:r>
            <a:endParaRPr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en-US"/>
              <a:t>Start your day with a to-do list</a:t>
            </a:r>
            <a:endParaRPr b="1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US"/>
              <a:t>Add items you have already done so you can cross them off the list.</a:t>
            </a:r>
            <a:endParaRPr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en-US"/>
              <a:t>Block out time for rest</a:t>
            </a:r>
            <a:endParaRPr b="1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US"/>
              <a:t>You’re only human! Prioritize eating, sleeping, and taking care of yourself.</a:t>
            </a:r>
            <a:endParaRPr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en-US"/>
              <a:t>Find time for things that bring you joy</a:t>
            </a:r>
            <a:endParaRPr b="1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–"/>
            </a:pPr>
            <a:r>
              <a:rPr lang="en-US"/>
              <a:t>Walk the dog, spend time with your kids, go to the gym, read a book, listen to music.</a:t>
            </a:r>
            <a:endParaRPr/>
          </a:p>
        </p:txBody>
      </p:sp>
      <p:sp>
        <p:nvSpPr>
          <p:cNvPr id="114" name="Google Shape;114;g1bd9c8a30cc_0_0"/>
          <p:cNvSpPr txBox="1"/>
          <p:nvPr>
            <p:ph type="title"/>
          </p:nvPr>
        </p:nvSpPr>
        <p:spPr>
          <a:xfrm>
            <a:off x="843221" y="204831"/>
            <a:ext cx="7359900" cy="778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000">
                <a:solidFill>
                  <a:schemeClr val="lt1"/>
                </a:solidFill>
              </a:rPr>
              <a:t>Additional Time Management Strategies</a:t>
            </a:r>
            <a:endParaRPr sz="3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bdfa572c62_0_0"/>
          <p:cNvSpPr txBox="1"/>
          <p:nvPr>
            <p:ph type="title"/>
          </p:nvPr>
        </p:nvSpPr>
        <p:spPr>
          <a:xfrm>
            <a:off x="843221" y="204831"/>
            <a:ext cx="7359900" cy="778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-US" sz="3000">
                <a:solidFill>
                  <a:schemeClr val="lt1"/>
                </a:solidFill>
              </a:rPr>
              <a:t>Additional Time Management Strategies</a:t>
            </a:r>
            <a:endParaRPr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g1bdfa572c62_0_0"/>
          <p:cNvSpPr txBox="1"/>
          <p:nvPr>
            <p:ph idx="1" type="body"/>
          </p:nvPr>
        </p:nvSpPr>
        <p:spPr>
          <a:xfrm>
            <a:off x="842962" y="1147054"/>
            <a:ext cx="7843800" cy="544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Multitasking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•"/>
            </a:pPr>
            <a:r>
              <a:rPr i="1" lang="en-US" sz="1900"/>
              <a:t>Beware of multitasking</a:t>
            </a:r>
            <a:r>
              <a:rPr lang="en-US" sz="1900"/>
              <a:t>–it can </a:t>
            </a:r>
            <a:endParaRPr sz="1900"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make finishing tasks even harder!</a:t>
            </a:r>
            <a:endParaRPr sz="1900">
              <a:extLst>
                <a:ext uri="http://customooxmlschemas.google.com/">
                  <go:slidesCustomData xmlns:go="http://customooxmlschemas.google.com/" textRoundtripDataId="0"/>
                </a:ext>
              </a:extLst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•"/>
            </a:pPr>
            <a:r>
              <a:rPr lang="en-US" sz="1900"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It can take a lot of mental energy </a:t>
            </a:r>
            <a:endParaRPr sz="1900">
              <a:extLst>
                <a:ext uri="http://customooxmlschemas.google.com/">
                  <go:slidesCustomData xmlns:go="http://customooxmlschemas.google.com/" textRoundtripDataId="2"/>
                </a:ext>
              </a:extLst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to switch tasks so stick to </a:t>
            </a:r>
            <a:endParaRPr sz="1900">
              <a:extLst>
                <a:ext uri="http://customooxmlschemas.google.com/">
                  <go:slidesCustomData xmlns:go="http://customooxmlschemas.google.com/" textRoundtripDataId="4"/>
                </a:ext>
              </a:extLst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extLst>
                  <a:ext uri="http://customooxmlschemas.google.com/">
                    <go:slidesCustomData xmlns:go="http://customooxmlschemas.google.com/" textRoundtripDataId="5"/>
                  </a:ext>
                </a:extLst>
              </a:rPr>
              <a:t>completing </a:t>
            </a:r>
            <a:r>
              <a:rPr lang="en-US" sz="1900" u="sng">
                <a:extLst>
                  <a:ext uri="http://customooxmlschemas.google.com/">
                    <go:slidesCustomData xmlns:go="http://customooxmlschemas.google.com/" textRoundtripDataId="6"/>
                  </a:ext>
                </a:extLst>
              </a:rPr>
              <a:t>one task at a time,</a:t>
            </a:r>
            <a:endParaRPr sz="1900" u="sng">
              <a:extLst>
                <a:ext uri="http://customooxmlschemas.google.com/">
                  <go:slidesCustomData xmlns:go="http://customooxmlschemas.google.com/" textRoundtripDataId="7"/>
                </a:ext>
              </a:extLst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extLst>
                  <a:ext uri="http://customooxmlschemas.google.com/">
                    <go:slidesCustomData xmlns:go="http://customooxmlschemas.google.com/" textRoundtripDataId="8"/>
                  </a:ext>
                </a:extLst>
              </a:rPr>
              <a:t>or break large tasks into chunks.</a:t>
            </a:r>
            <a:endParaRPr sz="1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Getting in the Zone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•"/>
            </a:pPr>
            <a:r>
              <a:rPr lang="en-US" sz="1900"/>
              <a:t>Getting started can be the hardest part.</a:t>
            </a:r>
            <a:endParaRPr sz="1900"/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•"/>
            </a:pPr>
            <a:r>
              <a:rPr lang="en-US" sz="1900"/>
              <a:t>But once you can get past that initial uncertainty, you can get into a </a:t>
            </a:r>
            <a:r>
              <a:rPr lang="en-US" sz="1900"/>
              <a:t>rhythm.</a:t>
            </a:r>
            <a:endParaRPr sz="1900"/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–"/>
            </a:pPr>
            <a:r>
              <a:rPr lang="en-US" sz="1900"/>
              <a:t>This is the part of work where you have to be careful to stay focused and not lose track of time. </a:t>
            </a:r>
            <a:endParaRPr sz="19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g1bdfa572c62_0_0"/>
          <p:cNvPicPr preferRelativeResize="0"/>
          <p:nvPr/>
        </p:nvPicPr>
        <p:blipFill rotWithShape="1">
          <a:blip r:embed="rId3">
            <a:alphaModFix/>
          </a:blip>
          <a:srcRect b="0" l="12080" r="-12080" t="0"/>
          <a:stretch/>
        </p:blipFill>
        <p:spPr>
          <a:xfrm>
            <a:off x="5189475" y="1700175"/>
            <a:ext cx="4106301" cy="2053151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1bdfa572c62_0_0"/>
          <p:cNvSpPr txBox="1"/>
          <p:nvPr/>
        </p:nvSpPr>
        <p:spPr>
          <a:xfrm>
            <a:off x="358775" y="3215125"/>
            <a:ext cx="794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>
            <p:ph idx="1" type="body"/>
          </p:nvPr>
        </p:nvSpPr>
        <p:spPr>
          <a:xfrm>
            <a:off x="348025" y="1147050"/>
            <a:ext cx="8516400" cy="54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2400"/>
              <a:buFont typeface="Arial"/>
              <a:buChar char="•"/>
            </a:pPr>
            <a:r>
              <a:rPr lang="en-US"/>
              <a:t>In-person and online tutoring </a:t>
            </a:r>
            <a:endParaRPr/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2400"/>
              <a:buFont typeface="Arial"/>
              <a:buChar char="•"/>
            </a:pPr>
            <a:r>
              <a:rPr lang="en-US"/>
              <a:t>Online Resources </a:t>
            </a:r>
            <a:endParaRPr/>
          </a:p>
          <a:p>
            <a:pPr indent="-298450" lvl="1" marL="74295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 sz="2200" u="sng">
                <a:solidFill>
                  <a:schemeClr val="hlink"/>
                </a:solidFill>
                <a:hlinkClick r:id="rId3"/>
              </a:rPr>
              <a:t>Drop-off Essay/Assignment Review</a:t>
            </a:r>
            <a:endParaRPr sz="2200"/>
          </a:p>
          <a:p>
            <a:pPr indent="-298450" lvl="1" marL="74295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 sz="2200" u="sng">
                <a:solidFill>
                  <a:schemeClr val="hlink"/>
                </a:solidFill>
                <a:hlinkClick r:id="rId4"/>
              </a:rPr>
              <a:t>Tutor.com</a:t>
            </a:r>
            <a:endParaRPr sz="2200"/>
          </a:p>
          <a:p>
            <a:pPr indent="-298450" lvl="1" marL="74295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 sz="2200" u="sng">
                <a:solidFill>
                  <a:schemeClr val="hlink"/>
                </a:solidFill>
                <a:hlinkClick r:id="rId5"/>
              </a:rPr>
              <a:t>Grammarly</a:t>
            </a:r>
            <a:endParaRPr sz="2200"/>
          </a:p>
          <a:p>
            <a:pPr indent="-298450" lvl="1" marL="74295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 sz="2200" u="sng">
                <a:solidFill>
                  <a:schemeClr val="hlink"/>
                </a:solidFill>
                <a:hlinkClick r:id="rId6"/>
              </a:rPr>
              <a:t>Student Resource Guides</a:t>
            </a:r>
            <a:endParaRPr sz="2200"/>
          </a:p>
          <a:p>
            <a:pPr indent="-298450" lvl="1" marL="74295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 sz="2200" u="sng">
                <a:solidFill>
                  <a:schemeClr val="hlink"/>
                </a:solidFill>
                <a:hlinkClick r:id="rId7"/>
              </a:rPr>
              <a:t>ADA Accommodations</a:t>
            </a:r>
            <a:endParaRPr sz="2400"/>
          </a:p>
          <a:p>
            <a:pPr indent="0" lvl="0" marL="74295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4445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-US" sz="2400"/>
              <a:t>Contact Information</a:t>
            </a:r>
            <a:endParaRPr/>
          </a:p>
          <a:p>
            <a:pPr indent="-298450" lvl="1" marL="74295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 sz="2000"/>
              <a:t>Phone: 847-947-5512</a:t>
            </a:r>
            <a:endParaRPr/>
          </a:p>
          <a:p>
            <a:pPr indent="-298450" lvl="1" marL="74295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 sz="2000"/>
              <a:t>Email:</a:t>
            </a:r>
            <a:r>
              <a:rPr lang="en-US"/>
              <a:t> </a:t>
            </a:r>
            <a:r>
              <a:rPr lang="en-US" sz="2000" u="sng">
                <a:solidFill>
                  <a:schemeClr val="hlink"/>
                </a:solidFill>
                <a:hlinkClick r:id="rId8"/>
              </a:rPr>
              <a:t>tkaske@nl.edu</a:t>
            </a:r>
            <a:r>
              <a:rPr lang="en-US"/>
              <a:t>, </a:t>
            </a:r>
            <a:r>
              <a:rPr lang="en-US" u="sng">
                <a:solidFill>
                  <a:schemeClr val="hlink"/>
                </a:solidFill>
                <a:hlinkClick r:id="rId9"/>
              </a:rPr>
              <a:t>achandler9@my.nl.edu</a:t>
            </a:r>
            <a:r>
              <a:rPr lang="en-US"/>
              <a:t>, or </a:t>
            </a:r>
            <a:r>
              <a:rPr lang="en-US" u="sng">
                <a:solidFill>
                  <a:schemeClr val="hlink"/>
                </a:solidFill>
                <a:hlinkClick r:id="rId10"/>
              </a:rPr>
              <a:t>learn@nl.edu</a:t>
            </a:r>
            <a:endParaRPr/>
          </a:p>
          <a:p>
            <a:pPr indent="-298450" lvl="1" marL="742950" rtl="0" algn="l">
              <a:spcBef>
                <a:spcPts val="0"/>
              </a:spcBef>
              <a:spcAft>
                <a:spcPts val="0"/>
              </a:spcAft>
              <a:buSzPts val="2200"/>
              <a:buChar char="–"/>
            </a:pPr>
            <a:r>
              <a:rPr lang="en-US" u="sng">
                <a:solidFill>
                  <a:schemeClr val="hlink"/>
                </a:solidFill>
                <a:hlinkClick r:id="rId11"/>
              </a:rPr>
              <a:t>Learning Support Website</a:t>
            </a:r>
            <a:endParaRPr sz="2000"/>
          </a:p>
          <a:p>
            <a:pPr indent="-133350" lvl="1" marL="742950" rtl="0" algn="l">
              <a:spcBef>
                <a:spcPts val="480"/>
              </a:spcBef>
              <a:spcAft>
                <a:spcPts val="0"/>
              </a:spcAft>
              <a:buSzPts val="2400"/>
              <a:buFont typeface="Arial"/>
              <a:buNone/>
            </a:pPr>
            <a:r>
              <a:t/>
            </a:r>
            <a:endParaRPr sz="2400"/>
          </a:p>
          <a:p>
            <a:pPr indent="0" lvl="1" marL="45720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29" name="Google Shape;129;p22"/>
          <p:cNvSpPr txBox="1"/>
          <p:nvPr/>
        </p:nvSpPr>
        <p:spPr>
          <a:xfrm>
            <a:off x="842962" y="316175"/>
            <a:ext cx="6527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Learning Support Department 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1bd9c8a30cc_0_19"/>
          <p:cNvSpPr txBox="1"/>
          <p:nvPr>
            <p:ph type="title"/>
          </p:nvPr>
        </p:nvSpPr>
        <p:spPr>
          <a:xfrm>
            <a:off x="843221" y="204831"/>
            <a:ext cx="7359900" cy="778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Time </a:t>
            </a:r>
            <a:r>
              <a:rPr lang="en-US" sz="3000"/>
              <a:t>Management</a:t>
            </a:r>
            <a:endParaRPr sz="3000"/>
          </a:p>
        </p:txBody>
      </p:sp>
      <p:sp>
        <p:nvSpPr>
          <p:cNvPr id="32" name="Google Shape;32;g1bd9c8a30cc_0_19"/>
          <p:cNvSpPr txBox="1"/>
          <p:nvPr>
            <p:ph idx="1" type="body"/>
          </p:nvPr>
        </p:nvSpPr>
        <p:spPr>
          <a:xfrm>
            <a:off x="842962" y="1147054"/>
            <a:ext cx="7843800" cy="544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Time Limit</a:t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Time Personality</a:t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Time Management Strategies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time management" id="33" name="Google Shape;33;g1bd9c8a30cc_0_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47855" y="2785004"/>
            <a:ext cx="3463396" cy="3463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1bd9c8a30cc_0_42"/>
          <p:cNvSpPr txBox="1"/>
          <p:nvPr>
            <p:ph type="title"/>
          </p:nvPr>
        </p:nvSpPr>
        <p:spPr>
          <a:xfrm>
            <a:off x="843221" y="204831"/>
            <a:ext cx="7359900" cy="778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Time Limit</a:t>
            </a:r>
            <a:endParaRPr sz="3000"/>
          </a:p>
        </p:txBody>
      </p:sp>
      <p:sp>
        <p:nvSpPr>
          <p:cNvPr id="40" name="Google Shape;40;g1bd9c8a30cc_0_42"/>
          <p:cNvSpPr txBox="1"/>
          <p:nvPr>
            <p:ph idx="1" type="body"/>
          </p:nvPr>
        </p:nvSpPr>
        <p:spPr>
          <a:xfrm>
            <a:off x="842962" y="1147054"/>
            <a:ext cx="7843800" cy="544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We have no control over the amount of time.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We do have control over how we use it.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time management" id="41" name="Google Shape;41;g1bd9c8a30cc_0_42"/>
          <p:cNvPicPr preferRelativeResize="0"/>
          <p:nvPr/>
        </p:nvPicPr>
        <p:blipFill rotWithShape="1">
          <a:blip r:embed="rId3">
            <a:alphaModFix/>
          </a:blip>
          <a:srcRect b="-1153" l="9050" r="9409" t="0"/>
          <a:stretch/>
        </p:blipFill>
        <p:spPr>
          <a:xfrm>
            <a:off x="2035636" y="2946065"/>
            <a:ext cx="4975083" cy="3285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bd9c8a30cc_0_35"/>
          <p:cNvSpPr txBox="1"/>
          <p:nvPr>
            <p:ph idx="1" type="body"/>
          </p:nvPr>
        </p:nvSpPr>
        <p:spPr>
          <a:xfrm>
            <a:off x="842962" y="1147054"/>
            <a:ext cx="7843800" cy="544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/>
              <a:t>Definition: Your attitude towards time and how you use it.</a:t>
            </a:r>
            <a:endParaRPr sz="2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g1bd9c8a30cc_0_35"/>
          <p:cNvSpPr txBox="1"/>
          <p:nvPr>
            <p:ph type="title"/>
          </p:nvPr>
        </p:nvSpPr>
        <p:spPr>
          <a:xfrm>
            <a:off x="843221" y="204831"/>
            <a:ext cx="7359900" cy="778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Time Personality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time personality" id="49" name="Google Shape;49;g1bd9c8a30cc_0_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411" y="2919846"/>
            <a:ext cx="7143750" cy="309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idx="1" type="body"/>
          </p:nvPr>
        </p:nvSpPr>
        <p:spPr>
          <a:xfrm>
            <a:off x="842962" y="1147054"/>
            <a:ext cx="7843837" cy="54494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2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 sz="2400"/>
              <a:t>1.  The Firefighter</a:t>
            </a:r>
            <a:endParaRPr sz="2400"/>
          </a:p>
          <a:p>
            <a:pPr indent="-279400" lvl="2" marL="1143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You can quickly work through a to-do list.</a:t>
            </a:r>
            <a:endParaRPr sz="2400"/>
          </a:p>
          <a:p>
            <a:pPr indent="-279400" lvl="2" marL="1143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You are results-driven and will often act without much thought for the urgency or importance of the task.</a:t>
            </a:r>
            <a:endParaRPr sz="2400"/>
          </a:p>
          <a:p>
            <a:pPr indent="0" lvl="1" marL="45720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55" name="Google Shape;55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3388" y="3261325"/>
            <a:ext cx="4422975" cy="294327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8"/>
          <p:cNvSpPr txBox="1"/>
          <p:nvPr>
            <p:ph type="title"/>
          </p:nvPr>
        </p:nvSpPr>
        <p:spPr>
          <a:xfrm>
            <a:off x="843221" y="204831"/>
            <a:ext cx="7359900" cy="778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Time Personality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>
            <p:ph idx="1" type="body"/>
          </p:nvPr>
        </p:nvSpPr>
        <p:spPr>
          <a:xfrm>
            <a:off x="842962" y="1147054"/>
            <a:ext cx="7843837" cy="54494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2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 sz="2400"/>
              <a:t>2.  The Workhorse</a:t>
            </a:r>
            <a:endParaRPr sz="2400"/>
          </a:p>
          <a:p>
            <a:pPr indent="-279400" lvl="2" marL="1143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You are cautious and methodical.</a:t>
            </a:r>
            <a:endParaRPr sz="2400"/>
          </a:p>
          <a:p>
            <a:pPr indent="-279400" lvl="2" marL="1143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You can be overcautious and unwilling to share work with others. </a:t>
            </a:r>
            <a:endParaRPr sz="2400"/>
          </a:p>
          <a:p>
            <a:pPr indent="-152400" lvl="3" marL="160020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/>
          </a:p>
          <a:p>
            <a:pPr indent="0" lvl="1" marL="45720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62" name="Google Shape;62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5250" y="3298350"/>
            <a:ext cx="5573475" cy="319602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9"/>
          <p:cNvSpPr txBox="1"/>
          <p:nvPr>
            <p:ph type="title"/>
          </p:nvPr>
        </p:nvSpPr>
        <p:spPr>
          <a:xfrm>
            <a:off x="843221" y="204831"/>
            <a:ext cx="7359900" cy="778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Time Personality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842962" y="1147054"/>
            <a:ext cx="7843837" cy="54494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2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 sz="2000"/>
              <a:t>3.  </a:t>
            </a:r>
            <a:r>
              <a:rPr b="1" lang="en-US" sz="2400"/>
              <a:t>The Over-committer</a:t>
            </a:r>
            <a:endParaRPr sz="2400"/>
          </a:p>
          <a:p>
            <a:pPr indent="-279400" lvl="2" marL="1143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You are the ultimate team player.</a:t>
            </a:r>
            <a:endParaRPr sz="2400"/>
          </a:p>
          <a:p>
            <a:pPr indent="-279400" lvl="2" marL="1143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You can’t say “no” and end up biting off more than you can chew.</a:t>
            </a:r>
            <a:endParaRPr sz="2400"/>
          </a:p>
          <a:p>
            <a:pPr indent="0" lvl="1" marL="45720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400"/>
          </a:p>
        </p:txBody>
      </p:sp>
      <p:pic>
        <p:nvPicPr>
          <p:cNvPr id="69" name="Google Shape;69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7575" y="3233050"/>
            <a:ext cx="4748845" cy="316747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0"/>
          <p:cNvSpPr txBox="1"/>
          <p:nvPr>
            <p:ph type="title"/>
          </p:nvPr>
        </p:nvSpPr>
        <p:spPr>
          <a:xfrm>
            <a:off x="843221" y="204831"/>
            <a:ext cx="7359900" cy="778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Time Personality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idx="1" type="body"/>
          </p:nvPr>
        </p:nvSpPr>
        <p:spPr>
          <a:xfrm>
            <a:off x="842962" y="1147054"/>
            <a:ext cx="7843800" cy="54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-US"/>
              <a:t>4. The Procrastinator </a:t>
            </a:r>
            <a:endParaRPr b="1"/>
          </a:p>
          <a:p>
            <a:pPr indent="-279400" lvl="2" marL="1143000" rtl="0" algn="l">
              <a:spcBef>
                <a:spcPts val="36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You have no sense of urgency. </a:t>
            </a:r>
            <a:endParaRPr sz="2400"/>
          </a:p>
          <a:p>
            <a:pPr indent="-279400" lvl="2" marL="1143000" rtl="0" algn="l">
              <a:spcBef>
                <a:spcPts val="36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You get to things when you get to them</a:t>
            </a:r>
            <a:endParaRPr sz="2400"/>
          </a:p>
          <a:p>
            <a:pPr indent="0" lvl="0" marL="114300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0" lvl="1" marL="457200" rtl="0" algn="l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76" name="Google Shape;76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6775" y="2981225"/>
            <a:ext cx="5490449" cy="36152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type="title"/>
          </p:nvPr>
        </p:nvSpPr>
        <p:spPr>
          <a:xfrm>
            <a:off x="843221" y="204831"/>
            <a:ext cx="7359900" cy="778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Time Personality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/>
          <p:nvPr>
            <p:ph idx="1" type="body"/>
          </p:nvPr>
        </p:nvSpPr>
        <p:spPr>
          <a:xfrm>
            <a:off x="842962" y="1147054"/>
            <a:ext cx="7843837" cy="54494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2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 sz="2400"/>
              <a:t>5.  The Chatty Cathy</a:t>
            </a:r>
            <a:endParaRPr sz="2400"/>
          </a:p>
          <a:p>
            <a:pPr indent="-279400" lvl="2" marL="1143000" rtl="0" algn="l">
              <a:spcBef>
                <a:spcPts val="36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You are upbeat, friendly, and talkative.</a:t>
            </a:r>
            <a:endParaRPr sz="2400"/>
          </a:p>
          <a:p>
            <a:pPr indent="-279400" lvl="2" marL="11430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Every interaction becomes a long drawn out conversation, and you get little done. </a:t>
            </a:r>
            <a:endParaRPr sz="2400"/>
          </a:p>
        </p:txBody>
      </p:sp>
      <p:pic>
        <p:nvPicPr>
          <p:cNvPr id="83" name="Google Shape;83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2275" y="3429000"/>
            <a:ext cx="4279450" cy="305675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2"/>
          <p:cNvSpPr txBox="1"/>
          <p:nvPr/>
        </p:nvSpPr>
        <p:spPr>
          <a:xfrm>
            <a:off x="742175" y="245675"/>
            <a:ext cx="8045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F9F9F9"/>
                </a:solidFill>
              </a:rPr>
              <a:t>Time Personality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LU_template_Nov2015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2011-02-04T15:50:43Z</dcterms:created>
  <dc:creator>nlu</dc:creator>
</cp:coreProperties>
</file>