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64" r:id="rId3"/>
    <p:sldId id="263" r:id="rId4"/>
    <p:sldId id="257" r:id="rId5"/>
    <p:sldId id="258" r:id="rId6"/>
    <p:sldId id="259" r:id="rId7"/>
    <p:sldId id="260" r:id="rId8"/>
    <p:sldId id="261" r:id="rId9"/>
    <p:sldId id="262" r:id="rId10"/>
    <p:sldId id="266" r:id="rId11"/>
    <p:sldId id="267" r:id="rId12"/>
    <p:sldId id="268" r:id="rId13"/>
    <p:sldId id="269" r:id="rId14"/>
    <p:sldId id="26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2" autoAdjust="0"/>
    <p:restoredTop sz="65773" autoAdjust="0"/>
  </p:normalViewPr>
  <p:slideViewPr>
    <p:cSldViewPr snapToGrid="0">
      <p:cViewPr varScale="1">
        <p:scale>
          <a:sx n="45" d="100"/>
          <a:sy n="45" d="100"/>
        </p:scale>
        <p:origin x="460" y="5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83759A-ED2B-4238-8F77-1E8BDD55C9D4}" type="datetimeFigureOut">
              <a:rPr lang="en-US" smtClean="0"/>
              <a:t>5/17/2022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350422-E155-4636-8DA8-0BD62FFD9ECB}" type="slidenum">
              <a:rPr lang="en-US" smtClean="0"/>
              <a:t>‹#›</a:t>
            </a:fld>
            <a:endParaRPr lang="en-US"/>
          </a:p>
        </p:txBody>
      </p:sp>
    </p:spTree>
    <p:extLst>
      <p:ext uri="{BB962C8B-B14F-4D97-AF65-F5344CB8AC3E}">
        <p14:creationId xmlns:p14="http://schemas.microsoft.com/office/powerpoint/2010/main" val="4243355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Articulating learning objectives for students is a valuable part of the students' learning experience. This is especially critical to the development of online courses, where instruction is broken into technology-mediated forms of presentation, activity and assessment. Contents of online courses, or learning objects, should directly relate to the stated learning objectives.</a:t>
            </a:r>
          </a:p>
          <a:p>
            <a:r>
              <a:rPr lang="en-US" sz="1200" dirty="0" smtClean="0"/>
              <a:t>If you inform students what is expected of them, and provide both instruction and an opportunity to apply the learning, this can help student achievement, and provide opportunities for assessment. For legal education, learning objectives can help students read dense texts and focus on the essential learning concepts.  If you do not tell them what they will be expected to do, then they are left guessing what you want. </a:t>
            </a:r>
          </a:p>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2</a:t>
            </a:fld>
            <a:endParaRPr lang="en-US"/>
          </a:p>
        </p:txBody>
      </p:sp>
    </p:spTree>
    <p:extLst>
      <p:ext uri="{BB962C8B-B14F-4D97-AF65-F5344CB8AC3E}">
        <p14:creationId xmlns:p14="http://schemas.microsoft.com/office/powerpoint/2010/main" val="1111267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12</a:t>
            </a:fld>
            <a:endParaRPr lang="en-US"/>
          </a:p>
        </p:txBody>
      </p:sp>
    </p:spTree>
    <p:extLst>
      <p:ext uri="{BB962C8B-B14F-4D97-AF65-F5344CB8AC3E}">
        <p14:creationId xmlns:p14="http://schemas.microsoft.com/office/powerpoint/2010/main" val="2276150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13</a:t>
            </a:fld>
            <a:endParaRPr lang="en-US"/>
          </a:p>
        </p:txBody>
      </p:sp>
    </p:spTree>
    <p:extLst>
      <p:ext uri="{BB962C8B-B14F-4D97-AF65-F5344CB8AC3E}">
        <p14:creationId xmlns:p14="http://schemas.microsoft.com/office/powerpoint/2010/main" val="4279217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3</a:t>
            </a:fld>
            <a:endParaRPr lang="en-US"/>
          </a:p>
        </p:txBody>
      </p:sp>
    </p:spTree>
    <p:extLst>
      <p:ext uri="{BB962C8B-B14F-4D97-AF65-F5344CB8AC3E}">
        <p14:creationId xmlns:p14="http://schemas.microsoft.com/office/powerpoint/2010/main" val="1535389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Robert </a:t>
            </a:r>
            <a:r>
              <a:rPr lang="en-US" dirty="0" err="1" smtClean="0"/>
              <a:t>Mager's</a:t>
            </a:r>
            <a:r>
              <a:rPr lang="en-US" dirty="0" smtClean="0"/>
              <a:t> guideline is probably one of the most widely used instruction on writing measurable objectives and uses three elements--performance, criterion, and condition--to write an objective.</a:t>
            </a:r>
          </a:p>
          <a:p>
            <a:endParaRPr lang="en-US" dirty="0" smtClean="0"/>
          </a:p>
          <a:p>
            <a:r>
              <a:rPr lang="en-US" dirty="0" smtClean="0"/>
              <a:t>Performance informs what learners will be able to do specifically at the end of instruction. Performance consists of an action verb(s), which is followed by a clear object(s).</a:t>
            </a:r>
          </a:p>
          <a:p>
            <a:endParaRPr lang="en-US" dirty="0" smtClean="0"/>
          </a:p>
          <a:p>
            <a:r>
              <a:rPr lang="en-US" dirty="0" smtClean="0"/>
              <a:t>Criterion is a performance standard specified by the instructor or program. If a student performs below the specified standard, the instructor can decide how to remediate learning (e.g., reread the chapter or watch a new video). </a:t>
            </a:r>
          </a:p>
          <a:p>
            <a:endParaRPr lang="en-US" dirty="0" smtClean="0"/>
          </a:p>
          <a:p>
            <a:r>
              <a:rPr lang="en-US" dirty="0" smtClean="0"/>
              <a:t>Condition describes a situation or condition under which performance occurs or which students perform the tasks.</a:t>
            </a:r>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5</a:t>
            </a:fld>
            <a:endParaRPr lang="en-US"/>
          </a:p>
        </p:txBody>
      </p:sp>
    </p:spTree>
    <p:extLst>
      <p:ext uri="{BB962C8B-B14F-4D97-AF65-F5344CB8AC3E}">
        <p14:creationId xmlns:p14="http://schemas.microsoft.com/office/powerpoint/2010/main" val="794345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6</a:t>
            </a:fld>
            <a:endParaRPr lang="en-US"/>
          </a:p>
        </p:txBody>
      </p:sp>
    </p:spTree>
    <p:extLst>
      <p:ext uri="{BB962C8B-B14F-4D97-AF65-F5344CB8AC3E}">
        <p14:creationId xmlns:p14="http://schemas.microsoft.com/office/powerpoint/2010/main" val="1123769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7</a:t>
            </a:fld>
            <a:endParaRPr lang="en-US"/>
          </a:p>
        </p:txBody>
      </p:sp>
    </p:spTree>
    <p:extLst>
      <p:ext uri="{BB962C8B-B14F-4D97-AF65-F5344CB8AC3E}">
        <p14:creationId xmlns:p14="http://schemas.microsoft.com/office/powerpoint/2010/main" val="1261951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8</a:t>
            </a:fld>
            <a:endParaRPr lang="en-US"/>
          </a:p>
        </p:txBody>
      </p:sp>
    </p:spTree>
    <p:extLst>
      <p:ext uri="{BB962C8B-B14F-4D97-AF65-F5344CB8AC3E}">
        <p14:creationId xmlns:p14="http://schemas.microsoft.com/office/powerpoint/2010/main" val="2586826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9</a:t>
            </a:fld>
            <a:endParaRPr lang="en-US"/>
          </a:p>
        </p:txBody>
      </p:sp>
    </p:spTree>
    <p:extLst>
      <p:ext uri="{BB962C8B-B14F-4D97-AF65-F5344CB8AC3E}">
        <p14:creationId xmlns:p14="http://schemas.microsoft.com/office/powerpoint/2010/main" val="441779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10</a:t>
            </a:fld>
            <a:endParaRPr lang="en-US"/>
          </a:p>
        </p:txBody>
      </p:sp>
    </p:spTree>
    <p:extLst>
      <p:ext uri="{BB962C8B-B14F-4D97-AF65-F5344CB8AC3E}">
        <p14:creationId xmlns:p14="http://schemas.microsoft.com/office/powerpoint/2010/main" val="813993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Robert Gagne's guidelines (Gagne, et al., 1992) are another way to write measurable objectives and are not much different from </a:t>
            </a:r>
            <a:r>
              <a:rPr lang="en-US" dirty="0" err="1" smtClean="0"/>
              <a:t>Mager's</a:t>
            </a:r>
            <a:r>
              <a:rPr lang="en-US" dirty="0" smtClean="0"/>
              <a:t>. However, the former has more elements than the latter because Gagne extended </a:t>
            </a:r>
            <a:r>
              <a:rPr lang="en-US" dirty="0" err="1" smtClean="0"/>
              <a:t>Mager's</a:t>
            </a:r>
            <a:r>
              <a:rPr lang="en-US" dirty="0" smtClean="0"/>
              <a:t> performance into two separate elements (outcome verb and object) and added another element. Gagne used the following elements to write an objective:</a:t>
            </a:r>
          </a:p>
          <a:p>
            <a:r>
              <a:rPr lang="en-US" b="1" dirty="0" smtClean="0"/>
              <a:t>Situation</a:t>
            </a:r>
            <a:r>
              <a:rPr lang="en-US" dirty="0" smtClean="0"/>
              <a:t>, like condition in </a:t>
            </a:r>
            <a:r>
              <a:rPr lang="en-US" dirty="0" err="1" smtClean="0"/>
              <a:t>Mager's</a:t>
            </a:r>
            <a:r>
              <a:rPr lang="en-US" dirty="0" smtClean="0"/>
              <a:t>, describes a condition under which students perform the tasks.</a:t>
            </a:r>
          </a:p>
          <a:p>
            <a:r>
              <a:rPr lang="en-US" b="1" dirty="0" smtClean="0"/>
              <a:t>Outcome Verb</a:t>
            </a:r>
            <a:r>
              <a:rPr lang="en-US" dirty="0" smtClean="0"/>
              <a:t>, like an action verb used in performance in </a:t>
            </a:r>
            <a:r>
              <a:rPr lang="en-US" dirty="0" err="1" smtClean="0"/>
              <a:t>Mager's</a:t>
            </a:r>
            <a:r>
              <a:rPr lang="en-US" dirty="0" smtClean="0"/>
              <a:t>, specifies a learning outcome students are expected to acquire at the end of class. Examples include: discriminate, identify, classify, etc. Gagne et al., classified learning outcomes into five learning domains, including intellectual skills (further subdivided into discrimination, concrete concept, defined concept, rule, and problem-solving), cognitive strategies, verbal information, motor skills, and attitude. These are similar to the cognitive, affective, and psychomotor domains.</a:t>
            </a:r>
          </a:p>
          <a:p>
            <a:r>
              <a:rPr lang="en-US" b="1" dirty="0" smtClean="0"/>
              <a:t>Object</a:t>
            </a:r>
            <a:r>
              <a:rPr lang="en-US" dirty="0" smtClean="0"/>
              <a:t>, like an object used in performance in </a:t>
            </a:r>
            <a:r>
              <a:rPr lang="en-US" dirty="0" err="1" smtClean="0"/>
              <a:t>Mager's</a:t>
            </a:r>
            <a:r>
              <a:rPr lang="en-US" dirty="0" smtClean="0"/>
              <a:t>, indicates the content/object of the outcome verb. Both the outcome verb and object in Gagne's is like performance in </a:t>
            </a:r>
            <a:r>
              <a:rPr lang="en-US" dirty="0" err="1" smtClean="0"/>
              <a:t>Mager's</a:t>
            </a:r>
            <a:r>
              <a:rPr lang="en-US" dirty="0" smtClean="0"/>
              <a:t>.</a:t>
            </a:r>
          </a:p>
          <a:p>
            <a:r>
              <a:rPr lang="en-US" b="1" dirty="0" smtClean="0"/>
              <a:t>Action verb</a:t>
            </a:r>
            <a:r>
              <a:rPr lang="en-US" dirty="0" smtClean="0"/>
              <a:t>, like criterion in </a:t>
            </a:r>
            <a:r>
              <a:rPr lang="en-US" dirty="0" err="1" smtClean="0"/>
              <a:t>Mager's</a:t>
            </a:r>
            <a:r>
              <a:rPr lang="en-US" dirty="0" smtClean="0"/>
              <a:t>, serves as an achievement standard for the outcome verb. As confusing as its name may sound, the action verb indicates a specific task(s), derived from the outcome verb and object, students need to be able to perform to meet the objective. The outcome verb is like a main task, and the action verb is like a sub-task(s) of the main task. Examples are provided below.</a:t>
            </a:r>
          </a:p>
          <a:p>
            <a:r>
              <a:rPr lang="en-US" b="1" dirty="0" smtClean="0"/>
              <a:t>Tools or constrains</a:t>
            </a:r>
            <a:r>
              <a:rPr lang="en-US" dirty="0" smtClean="0"/>
              <a:t> specify certain equipment and tools (e.g., computer, type writer, pen, pencil, etc.) or performance constraints (e.g., use one hand) required to perform tasks and sub tasks. </a:t>
            </a: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3350422-E155-4636-8DA8-0BD62FFD9ECB}" type="slidenum">
              <a:rPr lang="en-US" smtClean="0"/>
              <a:t>11</a:t>
            </a:fld>
            <a:endParaRPr lang="en-US"/>
          </a:p>
        </p:txBody>
      </p:sp>
    </p:spTree>
    <p:extLst>
      <p:ext uri="{BB962C8B-B14F-4D97-AF65-F5344CB8AC3E}">
        <p14:creationId xmlns:p14="http://schemas.microsoft.com/office/powerpoint/2010/main" val="2798981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5/17/2022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5/17/2022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5/17/2022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5/17/2022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5/17/2022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5/17/2022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5/17/2022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5/17/2022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5/17/2022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5/17/2022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5/17/2022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5/17/2022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0" y="1622879"/>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0" y="1622879"/>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3617843"/>
            <a:ext cx="3547533" cy="224320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5/17/2022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5/17/2022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5/17/2022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Two Theoretical Approaches to Writing Measurable Learning Objectives</a:t>
            </a:r>
            <a:endParaRPr lang="en-US" dirty="0"/>
          </a:p>
        </p:txBody>
      </p:sp>
      <p:sp>
        <p:nvSpPr>
          <p:cNvPr id="3" name="Subtitle 2"/>
          <p:cNvSpPr>
            <a:spLocks noGrp="1"/>
          </p:cNvSpPr>
          <p:nvPr>
            <p:ph type="subTitle" idx="1"/>
          </p:nvPr>
        </p:nvSpPr>
        <p:spPr/>
        <p:txBody>
          <a:bodyPr/>
          <a:lstStyle/>
          <a:p>
            <a:r>
              <a:rPr lang="en-US" dirty="0" smtClean="0"/>
              <a:t>By: Holly Muha</a:t>
            </a:r>
            <a:endParaRPr lang="en-US" dirty="0"/>
          </a:p>
        </p:txBody>
      </p:sp>
    </p:spTree>
    <p:extLst>
      <p:ext uri="{BB962C8B-B14F-4D97-AF65-F5344CB8AC3E}">
        <p14:creationId xmlns:p14="http://schemas.microsoft.com/office/powerpoint/2010/main" val="26942368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Robert Gagne</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1007" y="2285133"/>
            <a:ext cx="2714193" cy="3846605"/>
          </a:xfrm>
          <a:prstGeom prst="rect">
            <a:avLst/>
          </a:prstGeom>
        </p:spPr>
      </p:pic>
      <p:sp>
        <p:nvSpPr>
          <p:cNvPr id="4" name="TextBox 3"/>
          <p:cNvSpPr txBox="1"/>
          <p:nvPr/>
        </p:nvSpPr>
        <p:spPr>
          <a:xfrm>
            <a:off x="810000" y="3469771"/>
            <a:ext cx="5943600" cy="1477328"/>
          </a:xfrm>
          <a:prstGeom prst="rect">
            <a:avLst/>
          </a:prstGeom>
          <a:noFill/>
        </p:spPr>
        <p:txBody>
          <a:bodyPr wrap="square" rtlCol="0">
            <a:spAutoFit/>
          </a:bodyPr>
          <a:lstStyle/>
          <a:p>
            <a:r>
              <a:rPr lang="en-US" dirty="0" smtClean="0"/>
              <a:t>The “father of instructional design” developed: </a:t>
            </a:r>
          </a:p>
          <a:p>
            <a:pPr marL="285750" indent="-285750">
              <a:buFont typeface="Arial" panose="020B0604020202020204" pitchFamily="34" charset="0"/>
              <a:buChar char="•"/>
            </a:pPr>
            <a:r>
              <a:rPr lang="en-US" dirty="0" smtClean="0"/>
              <a:t>The conditions of learning</a:t>
            </a:r>
          </a:p>
          <a:p>
            <a:pPr marL="285750" indent="-285750">
              <a:buFont typeface="Arial" panose="020B0604020202020204" pitchFamily="34" charset="0"/>
              <a:buChar char="•"/>
            </a:pPr>
            <a:r>
              <a:rPr lang="en-US" dirty="0" smtClean="0"/>
              <a:t>The 9 Events of Instruction</a:t>
            </a:r>
          </a:p>
          <a:p>
            <a:pPr marL="285750" indent="-285750">
              <a:buFont typeface="Arial" panose="020B0604020202020204" pitchFamily="34" charset="0"/>
              <a:buChar char="•"/>
            </a:pPr>
            <a:r>
              <a:rPr lang="en-US" dirty="0" smtClean="0"/>
              <a:t>Steps of Planning Instruction</a:t>
            </a:r>
          </a:p>
          <a:p>
            <a:pPr marL="285750" indent="-285750">
              <a:buFont typeface="Arial" panose="020B0604020202020204" pitchFamily="34" charset="0"/>
              <a:buChar char="•"/>
            </a:pPr>
            <a:r>
              <a:rPr lang="en-US" dirty="0" smtClean="0"/>
              <a:t>Evaluation of Instruction</a:t>
            </a:r>
          </a:p>
        </p:txBody>
      </p:sp>
    </p:spTree>
    <p:extLst>
      <p:ext uri="{BB962C8B-B14F-4D97-AF65-F5344CB8AC3E}">
        <p14:creationId xmlns:p14="http://schemas.microsoft.com/office/powerpoint/2010/main" val="21627788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Gagne’s Guidelines</a:t>
            </a:r>
            <a:endParaRPr lang="en-US" sz="4800" dirty="0"/>
          </a:p>
        </p:txBody>
      </p:sp>
      <p:sp>
        <p:nvSpPr>
          <p:cNvPr id="4" name="Text Placeholder 3"/>
          <p:cNvSpPr>
            <a:spLocks noGrp="1"/>
          </p:cNvSpPr>
          <p:nvPr>
            <p:ph type="body" sz="half" idx="2"/>
          </p:nvPr>
        </p:nvSpPr>
        <p:spPr>
          <a:xfrm>
            <a:off x="304800" y="3451588"/>
            <a:ext cx="11762509" cy="1563757"/>
          </a:xfrm>
        </p:spPr>
        <p:txBody>
          <a:bodyPr>
            <a:normAutofit/>
          </a:bodyPr>
          <a:lstStyle/>
          <a:p>
            <a:endParaRPr lang="en-US" sz="2400" dirty="0"/>
          </a:p>
          <a:p>
            <a:r>
              <a:rPr lang="en-US" sz="2400" i="1" dirty="0" smtClean="0"/>
              <a:t>Situation   </a:t>
            </a:r>
            <a:r>
              <a:rPr lang="en-US" sz="2400" dirty="0"/>
              <a:t>	</a:t>
            </a:r>
            <a:r>
              <a:rPr lang="en-US" sz="2400" i="1" dirty="0"/>
              <a:t>Outcome verb </a:t>
            </a:r>
            <a:r>
              <a:rPr lang="en-US" sz="2400" i="1" dirty="0" smtClean="0"/>
              <a:t>  </a:t>
            </a:r>
            <a:r>
              <a:rPr lang="en-US" sz="2400" dirty="0"/>
              <a:t>	</a:t>
            </a:r>
            <a:r>
              <a:rPr lang="en-US" sz="2400" dirty="0" smtClean="0"/>
              <a:t> </a:t>
            </a:r>
            <a:r>
              <a:rPr lang="en-US" sz="2400" i="1" dirty="0"/>
              <a:t>O</a:t>
            </a:r>
            <a:r>
              <a:rPr lang="en-US" sz="2400" i="1" dirty="0" smtClean="0"/>
              <a:t>bject    </a:t>
            </a:r>
            <a:r>
              <a:rPr lang="en-US" sz="2400" dirty="0"/>
              <a:t>	</a:t>
            </a:r>
            <a:r>
              <a:rPr lang="en-US" sz="2400" i="1" dirty="0"/>
              <a:t>Action verb </a:t>
            </a:r>
            <a:r>
              <a:rPr lang="en-US" sz="2400" dirty="0"/>
              <a:t>	</a:t>
            </a:r>
            <a:r>
              <a:rPr lang="en-US" sz="2400" dirty="0" smtClean="0"/>
              <a:t>       </a:t>
            </a:r>
            <a:r>
              <a:rPr lang="en-US" sz="2400" i="1" dirty="0" smtClean="0"/>
              <a:t>Tools </a:t>
            </a:r>
            <a:r>
              <a:rPr lang="en-US" sz="2400" i="1" dirty="0"/>
              <a:t>&amp; constraints </a:t>
            </a:r>
            <a:r>
              <a:rPr lang="en-US" sz="2400" dirty="0"/>
              <a:t>	</a:t>
            </a:r>
          </a:p>
          <a:p>
            <a:endParaRPr lang="en-US" sz="2400" dirty="0"/>
          </a:p>
        </p:txBody>
      </p:sp>
      <p:pic>
        <p:nvPicPr>
          <p:cNvPr id="5" name="Picture 4"/>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846916" y="4531197"/>
            <a:ext cx="1388921" cy="1388921"/>
          </a:xfrm>
          <a:prstGeom prst="rect">
            <a:avLst/>
          </a:prstGeom>
        </p:spPr>
      </p:pic>
      <p:pic>
        <p:nvPicPr>
          <p:cNvPr id="6" name="Picture 5"/>
          <p:cNvPicPr>
            <a:picLocks noChangeAspect="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101614" y="4531197"/>
            <a:ext cx="1211114" cy="1211114"/>
          </a:xfrm>
          <a:prstGeom prst="rect">
            <a:avLst/>
          </a:prstGeom>
        </p:spPr>
      </p:pic>
      <p:pic>
        <p:nvPicPr>
          <p:cNvPr id="7" name="Picture 6"/>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35160" y="4386017"/>
            <a:ext cx="1356294" cy="1356294"/>
          </a:xfrm>
          <a:prstGeom prst="rect">
            <a:avLst/>
          </a:prstGeom>
        </p:spPr>
      </p:pic>
      <p:pic>
        <p:nvPicPr>
          <p:cNvPr id="8" name="Picture 7"/>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94228" y="4682519"/>
            <a:ext cx="1357843" cy="1086276"/>
          </a:xfrm>
          <a:prstGeom prst="rect">
            <a:avLst/>
          </a:prstGeom>
        </p:spPr>
      </p:pic>
      <p:pic>
        <p:nvPicPr>
          <p:cNvPr id="9" name="Picture 8"/>
          <p:cNvPicPr>
            <a:picLocks noChangeAspect="1"/>
          </p:cNvPicPr>
          <p:nvPr/>
        </p:nvPicPr>
        <p:blipFill>
          <a:blip r:embed="rId7">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190120" y="4374657"/>
            <a:ext cx="1016717" cy="1452458"/>
          </a:xfrm>
          <a:prstGeom prst="rect">
            <a:avLst/>
          </a:prstGeom>
        </p:spPr>
      </p:pic>
    </p:spTree>
    <p:extLst>
      <p:ext uri="{BB962C8B-B14F-4D97-AF65-F5344CB8AC3E}">
        <p14:creationId xmlns:p14="http://schemas.microsoft.com/office/powerpoint/2010/main" val="1173170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70016046"/>
              </p:ext>
            </p:extLst>
          </p:nvPr>
        </p:nvGraphicFramePr>
        <p:xfrm>
          <a:off x="983674" y="2313710"/>
          <a:ext cx="10418616" cy="3696392"/>
        </p:xfrm>
        <a:graphic>
          <a:graphicData uri="http://schemas.openxmlformats.org/drawingml/2006/table">
            <a:tbl>
              <a:tblPr firstRow="1" bandRow="1">
                <a:tableStyleId>{5C22544A-7EE6-4342-B048-85BDC9FD1C3A}</a:tableStyleId>
              </a:tblPr>
              <a:tblGrid>
                <a:gridCol w="1736436">
                  <a:extLst>
                    <a:ext uri="{9D8B030D-6E8A-4147-A177-3AD203B41FA5}">
                      <a16:colId xmlns:a16="http://schemas.microsoft.com/office/drawing/2014/main" val="965269352"/>
                    </a:ext>
                  </a:extLst>
                </a:gridCol>
                <a:gridCol w="1736436">
                  <a:extLst>
                    <a:ext uri="{9D8B030D-6E8A-4147-A177-3AD203B41FA5}">
                      <a16:colId xmlns:a16="http://schemas.microsoft.com/office/drawing/2014/main" val="3547794316"/>
                    </a:ext>
                  </a:extLst>
                </a:gridCol>
                <a:gridCol w="1736436">
                  <a:extLst>
                    <a:ext uri="{9D8B030D-6E8A-4147-A177-3AD203B41FA5}">
                      <a16:colId xmlns:a16="http://schemas.microsoft.com/office/drawing/2014/main" val="2057869980"/>
                    </a:ext>
                  </a:extLst>
                </a:gridCol>
                <a:gridCol w="1736436">
                  <a:extLst>
                    <a:ext uri="{9D8B030D-6E8A-4147-A177-3AD203B41FA5}">
                      <a16:colId xmlns:a16="http://schemas.microsoft.com/office/drawing/2014/main" val="281559386"/>
                    </a:ext>
                  </a:extLst>
                </a:gridCol>
                <a:gridCol w="1736436">
                  <a:extLst>
                    <a:ext uri="{9D8B030D-6E8A-4147-A177-3AD203B41FA5}">
                      <a16:colId xmlns:a16="http://schemas.microsoft.com/office/drawing/2014/main" val="368787797"/>
                    </a:ext>
                  </a:extLst>
                </a:gridCol>
                <a:gridCol w="1736436">
                  <a:extLst>
                    <a:ext uri="{9D8B030D-6E8A-4147-A177-3AD203B41FA5}">
                      <a16:colId xmlns:a16="http://schemas.microsoft.com/office/drawing/2014/main" val="1656512403"/>
                    </a:ext>
                  </a:extLst>
                </a:gridCol>
              </a:tblGrid>
              <a:tr h="662112">
                <a:tc>
                  <a:txBody>
                    <a:bodyPr/>
                    <a:lstStyle/>
                    <a:p>
                      <a:r>
                        <a:rPr lang="en-US" dirty="0" err="1" smtClean="0"/>
                        <a:t>Mager</a:t>
                      </a:r>
                      <a:endParaRPr lang="en-US" dirty="0"/>
                    </a:p>
                  </a:txBody>
                  <a:tcPr/>
                </a:tc>
                <a:tc>
                  <a:txBody>
                    <a:bodyPr/>
                    <a:lstStyle/>
                    <a:p>
                      <a:r>
                        <a:rPr lang="en-US" dirty="0" smtClean="0"/>
                        <a:t>Condition</a:t>
                      </a:r>
                      <a:endParaRPr lang="en-US" dirty="0"/>
                    </a:p>
                  </a:txBody>
                  <a:tcPr/>
                </a:tc>
                <a:tc gridSpan="2">
                  <a:txBody>
                    <a:bodyPr/>
                    <a:lstStyle/>
                    <a:p>
                      <a:r>
                        <a:rPr lang="en-US" dirty="0" smtClean="0"/>
                        <a:t>Performance</a:t>
                      </a:r>
                      <a:endParaRPr lang="en-US" dirty="0"/>
                    </a:p>
                  </a:txBody>
                  <a:tcPr/>
                </a:tc>
                <a:tc hMerge="1">
                  <a:txBody>
                    <a:bodyPr/>
                    <a:lstStyle/>
                    <a:p>
                      <a:endParaRPr lang="en-US" dirty="0"/>
                    </a:p>
                  </a:txBody>
                  <a:tcPr/>
                </a:tc>
                <a:tc gridSpan="2">
                  <a:txBody>
                    <a:bodyPr/>
                    <a:lstStyle/>
                    <a:p>
                      <a:r>
                        <a:rPr lang="en-US" dirty="0" smtClean="0"/>
                        <a:t>Criterion</a:t>
                      </a:r>
                      <a:endParaRPr lang="en-US" dirty="0"/>
                    </a:p>
                  </a:txBody>
                  <a:tcPr/>
                </a:tc>
                <a:tc hMerge="1">
                  <a:txBody>
                    <a:bodyPr/>
                    <a:lstStyle/>
                    <a:p>
                      <a:endParaRPr lang="en-US" dirty="0"/>
                    </a:p>
                  </a:txBody>
                  <a:tcPr/>
                </a:tc>
                <a:extLst>
                  <a:ext uri="{0D108BD9-81ED-4DB2-BD59-A6C34878D82A}">
                    <a16:rowId xmlns:a16="http://schemas.microsoft.com/office/drawing/2014/main" val="1002320339"/>
                  </a:ext>
                </a:extLst>
              </a:tr>
              <a:tr h="931160">
                <a:tc>
                  <a:txBody>
                    <a:bodyPr/>
                    <a:lstStyle/>
                    <a:p>
                      <a:r>
                        <a:rPr lang="en-US" b="1" dirty="0" smtClean="0">
                          <a:solidFill>
                            <a:schemeClr val="tx1"/>
                          </a:solidFill>
                        </a:rPr>
                        <a:t>Gagne</a:t>
                      </a:r>
                      <a:endParaRPr lang="en-US" b="1" dirty="0">
                        <a:solidFill>
                          <a:schemeClr val="tx1"/>
                        </a:solidFill>
                      </a:endParaRPr>
                    </a:p>
                  </a:txBody>
                  <a:tcPr>
                    <a:solidFill>
                      <a:schemeClr val="accent1">
                        <a:lumMod val="75000"/>
                      </a:schemeClr>
                    </a:solidFill>
                  </a:tcPr>
                </a:tc>
                <a:tc>
                  <a:txBody>
                    <a:bodyPr/>
                    <a:lstStyle/>
                    <a:p>
                      <a:r>
                        <a:rPr lang="en-US" b="1" dirty="0" smtClean="0">
                          <a:solidFill>
                            <a:schemeClr val="tx1"/>
                          </a:solidFill>
                        </a:rPr>
                        <a:t>Situation</a:t>
                      </a:r>
                      <a:endParaRPr lang="en-US" b="1" dirty="0">
                        <a:solidFill>
                          <a:schemeClr val="tx1"/>
                        </a:solidFill>
                      </a:endParaRPr>
                    </a:p>
                  </a:txBody>
                  <a:tcPr>
                    <a:solidFill>
                      <a:schemeClr val="accent1">
                        <a:lumMod val="75000"/>
                      </a:schemeClr>
                    </a:solidFill>
                  </a:tcPr>
                </a:tc>
                <a:tc>
                  <a:txBody>
                    <a:bodyPr/>
                    <a:lstStyle/>
                    <a:p>
                      <a:r>
                        <a:rPr lang="en-US" b="1" dirty="0" smtClean="0">
                          <a:solidFill>
                            <a:schemeClr val="tx1"/>
                          </a:solidFill>
                        </a:rPr>
                        <a:t>Outcome Verb</a:t>
                      </a:r>
                      <a:endParaRPr lang="en-US" b="1" dirty="0">
                        <a:solidFill>
                          <a:schemeClr val="tx1"/>
                        </a:solidFill>
                      </a:endParaRPr>
                    </a:p>
                  </a:txBody>
                  <a:tcPr>
                    <a:solidFill>
                      <a:schemeClr val="accent1">
                        <a:lumMod val="75000"/>
                      </a:schemeClr>
                    </a:solidFill>
                  </a:tcPr>
                </a:tc>
                <a:tc>
                  <a:txBody>
                    <a:bodyPr/>
                    <a:lstStyle/>
                    <a:p>
                      <a:r>
                        <a:rPr lang="en-US" b="1" dirty="0" smtClean="0">
                          <a:solidFill>
                            <a:schemeClr val="tx1"/>
                          </a:solidFill>
                        </a:rPr>
                        <a:t>Object</a:t>
                      </a:r>
                      <a:endParaRPr lang="en-US" b="1" dirty="0">
                        <a:solidFill>
                          <a:schemeClr val="tx1"/>
                        </a:solidFill>
                      </a:endParaRPr>
                    </a:p>
                  </a:txBody>
                  <a:tcPr>
                    <a:solidFill>
                      <a:schemeClr val="accent1">
                        <a:lumMod val="75000"/>
                      </a:schemeClr>
                    </a:solidFill>
                  </a:tcPr>
                </a:tc>
                <a:tc>
                  <a:txBody>
                    <a:bodyPr/>
                    <a:lstStyle/>
                    <a:p>
                      <a:r>
                        <a:rPr lang="en-US" b="1" dirty="0" smtClean="0">
                          <a:solidFill>
                            <a:schemeClr val="tx1"/>
                          </a:solidFill>
                        </a:rPr>
                        <a:t>Action Verb</a:t>
                      </a:r>
                      <a:endParaRPr lang="en-US" b="1" dirty="0">
                        <a:solidFill>
                          <a:schemeClr val="tx1"/>
                        </a:solidFill>
                      </a:endParaRPr>
                    </a:p>
                  </a:txBody>
                  <a:tcPr>
                    <a:solidFill>
                      <a:schemeClr val="accent1">
                        <a:lumMod val="75000"/>
                      </a:schemeClr>
                    </a:solidFill>
                  </a:tcPr>
                </a:tc>
                <a:tc>
                  <a:txBody>
                    <a:bodyPr/>
                    <a:lstStyle/>
                    <a:p>
                      <a:r>
                        <a:rPr lang="en-US" b="1" dirty="0" smtClean="0">
                          <a:solidFill>
                            <a:schemeClr val="tx1"/>
                          </a:solidFill>
                        </a:rPr>
                        <a:t>Tools and Constraints</a:t>
                      </a:r>
                      <a:endParaRPr lang="en-US" b="1" dirty="0">
                        <a:solidFill>
                          <a:schemeClr val="tx1"/>
                        </a:solidFill>
                      </a:endParaRPr>
                    </a:p>
                  </a:txBody>
                  <a:tcPr>
                    <a:solidFill>
                      <a:schemeClr val="accent1">
                        <a:lumMod val="75000"/>
                      </a:schemeClr>
                    </a:solidFill>
                  </a:tcPr>
                </a:tc>
                <a:extLst>
                  <a:ext uri="{0D108BD9-81ED-4DB2-BD59-A6C34878D82A}">
                    <a16:rowId xmlns:a16="http://schemas.microsoft.com/office/drawing/2014/main" val="637577821"/>
                  </a:ext>
                </a:extLst>
              </a:tr>
              <a:tr h="662112">
                <a:tc>
                  <a:txBody>
                    <a:bodyPr/>
                    <a:lstStyle/>
                    <a:p>
                      <a:r>
                        <a:rPr lang="en-US" dirty="0" smtClean="0"/>
                        <a:t>Example 1</a:t>
                      </a:r>
                      <a:endParaRPr lang="en-US" dirty="0"/>
                    </a:p>
                  </a:txBody>
                  <a:tcPr/>
                </a:tc>
                <a:tc>
                  <a:txBody>
                    <a:bodyPr/>
                    <a:lstStyle/>
                    <a:p>
                      <a:r>
                        <a:rPr lang="en-US" dirty="0" smtClean="0"/>
                        <a:t>Given a list of 10 items to be memorized</a:t>
                      </a:r>
                      <a:endParaRPr lang="en-US" dirty="0"/>
                    </a:p>
                  </a:txBody>
                  <a:tcPr/>
                </a:tc>
                <a:tc>
                  <a:txBody>
                    <a:bodyPr/>
                    <a:lstStyle/>
                    <a:p>
                      <a:r>
                        <a:rPr lang="en-US" dirty="0" smtClean="0"/>
                        <a:t>adopts</a:t>
                      </a:r>
                      <a:endParaRPr lang="en-US" dirty="0"/>
                    </a:p>
                  </a:txBody>
                  <a:tcPr/>
                </a:tc>
                <a:tc>
                  <a:txBody>
                    <a:bodyPr/>
                    <a:lstStyle/>
                    <a:p>
                      <a:r>
                        <a:rPr lang="en-US" dirty="0" smtClean="0"/>
                        <a:t>the keyword mnemonic technique</a:t>
                      </a:r>
                      <a:endParaRPr lang="en-US" dirty="0"/>
                    </a:p>
                  </a:txBody>
                  <a:tcPr/>
                </a:tc>
                <a:tc>
                  <a:txBody>
                    <a:bodyPr/>
                    <a:lstStyle/>
                    <a:p>
                      <a:r>
                        <a:rPr lang="en-US" dirty="0" smtClean="0"/>
                        <a:t>for memorizing the list</a:t>
                      </a:r>
                      <a:endParaRPr lang="en-US" dirty="0"/>
                    </a:p>
                  </a:txBody>
                  <a:tcPr/>
                </a:tc>
                <a:tc>
                  <a:txBody>
                    <a:bodyPr/>
                    <a:lstStyle/>
                    <a:p>
                      <a:r>
                        <a:rPr lang="en-US" dirty="0" smtClean="0"/>
                        <a:t>using no mechanical aids, within 30 seconds</a:t>
                      </a:r>
                      <a:endParaRPr lang="en-US" dirty="0"/>
                    </a:p>
                  </a:txBody>
                  <a:tcPr/>
                </a:tc>
                <a:extLst>
                  <a:ext uri="{0D108BD9-81ED-4DB2-BD59-A6C34878D82A}">
                    <a16:rowId xmlns:a16="http://schemas.microsoft.com/office/drawing/2014/main" val="1710792980"/>
                  </a:ext>
                </a:extLst>
              </a:tr>
              <a:tr h="662112">
                <a:tc>
                  <a:txBody>
                    <a:bodyPr/>
                    <a:lstStyle/>
                    <a:p>
                      <a:r>
                        <a:rPr lang="en-US" dirty="0" smtClean="0"/>
                        <a:t>Example 2</a:t>
                      </a:r>
                      <a:endParaRPr lang="en-US" dirty="0"/>
                    </a:p>
                  </a:txBody>
                  <a:tcPr/>
                </a:tc>
                <a:tc>
                  <a:txBody>
                    <a:bodyPr/>
                    <a:lstStyle/>
                    <a:p>
                      <a:r>
                        <a:rPr lang="en-US" dirty="0" smtClean="0"/>
                        <a:t>Given a verbal question</a:t>
                      </a:r>
                      <a:endParaRPr lang="en-US" dirty="0"/>
                    </a:p>
                  </a:txBody>
                  <a:tcPr/>
                </a:tc>
                <a:tc>
                  <a:txBody>
                    <a:bodyPr/>
                    <a:lstStyle/>
                    <a:p>
                      <a:r>
                        <a:rPr lang="en-US" dirty="0" smtClean="0"/>
                        <a:t>states</a:t>
                      </a:r>
                      <a:endParaRPr lang="en-US" dirty="0"/>
                    </a:p>
                  </a:txBody>
                  <a:tcPr/>
                </a:tc>
                <a:tc>
                  <a:txBody>
                    <a:bodyPr/>
                    <a:lstStyle/>
                    <a:p>
                      <a:r>
                        <a:rPr lang="en-US" dirty="0" smtClean="0"/>
                        <a:t>three causes of the Civil War</a:t>
                      </a:r>
                      <a:endParaRPr lang="en-US" dirty="0"/>
                    </a:p>
                  </a:txBody>
                  <a:tcPr/>
                </a:tc>
                <a:tc>
                  <a:txBody>
                    <a:bodyPr/>
                    <a:lstStyle/>
                    <a:p>
                      <a:r>
                        <a:rPr lang="en-US" dirty="0" smtClean="0"/>
                        <a:t>orally or in writing</a:t>
                      </a:r>
                      <a:endParaRPr lang="en-US" dirty="0"/>
                    </a:p>
                  </a:txBody>
                  <a:tcPr/>
                </a:tc>
                <a:tc>
                  <a:txBody>
                    <a:bodyPr/>
                    <a:lstStyle/>
                    <a:p>
                      <a:r>
                        <a:rPr lang="en-US" dirty="0" smtClean="0"/>
                        <a:t>without references</a:t>
                      </a:r>
                    </a:p>
                    <a:p>
                      <a:endParaRPr lang="en-US" dirty="0"/>
                    </a:p>
                  </a:txBody>
                  <a:tcPr/>
                </a:tc>
                <a:extLst>
                  <a:ext uri="{0D108BD9-81ED-4DB2-BD59-A6C34878D82A}">
                    <a16:rowId xmlns:a16="http://schemas.microsoft.com/office/drawing/2014/main" val="4115073360"/>
                  </a:ext>
                </a:extLst>
              </a:tr>
            </a:tbl>
          </a:graphicData>
        </a:graphic>
      </p:graphicFrame>
      <p:sp>
        <p:nvSpPr>
          <p:cNvPr id="3" name="Title 2"/>
          <p:cNvSpPr>
            <a:spLocks noGrp="1"/>
          </p:cNvSpPr>
          <p:nvPr>
            <p:ph type="title"/>
          </p:nvPr>
        </p:nvSpPr>
        <p:spPr/>
        <p:txBody>
          <a:bodyPr/>
          <a:lstStyle/>
          <a:p>
            <a:r>
              <a:rPr lang="en-US" dirty="0" smtClean="0"/>
              <a:t>Comparison between </a:t>
            </a:r>
            <a:r>
              <a:rPr lang="en-US" dirty="0" err="1" smtClean="0"/>
              <a:t>Mager</a:t>
            </a:r>
            <a:r>
              <a:rPr lang="en-US" dirty="0" smtClean="0"/>
              <a:t> and Gagne</a:t>
            </a:r>
            <a:endParaRPr lang="en-US" dirty="0"/>
          </a:p>
        </p:txBody>
      </p:sp>
    </p:spTree>
    <p:extLst>
      <p:ext uri="{BB962C8B-B14F-4D97-AF65-F5344CB8AC3E}">
        <p14:creationId xmlns:p14="http://schemas.microsoft.com/office/powerpoint/2010/main" val="35852171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Review your objectives</a:t>
            </a:r>
            <a:endParaRPr lang="en-US" sz="4000" dirty="0"/>
          </a:p>
        </p:txBody>
      </p:sp>
      <p:sp>
        <p:nvSpPr>
          <p:cNvPr id="3" name="Content Placeholder 2"/>
          <p:cNvSpPr>
            <a:spLocks noGrp="1"/>
          </p:cNvSpPr>
          <p:nvPr>
            <p:ph idx="1"/>
          </p:nvPr>
        </p:nvSpPr>
        <p:spPr/>
        <p:txBody>
          <a:bodyPr/>
          <a:lstStyle/>
          <a:p>
            <a:r>
              <a:rPr lang="en-US" dirty="0"/>
              <a:t>Does the learning objective support the course goal?</a:t>
            </a:r>
          </a:p>
          <a:p>
            <a:r>
              <a:rPr lang="en-US" dirty="0"/>
              <a:t>Does the learning objective target a specific performance?</a:t>
            </a:r>
          </a:p>
          <a:p>
            <a:r>
              <a:rPr lang="en-US" dirty="0"/>
              <a:t>Is the learning objective student-centered?</a:t>
            </a:r>
          </a:p>
          <a:p>
            <a:r>
              <a:rPr lang="en-US" dirty="0"/>
              <a:t>Does the learning objective utilize an action verb with a focused object?</a:t>
            </a:r>
          </a:p>
          <a:p>
            <a:r>
              <a:rPr lang="en-US" dirty="0"/>
              <a:t>Does the learning objective specify a criterion to measure its achievement?</a:t>
            </a:r>
          </a:p>
          <a:p>
            <a:r>
              <a:rPr lang="en-US" dirty="0"/>
              <a:t>Does the learning objective specify a performance condition?</a:t>
            </a:r>
          </a:p>
          <a:p>
            <a:r>
              <a:rPr lang="en-US" dirty="0"/>
              <a:t>Does the learning objective reflect a behavior that is easily observable?</a:t>
            </a:r>
          </a:p>
          <a:p>
            <a:r>
              <a:rPr lang="en-US" dirty="0"/>
              <a:t>Does the learning objective match an instructional activity and assessment?</a:t>
            </a:r>
          </a:p>
        </p:txBody>
      </p:sp>
      <p:sp>
        <p:nvSpPr>
          <p:cNvPr id="4" name="Text Placeholder 3"/>
          <p:cNvSpPr>
            <a:spLocks noGrp="1"/>
          </p:cNvSpPr>
          <p:nvPr>
            <p:ph type="body" sz="half" idx="2"/>
          </p:nvPr>
        </p:nvSpPr>
        <p:spPr>
          <a:xfrm>
            <a:off x="1073150" y="3726873"/>
            <a:ext cx="3547533" cy="1122794"/>
          </a:xfrm>
        </p:spPr>
        <p:txBody>
          <a:bodyPr>
            <a:normAutofit/>
          </a:bodyPr>
          <a:lstStyle/>
          <a:p>
            <a:r>
              <a:rPr lang="en-US" sz="2000" dirty="0"/>
              <a:t>Please use this checklist to review your learning objectives</a:t>
            </a:r>
          </a:p>
        </p:txBody>
      </p:sp>
    </p:spTree>
    <p:extLst>
      <p:ext uri="{BB962C8B-B14F-4D97-AF65-F5344CB8AC3E}">
        <p14:creationId xmlns:p14="http://schemas.microsoft.com/office/powerpoint/2010/main" val="80510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5855" y="831273"/>
            <a:ext cx="9240981" cy="3693319"/>
          </a:xfrm>
          <a:prstGeom prst="rect">
            <a:avLst/>
          </a:prstGeom>
          <a:noFill/>
        </p:spPr>
        <p:txBody>
          <a:bodyPr wrap="square" rtlCol="0">
            <a:spAutoFit/>
          </a:bodyPr>
          <a:lstStyle/>
          <a:p>
            <a:r>
              <a:rPr lang="en-US" dirty="0" smtClean="0"/>
              <a:t>References</a:t>
            </a:r>
          </a:p>
          <a:p>
            <a:endParaRPr lang="en-US" dirty="0"/>
          </a:p>
          <a:p>
            <a:endParaRPr lang="en-US" dirty="0"/>
          </a:p>
          <a:p>
            <a:r>
              <a:rPr lang="en-US" dirty="0"/>
              <a:t> Gagne, R. M., Briggs, L. J., &amp; Wager, W. M. (1992). </a:t>
            </a:r>
            <a:r>
              <a:rPr lang="en-US" i="1" dirty="0"/>
              <a:t>Principles of instructional design </a:t>
            </a:r>
            <a:r>
              <a:rPr lang="en-US" dirty="0"/>
              <a:t>(4th ed.). Orlando, FL: Harcourt Brace Jovanovich. (Pages 130-135) </a:t>
            </a:r>
          </a:p>
          <a:p>
            <a:r>
              <a:rPr lang="en-US" dirty="0" err="1"/>
              <a:t>Mager</a:t>
            </a:r>
            <a:r>
              <a:rPr lang="en-US" dirty="0"/>
              <a:t>, R. F. (1984). </a:t>
            </a:r>
            <a:r>
              <a:rPr lang="en-US" i="1" dirty="0"/>
              <a:t>Preparing instructional objectives </a:t>
            </a:r>
            <a:r>
              <a:rPr lang="en-US" dirty="0"/>
              <a:t>(2nd ed.). Belmont, CA: Lake Publishing. </a:t>
            </a:r>
            <a:endParaRPr lang="en-US" dirty="0" smtClean="0"/>
          </a:p>
          <a:p>
            <a:endParaRPr lang="en-US" dirty="0"/>
          </a:p>
          <a:p>
            <a:r>
              <a:rPr lang="en-US" dirty="0" err="1" smtClean="0"/>
              <a:t>Mager</a:t>
            </a:r>
            <a:r>
              <a:rPr lang="en-US" dirty="0" smtClean="0"/>
              <a:t>, R. F. (1968). Developing attitude toward learning.</a:t>
            </a:r>
          </a:p>
          <a:p>
            <a:endParaRPr lang="en-US" dirty="0" smtClean="0"/>
          </a:p>
          <a:p>
            <a:r>
              <a:rPr lang="en-US" dirty="0" err="1" smtClean="0"/>
              <a:t>Mager</a:t>
            </a:r>
            <a:r>
              <a:rPr lang="en-US" dirty="0"/>
              <a:t>, R. F. (1962). Preparing instructional objectives.</a:t>
            </a:r>
          </a:p>
          <a:p>
            <a:endParaRPr lang="en-US" dirty="0" smtClean="0"/>
          </a:p>
          <a:p>
            <a:endParaRPr lang="en-US" dirty="0"/>
          </a:p>
        </p:txBody>
      </p:sp>
    </p:spTree>
    <p:extLst>
      <p:ext uri="{BB962C8B-B14F-4D97-AF65-F5344CB8AC3E}">
        <p14:creationId xmlns:p14="http://schemas.microsoft.com/office/powerpoint/2010/main" val="4294847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lstStyle/>
          <a:p>
            <a:r>
              <a:rPr lang="en-US" dirty="0" smtClean="0"/>
              <a:t>Why should we care about measurable objectives?</a:t>
            </a:r>
            <a:endParaRPr lang="en-US" dirty="0"/>
          </a:p>
        </p:txBody>
      </p:sp>
      <p:sp>
        <p:nvSpPr>
          <p:cNvPr id="3" name="Text Placeholder 2"/>
          <p:cNvSpPr>
            <a:spLocks noGrp="1"/>
          </p:cNvSpPr>
          <p:nvPr>
            <p:ph type="body" sz="quarter" idx="16"/>
          </p:nvPr>
        </p:nvSpPr>
        <p:spPr>
          <a:xfrm>
            <a:off x="6156000" y="381000"/>
            <a:ext cx="5693100" cy="6172200"/>
          </a:xfrm>
        </p:spPr>
        <p:txBody>
          <a:bodyPr>
            <a:normAutofit fontScale="92500" lnSpcReduction="10000"/>
          </a:bodyPr>
          <a:lstStyle/>
          <a:p>
            <a:pPr marL="342900" indent="-342900">
              <a:buFont typeface="Arial" panose="020B0604020202020204" pitchFamily="34" charset="0"/>
              <a:buChar char="•"/>
            </a:pPr>
            <a:r>
              <a:rPr lang="en-US" sz="2000" dirty="0" smtClean="0"/>
              <a:t>Valuable </a:t>
            </a:r>
            <a:r>
              <a:rPr lang="en-US" sz="2000" dirty="0"/>
              <a:t>part of the students' learning experience. </a:t>
            </a:r>
          </a:p>
          <a:p>
            <a:pPr marL="342900" indent="-342900">
              <a:buFont typeface="Arial" panose="020B0604020202020204" pitchFamily="34" charset="0"/>
              <a:buChar char="•"/>
            </a:pPr>
            <a:r>
              <a:rPr lang="en-US" sz="2000" dirty="0" smtClean="0"/>
              <a:t>Especially </a:t>
            </a:r>
            <a:r>
              <a:rPr lang="en-US" sz="2000" dirty="0"/>
              <a:t>critical to the development of online courses, where instruction is broken into technology-mediated forms of presentation, activity and assessment. </a:t>
            </a:r>
            <a:r>
              <a:rPr lang="en-US" sz="2000" dirty="0" smtClean="0"/>
              <a:t>\</a:t>
            </a:r>
          </a:p>
          <a:p>
            <a:pPr marL="342900" indent="-342900">
              <a:buFont typeface="Arial" panose="020B0604020202020204" pitchFamily="34" charset="0"/>
              <a:buChar char="•"/>
            </a:pPr>
            <a:r>
              <a:rPr lang="en-US" sz="2000" dirty="0" smtClean="0"/>
              <a:t>Contents </a:t>
            </a:r>
            <a:r>
              <a:rPr lang="en-US" sz="2000" dirty="0"/>
              <a:t>of online courses, or learning objects, should directly relate to the stated learning </a:t>
            </a:r>
            <a:r>
              <a:rPr lang="en-US" sz="2000" dirty="0" smtClean="0"/>
              <a:t>objectives.</a:t>
            </a:r>
          </a:p>
          <a:p>
            <a:pPr marL="342900" indent="-342900">
              <a:buFont typeface="Arial" panose="020B0604020202020204" pitchFamily="34" charset="0"/>
              <a:buChar char="•"/>
            </a:pPr>
            <a:r>
              <a:rPr lang="en-US" sz="2000" dirty="0" smtClean="0"/>
              <a:t>Informing </a:t>
            </a:r>
            <a:r>
              <a:rPr lang="en-US" sz="2000" dirty="0"/>
              <a:t>students </a:t>
            </a:r>
            <a:r>
              <a:rPr lang="en-US" sz="2000" dirty="0" smtClean="0"/>
              <a:t>of what </a:t>
            </a:r>
            <a:r>
              <a:rPr lang="en-US" sz="2000" dirty="0"/>
              <a:t>is expected of </a:t>
            </a:r>
            <a:r>
              <a:rPr lang="en-US" sz="2000" dirty="0" smtClean="0"/>
              <a:t>them can </a:t>
            </a:r>
            <a:r>
              <a:rPr lang="en-US" sz="2000" dirty="0"/>
              <a:t>help student achievement, and provide opportunities for </a:t>
            </a:r>
            <a:r>
              <a:rPr lang="en-US" sz="2000" dirty="0" smtClean="0"/>
              <a:t>assessment.</a:t>
            </a:r>
          </a:p>
          <a:p>
            <a:pPr marL="342900" indent="-342900">
              <a:buFont typeface="Arial" panose="020B0604020202020204" pitchFamily="34" charset="0"/>
              <a:buChar char="•"/>
            </a:pPr>
            <a:r>
              <a:rPr lang="en-US" sz="2000" dirty="0"/>
              <a:t>L</a:t>
            </a:r>
            <a:r>
              <a:rPr lang="en-US" sz="2000" dirty="0" smtClean="0"/>
              <a:t>earning </a:t>
            </a:r>
            <a:r>
              <a:rPr lang="en-US" sz="2000" dirty="0"/>
              <a:t>objectives can help students read dense texts and focus on the essential learning concepts.  </a:t>
            </a:r>
            <a:endParaRPr lang="en-US" sz="2000" dirty="0" smtClean="0"/>
          </a:p>
          <a:p>
            <a:pPr marL="342900" indent="-342900">
              <a:buFont typeface="Arial" panose="020B0604020202020204" pitchFamily="34" charset="0"/>
              <a:buChar char="•"/>
            </a:pPr>
            <a:endParaRPr lang="en-US" sz="2000" dirty="0"/>
          </a:p>
          <a:p>
            <a:r>
              <a:rPr lang="en-US" sz="2000" dirty="0" smtClean="0"/>
              <a:t>If </a:t>
            </a:r>
            <a:r>
              <a:rPr lang="en-US" sz="2000" dirty="0"/>
              <a:t>you do not tell </a:t>
            </a:r>
            <a:r>
              <a:rPr lang="en-US" sz="2000" dirty="0" smtClean="0"/>
              <a:t>learners </a:t>
            </a:r>
            <a:r>
              <a:rPr lang="en-US" sz="2000" dirty="0"/>
              <a:t>what they will be expected to do, then they are left guessing what you want. </a:t>
            </a:r>
          </a:p>
          <a:p>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3571" y="4443746"/>
            <a:ext cx="2337429" cy="3415557"/>
          </a:xfrm>
          <a:prstGeom prst="rect">
            <a:avLst/>
          </a:prstGeom>
        </p:spPr>
      </p:pic>
    </p:spTree>
    <p:extLst>
      <p:ext uri="{BB962C8B-B14F-4D97-AF65-F5344CB8AC3E}">
        <p14:creationId xmlns:p14="http://schemas.microsoft.com/office/powerpoint/2010/main" val="3063712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vs. Objectives</a:t>
            </a:r>
            <a:endParaRPr lang="en-US" dirty="0"/>
          </a:p>
        </p:txBody>
      </p:sp>
      <p:sp>
        <p:nvSpPr>
          <p:cNvPr id="3" name="Content Placeholder 2"/>
          <p:cNvSpPr>
            <a:spLocks noGrp="1"/>
          </p:cNvSpPr>
          <p:nvPr>
            <p:ph sz="half" idx="1"/>
          </p:nvPr>
        </p:nvSpPr>
        <p:spPr/>
        <p:txBody>
          <a:bodyPr>
            <a:normAutofit fontScale="77500" lnSpcReduction="20000"/>
          </a:bodyPr>
          <a:lstStyle/>
          <a:p>
            <a:pPr marL="0" indent="0">
              <a:buNone/>
            </a:pPr>
            <a:r>
              <a:rPr lang="en-US" b="1" dirty="0"/>
              <a:t>Goals are:</a:t>
            </a:r>
            <a:br>
              <a:rPr lang="en-US" b="1" dirty="0"/>
            </a:br>
            <a:endParaRPr lang="en-US" dirty="0"/>
          </a:p>
          <a:p>
            <a:r>
              <a:rPr lang="en-US" dirty="0"/>
              <a:t>broad / general intentions or directions</a:t>
            </a:r>
          </a:p>
          <a:p>
            <a:r>
              <a:rPr lang="en-US" dirty="0"/>
              <a:t>abstract, hard to measure</a:t>
            </a:r>
          </a:p>
          <a:p>
            <a:r>
              <a:rPr lang="en-US" dirty="0"/>
              <a:t>usually have a longer time frame</a:t>
            </a:r>
          </a:p>
          <a:p>
            <a:pPr marL="0" indent="0">
              <a:buNone/>
            </a:pPr>
            <a:endParaRPr lang="en-US" b="1" dirty="0" smtClean="0"/>
          </a:p>
          <a:p>
            <a:pPr marL="0" indent="0">
              <a:buNone/>
            </a:pPr>
            <a:r>
              <a:rPr lang="en-US" b="1" dirty="0" smtClean="0"/>
              <a:t>Examples </a:t>
            </a:r>
            <a:r>
              <a:rPr lang="en-US" b="1" dirty="0"/>
              <a:t>of Goals</a:t>
            </a:r>
            <a:r>
              <a:rPr lang="en-US" dirty="0"/>
              <a:t>:</a:t>
            </a:r>
          </a:p>
          <a:p>
            <a:r>
              <a:rPr lang="en-US" dirty="0"/>
              <a:t>Students will understand the United States legal system and lawyers' principal roles in that system.</a:t>
            </a:r>
          </a:p>
          <a:p>
            <a:r>
              <a:rPr lang="en-US" dirty="0"/>
              <a:t>Students will learn about the development of the common law</a:t>
            </a:r>
          </a:p>
          <a:p>
            <a:r>
              <a:rPr lang="en-US" dirty="0"/>
              <a:t>Students will read about the basics of U.S. legal culture: U.S. Constitution, U.S. legal institutions, and federalism.</a:t>
            </a:r>
          </a:p>
          <a:p>
            <a:endParaRPr lang="en-US" dirty="0"/>
          </a:p>
        </p:txBody>
      </p:sp>
      <p:sp>
        <p:nvSpPr>
          <p:cNvPr id="4" name="Content Placeholder 3"/>
          <p:cNvSpPr>
            <a:spLocks noGrp="1"/>
          </p:cNvSpPr>
          <p:nvPr>
            <p:ph sz="half" idx="2"/>
          </p:nvPr>
        </p:nvSpPr>
        <p:spPr/>
        <p:txBody>
          <a:bodyPr>
            <a:normAutofit fontScale="77500" lnSpcReduction="20000"/>
          </a:bodyPr>
          <a:lstStyle/>
          <a:p>
            <a:pPr marL="0" indent="0">
              <a:buNone/>
            </a:pPr>
            <a:r>
              <a:rPr lang="en-US" b="1" dirty="0"/>
              <a:t>Objectives are:</a:t>
            </a:r>
            <a:br>
              <a:rPr lang="en-US" b="1" dirty="0"/>
            </a:br>
            <a:endParaRPr lang="en-US" dirty="0"/>
          </a:p>
          <a:p>
            <a:r>
              <a:rPr lang="en-US" dirty="0"/>
              <a:t>narrow / specific</a:t>
            </a:r>
          </a:p>
          <a:p>
            <a:r>
              <a:rPr lang="en-US" dirty="0"/>
              <a:t>concrete, easy to measure / assess</a:t>
            </a:r>
          </a:p>
          <a:p>
            <a:r>
              <a:rPr lang="en-US" dirty="0"/>
              <a:t>usually set for a short term</a:t>
            </a:r>
          </a:p>
          <a:p>
            <a:pPr marL="0" indent="0">
              <a:buNone/>
            </a:pPr>
            <a:endParaRPr lang="en-US" b="1" dirty="0" smtClean="0"/>
          </a:p>
          <a:p>
            <a:pPr marL="0" indent="0">
              <a:buNone/>
            </a:pPr>
            <a:r>
              <a:rPr lang="en-US" b="1" dirty="0" smtClean="0"/>
              <a:t>Learning </a:t>
            </a:r>
            <a:r>
              <a:rPr lang="en-US" b="1" dirty="0"/>
              <a:t>Objectives to support the goal</a:t>
            </a:r>
            <a:r>
              <a:rPr lang="en-US" dirty="0" smtClean="0"/>
              <a:t>:</a:t>
            </a:r>
            <a:r>
              <a:rPr lang="en-US" dirty="0"/>
              <a:t/>
            </a:r>
            <a:br>
              <a:rPr lang="en-US" dirty="0"/>
            </a:br>
            <a:endParaRPr lang="en-US" dirty="0" smtClean="0"/>
          </a:p>
          <a:p>
            <a:pPr marL="0" indent="0">
              <a:buNone/>
            </a:pPr>
            <a:r>
              <a:rPr lang="en-US" dirty="0" smtClean="0"/>
              <a:t>By </a:t>
            </a:r>
            <a:r>
              <a:rPr lang="en-US" dirty="0"/>
              <a:t>the end of this course, students will be able to:</a:t>
            </a:r>
          </a:p>
          <a:p>
            <a:r>
              <a:rPr lang="en-US" dirty="0"/>
              <a:t>Explain how to use cases to construct legal arguments</a:t>
            </a:r>
          </a:p>
          <a:p>
            <a:r>
              <a:rPr lang="en-US" dirty="0"/>
              <a:t>Predict the probable judicial resolution of simulated legal disputes</a:t>
            </a:r>
          </a:p>
          <a:p>
            <a:r>
              <a:rPr lang="en-US" dirty="0"/>
              <a:t>Describe the nature and sources of ethical standards of the legal profession</a:t>
            </a:r>
          </a:p>
          <a:p>
            <a:endParaRPr lang="en-US" dirty="0"/>
          </a:p>
        </p:txBody>
      </p:sp>
    </p:spTree>
    <p:extLst>
      <p:ext uri="{BB962C8B-B14F-4D97-AF65-F5344CB8AC3E}">
        <p14:creationId xmlns:p14="http://schemas.microsoft.com/office/powerpoint/2010/main" val="2807622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err="1"/>
              <a:t>Mager</a:t>
            </a:r>
            <a:r>
              <a:rPr lang="en-US" sz="1800" dirty="0"/>
              <a:t> was one of the founders of the International Society for Performance Improvement </a:t>
            </a:r>
            <a:r>
              <a:rPr lang="en-US" sz="1800" dirty="0" smtClean="0"/>
              <a:t>in </a:t>
            </a:r>
            <a:r>
              <a:rPr lang="en-US" sz="1800" dirty="0"/>
              <a:t>1962. His first book, published in </a:t>
            </a:r>
            <a:r>
              <a:rPr lang="en-US" sz="1800" dirty="0" smtClean="0"/>
              <a:t>1962, </a:t>
            </a:r>
            <a:r>
              <a:rPr lang="en-US" sz="1800" i="1" dirty="0" smtClean="0"/>
              <a:t>Preparing </a:t>
            </a:r>
            <a:r>
              <a:rPr lang="en-US" sz="1800" i="1" dirty="0"/>
              <a:t>Objectives for Programmed Instruction</a:t>
            </a:r>
            <a:r>
              <a:rPr lang="en-US" sz="1800" dirty="0"/>
              <a:t> </a:t>
            </a:r>
            <a:r>
              <a:rPr lang="en-US" sz="1800" dirty="0" smtClean="0"/>
              <a:t>is one of </a:t>
            </a:r>
            <a:r>
              <a:rPr lang="en-US" sz="1800" dirty="0"/>
              <a:t>the most widely-read </a:t>
            </a:r>
            <a:r>
              <a:rPr lang="en-US" sz="1800" dirty="0" smtClean="0"/>
              <a:t>books written </a:t>
            </a:r>
            <a:r>
              <a:rPr lang="en-US" sz="1800" dirty="0"/>
              <a:t>on the </a:t>
            </a:r>
            <a:r>
              <a:rPr lang="en-US" sz="1800" dirty="0" smtClean="0"/>
              <a:t>topic. He is also </a:t>
            </a:r>
            <a:r>
              <a:rPr lang="en-US" sz="1800" dirty="0"/>
              <a:t>known for </a:t>
            </a:r>
            <a:r>
              <a:rPr lang="en-US" sz="1800" dirty="0" smtClean="0"/>
              <a:t>his work on writing </a:t>
            </a:r>
            <a:r>
              <a:rPr lang="en-US" sz="1800" dirty="0"/>
              <a:t>performance-based learning </a:t>
            </a:r>
            <a:r>
              <a:rPr lang="en-US" sz="1800" dirty="0" smtClean="0"/>
              <a:t>objectives using Bloom’s. He is </a:t>
            </a:r>
            <a:r>
              <a:rPr lang="en-US" sz="1800" dirty="0"/>
              <a:t>one of the 10 most-cited authors in the </a:t>
            </a:r>
            <a:r>
              <a:rPr lang="en-US" sz="1800" dirty="0" smtClean="0"/>
              <a:t>field </a:t>
            </a:r>
            <a:r>
              <a:rPr lang="en-US" sz="1800" dirty="0"/>
              <a:t>of instructional design</a:t>
            </a:r>
            <a:r>
              <a:rPr lang="en-US" sz="1800" dirty="0" smtClean="0"/>
              <a:t>. </a:t>
            </a:r>
            <a:endParaRPr lang="en-US" sz="1800" dirty="0"/>
          </a:p>
        </p:txBody>
      </p:sp>
      <p:sp>
        <p:nvSpPr>
          <p:cNvPr id="3" name="Text Placeholder 2"/>
          <p:cNvSpPr>
            <a:spLocks noGrp="1"/>
          </p:cNvSpPr>
          <p:nvPr>
            <p:ph type="body" idx="1"/>
          </p:nvPr>
        </p:nvSpPr>
        <p:spPr/>
        <p:txBody>
          <a:bodyPr/>
          <a:lstStyle/>
          <a:p>
            <a:r>
              <a:rPr lang="en-US" sz="4000" dirty="0" smtClean="0"/>
              <a:t>Who is Dr. Robert </a:t>
            </a:r>
            <a:r>
              <a:rPr lang="en-US" sz="4000" dirty="0" err="1" smtClean="0"/>
              <a:t>Mager</a:t>
            </a:r>
            <a:r>
              <a:rPr lang="en-US" sz="4000" dirty="0" smtClean="0"/>
              <a:t>?</a:t>
            </a:r>
            <a:endParaRPr lang="en-US" sz="4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6300" y="1727921"/>
            <a:ext cx="4572000" cy="3429000"/>
          </a:xfrm>
          <a:prstGeom prst="rect">
            <a:avLst/>
          </a:prstGeom>
        </p:spPr>
      </p:pic>
    </p:spTree>
    <p:extLst>
      <p:ext uri="{BB962C8B-B14F-4D97-AF65-F5344CB8AC3E}">
        <p14:creationId xmlns:p14="http://schemas.microsoft.com/office/powerpoint/2010/main" val="16844349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Mager’s</a:t>
            </a:r>
            <a:r>
              <a:rPr lang="en-US" dirty="0" smtClean="0"/>
              <a:t> Guidelines</a:t>
            </a:r>
            <a:endParaRPr lang="en-US" dirty="0"/>
          </a:p>
        </p:txBody>
      </p:sp>
      <p:pic>
        <p:nvPicPr>
          <p:cNvPr id="3" name="Picture 2"/>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062260" y="2908306"/>
            <a:ext cx="2006598" cy="1930396"/>
          </a:xfrm>
          <a:prstGeom prst="rect">
            <a:avLst/>
          </a:prstGeom>
        </p:spPr>
      </p:pic>
      <p:pic>
        <p:nvPicPr>
          <p:cNvPr id="4" name="Picture 3"/>
          <p:cNvPicPr>
            <a:picLocks noChangeAspect="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314377" y="2908306"/>
            <a:ext cx="1864587" cy="1864587"/>
          </a:xfrm>
          <a:prstGeom prst="rect">
            <a:avLst/>
          </a:prstGeom>
        </p:spPr>
      </p:pic>
      <p:pic>
        <p:nvPicPr>
          <p:cNvPr id="5" name="Picture 4"/>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489082" y="2908306"/>
            <a:ext cx="1930396" cy="1930396"/>
          </a:xfrm>
          <a:prstGeom prst="rect">
            <a:avLst/>
          </a:prstGeom>
        </p:spPr>
      </p:pic>
      <p:sp>
        <p:nvSpPr>
          <p:cNvPr id="6" name="TextBox 5"/>
          <p:cNvSpPr txBox="1"/>
          <p:nvPr/>
        </p:nvSpPr>
        <p:spPr>
          <a:xfrm>
            <a:off x="1489082" y="5410198"/>
            <a:ext cx="212407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2400" dirty="0" smtClean="0"/>
              <a:t>Performance</a:t>
            </a:r>
            <a:endParaRPr lang="en-US" sz="2400" dirty="0"/>
          </a:p>
        </p:txBody>
      </p:sp>
      <p:sp>
        <p:nvSpPr>
          <p:cNvPr id="7" name="TextBox 6"/>
          <p:cNvSpPr txBox="1"/>
          <p:nvPr/>
        </p:nvSpPr>
        <p:spPr>
          <a:xfrm>
            <a:off x="5600699" y="5410200"/>
            <a:ext cx="1446175" cy="46166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US" sz="2400" dirty="0" smtClean="0"/>
              <a:t>Criterion</a:t>
            </a:r>
            <a:endParaRPr lang="en-US" sz="2400" dirty="0"/>
          </a:p>
        </p:txBody>
      </p:sp>
      <p:sp>
        <p:nvSpPr>
          <p:cNvPr id="8" name="TextBox 7"/>
          <p:cNvSpPr txBox="1"/>
          <p:nvPr/>
        </p:nvSpPr>
        <p:spPr>
          <a:xfrm>
            <a:off x="9098750" y="5410199"/>
            <a:ext cx="1970108" cy="46166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sz="2400" dirty="0" smtClean="0"/>
              <a:t>Condition</a:t>
            </a:r>
            <a:endParaRPr lang="en-US" sz="2400" dirty="0"/>
          </a:p>
        </p:txBody>
      </p:sp>
    </p:spTree>
    <p:extLst>
      <p:ext uri="{BB962C8B-B14F-4D97-AF65-F5344CB8AC3E}">
        <p14:creationId xmlns:p14="http://schemas.microsoft.com/office/powerpoint/2010/main" val="11662930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chorCtr="0"/>
          <a:lstStyle/>
          <a:p>
            <a:pPr algn="ctr"/>
            <a:r>
              <a:rPr lang="en-US" dirty="0" smtClean="0"/>
              <a:t>Performance</a:t>
            </a:r>
            <a:endParaRPr lang="en-US" dirty="0"/>
          </a:p>
        </p:txBody>
      </p:sp>
      <p:sp>
        <p:nvSpPr>
          <p:cNvPr id="3" name="Content Placeholder 2"/>
          <p:cNvSpPr>
            <a:spLocks noGrp="1"/>
          </p:cNvSpPr>
          <p:nvPr>
            <p:ph idx="1"/>
          </p:nvPr>
        </p:nvSpPr>
        <p:spPr>
          <a:xfrm>
            <a:off x="5074293" y="883410"/>
            <a:ext cx="6252633" cy="5414963"/>
          </a:xfrm>
        </p:spPr>
        <p:txBody>
          <a:bodyPr/>
          <a:lstStyle/>
          <a:p>
            <a:pPr marL="0" indent="0">
              <a:buNone/>
            </a:pPr>
            <a:r>
              <a:rPr lang="en-US" dirty="0" smtClean="0"/>
              <a:t>A </a:t>
            </a:r>
            <a:r>
              <a:rPr lang="en-US" dirty="0"/>
              <a:t>performance may </a:t>
            </a:r>
            <a:r>
              <a:rPr lang="en-US" dirty="0" smtClean="0"/>
              <a:t>address:</a:t>
            </a:r>
          </a:p>
          <a:p>
            <a:r>
              <a:rPr lang="en-US" dirty="0" smtClean="0"/>
              <a:t>the </a:t>
            </a:r>
            <a:r>
              <a:rPr lang="en-US" dirty="0"/>
              <a:t>cognitive domain (thinking </a:t>
            </a:r>
            <a:r>
              <a:rPr lang="en-US" dirty="0" smtClean="0"/>
              <a:t>abilities)</a:t>
            </a:r>
          </a:p>
          <a:p>
            <a:r>
              <a:rPr lang="en-US" dirty="0" smtClean="0"/>
              <a:t>affective </a:t>
            </a:r>
            <a:r>
              <a:rPr lang="en-US" dirty="0"/>
              <a:t>domain (emotions, feelings, and </a:t>
            </a:r>
            <a:r>
              <a:rPr lang="en-US" dirty="0" smtClean="0"/>
              <a:t>choices)</a:t>
            </a:r>
          </a:p>
          <a:p>
            <a:r>
              <a:rPr lang="en-US" dirty="0" smtClean="0"/>
              <a:t>psychomotor </a:t>
            </a:r>
            <a:r>
              <a:rPr lang="en-US" dirty="0"/>
              <a:t>domain (physical movements). </a:t>
            </a:r>
            <a:endParaRPr lang="en-US" dirty="0" smtClean="0"/>
          </a:p>
          <a:p>
            <a:endParaRPr lang="en-US" dirty="0"/>
          </a:p>
          <a:p>
            <a:pPr marL="0" indent="0">
              <a:buNone/>
            </a:pPr>
            <a:r>
              <a:rPr lang="en-US" sz="2000" b="1" i="1" dirty="0"/>
              <a:t>Reflection</a:t>
            </a:r>
            <a:endParaRPr lang="en-US" sz="2000" b="1" dirty="0"/>
          </a:p>
          <a:p>
            <a:pPr marL="0" indent="0">
              <a:buNone/>
            </a:pPr>
            <a:r>
              <a:rPr lang="en-US" sz="2000" dirty="0"/>
              <a:t>Do your objectives have a clear performance?</a:t>
            </a:r>
          </a:p>
          <a:p>
            <a:r>
              <a:rPr lang="en-US" sz="1600" dirty="0"/>
              <a:t>Does each performance use a concrete, action-oriented verb?</a:t>
            </a:r>
          </a:p>
          <a:p>
            <a:r>
              <a:rPr lang="en-US" sz="1600" dirty="0"/>
              <a:t>Does it use a vague verb such as: learn, understand, know, etc.?</a:t>
            </a:r>
          </a:p>
          <a:p>
            <a:r>
              <a:rPr lang="en-US" sz="1600" dirty="0"/>
              <a:t>Does it have a clear, focused object?</a:t>
            </a:r>
          </a:p>
          <a:p>
            <a:endParaRPr lang="en-US" dirty="0"/>
          </a:p>
        </p:txBody>
      </p:sp>
      <p:sp>
        <p:nvSpPr>
          <p:cNvPr id="4" name="Text Placeholder 3"/>
          <p:cNvSpPr>
            <a:spLocks noGrp="1"/>
          </p:cNvSpPr>
          <p:nvPr>
            <p:ph type="body" sz="half" idx="2"/>
          </p:nvPr>
        </p:nvSpPr>
        <p:spPr>
          <a:xfrm>
            <a:off x="1073149" y="3590891"/>
            <a:ext cx="3547533" cy="2243206"/>
          </a:xfrm>
        </p:spPr>
        <p:txBody>
          <a:bodyPr>
            <a:noAutofit/>
          </a:bodyPr>
          <a:lstStyle/>
          <a:p>
            <a:r>
              <a:rPr lang="en-US" sz="2000" b="1" dirty="0"/>
              <a:t>Performance</a:t>
            </a:r>
            <a:r>
              <a:rPr lang="en-US" sz="2000" dirty="0"/>
              <a:t> informs what learners will be able to do specifically at the end of instruction.</a:t>
            </a:r>
          </a:p>
          <a:p>
            <a:endParaRPr lang="en-US" sz="2000" dirty="0"/>
          </a:p>
        </p:txBody>
      </p:sp>
    </p:spTree>
    <p:extLst>
      <p:ext uri="{BB962C8B-B14F-4D97-AF65-F5344CB8AC3E}">
        <p14:creationId xmlns:p14="http://schemas.microsoft.com/office/powerpoint/2010/main" val="4833227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chorCtr="0"/>
          <a:lstStyle/>
          <a:p>
            <a:pPr algn="ctr"/>
            <a:r>
              <a:rPr lang="en-US" dirty="0" smtClean="0"/>
              <a:t>Criterion</a:t>
            </a:r>
            <a:endParaRPr lang="en-US" dirty="0"/>
          </a:p>
        </p:txBody>
      </p:sp>
      <p:sp>
        <p:nvSpPr>
          <p:cNvPr id="3" name="Content Placeholder 2"/>
          <p:cNvSpPr>
            <a:spLocks noGrp="1"/>
          </p:cNvSpPr>
          <p:nvPr>
            <p:ph idx="1"/>
          </p:nvPr>
        </p:nvSpPr>
        <p:spPr>
          <a:xfrm>
            <a:off x="5074293" y="883410"/>
            <a:ext cx="6252633" cy="5414963"/>
          </a:xfrm>
        </p:spPr>
        <p:txBody>
          <a:bodyPr>
            <a:normAutofit/>
          </a:bodyPr>
          <a:lstStyle/>
          <a:p>
            <a:pPr marL="0" indent="0">
              <a:buNone/>
            </a:pPr>
            <a:r>
              <a:rPr lang="en-US" dirty="0"/>
              <a:t>A criterion adds a standard for evaluation to make performance even more measurable. If </a:t>
            </a:r>
            <a:r>
              <a:rPr lang="en-US" dirty="0" smtClean="0"/>
              <a:t>not achieved, remediation is needed. Students </a:t>
            </a:r>
            <a:r>
              <a:rPr lang="en-US" dirty="0"/>
              <a:t>who perform below the standard may not acquire essential skills they need for the next (higher) learning. This could lead to further confusion and frustration when these skills have not been mastered properly.</a:t>
            </a:r>
          </a:p>
          <a:p>
            <a:pPr marL="0" indent="0">
              <a:buNone/>
            </a:pPr>
            <a:endParaRPr lang="en-US" dirty="0"/>
          </a:p>
          <a:p>
            <a:pPr marL="0" indent="0">
              <a:buNone/>
            </a:pPr>
            <a:r>
              <a:rPr lang="en-US" sz="2000" b="1" i="1" dirty="0" smtClean="0"/>
              <a:t>Reflection</a:t>
            </a:r>
            <a:endParaRPr lang="en-US" sz="2000" b="1" dirty="0" smtClean="0"/>
          </a:p>
          <a:p>
            <a:pPr marL="0" indent="0">
              <a:buNone/>
            </a:pPr>
            <a:r>
              <a:rPr lang="en-US" dirty="0" smtClean="0"/>
              <a:t>Do </a:t>
            </a:r>
            <a:r>
              <a:rPr lang="en-US" dirty="0"/>
              <a:t>your objectives include a criterion or criteria?</a:t>
            </a:r>
          </a:p>
          <a:p>
            <a:r>
              <a:rPr lang="en-US" dirty="0"/>
              <a:t>If students do not meet the criterion, what would be your remediation plan to help them achieve the mastery?</a:t>
            </a:r>
          </a:p>
          <a:p>
            <a:endParaRPr lang="en-US" dirty="0"/>
          </a:p>
        </p:txBody>
      </p:sp>
      <p:sp>
        <p:nvSpPr>
          <p:cNvPr id="4" name="Text Placeholder 3"/>
          <p:cNvSpPr>
            <a:spLocks noGrp="1"/>
          </p:cNvSpPr>
          <p:nvPr>
            <p:ph type="body" sz="half" idx="2"/>
          </p:nvPr>
        </p:nvSpPr>
        <p:spPr>
          <a:xfrm>
            <a:off x="1073150" y="3590891"/>
            <a:ext cx="3547533" cy="1487832"/>
          </a:xfrm>
        </p:spPr>
        <p:txBody>
          <a:bodyPr>
            <a:noAutofit/>
          </a:bodyPr>
          <a:lstStyle/>
          <a:p>
            <a:r>
              <a:rPr lang="en-US" sz="2000" b="1" dirty="0"/>
              <a:t>Criterion</a:t>
            </a:r>
            <a:r>
              <a:rPr lang="en-US" sz="2000" dirty="0"/>
              <a:t> is a performance standard specified by the instructor or program.</a:t>
            </a:r>
          </a:p>
        </p:txBody>
      </p:sp>
    </p:spTree>
    <p:extLst>
      <p:ext uri="{BB962C8B-B14F-4D97-AF65-F5344CB8AC3E}">
        <p14:creationId xmlns:p14="http://schemas.microsoft.com/office/powerpoint/2010/main" val="4034813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chorCtr="0"/>
          <a:lstStyle/>
          <a:p>
            <a:pPr algn="ctr"/>
            <a:r>
              <a:rPr lang="en-US" dirty="0" smtClean="0"/>
              <a:t>Condition</a:t>
            </a:r>
            <a:endParaRPr lang="en-US" dirty="0"/>
          </a:p>
        </p:txBody>
      </p:sp>
      <p:sp>
        <p:nvSpPr>
          <p:cNvPr id="3" name="Content Placeholder 2"/>
          <p:cNvSpPr>
            <a:spLocks noGrp="1"/>
          </p:cNvSpPr>
          <p:nvPr>
            <p:ph idx="1"/>
          </p:nvPr>
        </p:nvSpPr>
        <p:spPr>
          <a:xfrm>
            <a:off x="5074293" y="883410"/>
            <a:ext cx="6252633" cy="5414963"/>
          </a:xfrm>
        </p:spPr>
        <p:txBody>
          <a:bodyPr>
            <a:normAutofit/>
          </a:bodyPr>
          <a:lstStyle/>
          <a:p>
            <a:pPr marL="0" indent="0">
              <a:buNone/>
            </a:pPr>
            <a:r>
              <a:rPr lang="en-US" dirty="0"/>
              <a:t>One reason for specifying a condition is that it is difficult to assess performance in ALL conditions (or multiple conditions and contexts) because of the limited instructional time and resources. </a:t>
            </a:r>
            <a:r>
              <a:rPr lang="en-US" dirty="0" smtClean="0"/>
              <a:t>Therefore, we choose </a:t>
            </a:r>
            <a:r>
              <a:rPr lang="en-US" dirty="0"/>
              <a:t>one ideal condition to assess performance. If it is a success, the instructor may assume that students are able to perform a similar task in other conditions or to perform a slightly different task. T</a:t>
            </a:r>
            <a:r>
              <a:rPr lang="en-US" dirty="0" smtClean="0"/>
              <a:t>he </a:t>
            </a:r>
            <a:r>
              <a:rPr lang="en-US" dirty="0"/>
              <a:t>instructor should provide students with opportunities to apply learning in different situations and contexts to increase learning transfer.   </a:t>
            </a:r>
          </a:p>
          <a:p>
            <a:pPr marL="0" indent="0">
              <a:buNone/>
            </a:pPr>
            <a:r>
              <a:rPr lang="en-US" sz="2000" b="1" i="1" dirty="0" smtClean="0"/>
              <a:t>Reflection</a:t>
            </a:r>
            <a:endParaRPr lang="en-US" sz="2000" b="1" dirty="0" smtClean="0"/>
          </a:p>
          <a:p>
            <a:pPr marL="0" indent="0">
              <a:buNone/>
            </a:pPr>
            <a:r>
              <a:rPr lang="en-US" dirty="0" smtClean="0"/>
              <a:t>Do </a:t>
            </a:r>
            <a:r>
              <a:rPr lang="en-US" dirty="0"/>
              <a:t>your objectives include </a:t>
            </a:r>
            <a:r>
              <a:rPr lang="en-US" dirty="0" smtClean="0"/>
              <a:t>a condition?</a:t>
            </a:r>
            <a:endParaRPr lang="en-US" dirty="0"/>
          </a:p>
          <a:p>
            <a:r>
              <a:rPr lang="en-US" dirty="0"/>
              <a:t>Do your objectives include a condition?</a:t>
            </a:r>
          </a:p>
          <a:p>
            <a:r>
              <a:rPr lang="en-US" dirty="0"/>
              <a:t>Do you allow applying learning in different contexts?</a:t>
            </a:r>
          </a:p>
          <a:p>
            <a:endParaRPr lang="en-US" dirty="0"/>
          </a:p>
        </p:txBody>
      </p:sp>
      <p:sp>
        <p:nvSpPr>
          <p:cNvPr id="4" name="Text Placeholder 3"/>
          <p:cNvSpPr>
            <a:spLocks noGrp="1"/>
          </p:cNvSpPr>
          <p:nvPr>
            <p:ph type="body" sz="half" idx="2"/>
          </p:nvPr>
        </p:nvSpPr>
        <p:spPr>
          <a:xfrm>
            <a:off x="1073150" y="3419060"/>
            <a:ext cx="3547533" cy="2243206"/>
          </a:xfrm>
        </p:spPr>
        <p:txBody>
          <a:bodyPr>
            <a:noAutofit/>
          </a:bodyPr>
          <a:lstStyle/>
          <a:p>
            <a:r>
              <a:rPr lang="en-US" sz="2000" b="1" dirty="0"/>
              <a:t>Condition</a:t>
            </a:r>
            <a:r>
              <a:rPr lang="en-US" sz="2000" dirty="0"/>
              <a:t> describes a situation or condition under which performance occurs or which students perform the tasks.</a:t>
            </a:r>
          </a:p>
        </p:txBody>
      </p:sp>
    </p:spTree>
    <p:extLst>
      <p:ext uri="{BB962C8B-B14F-4D97-AF65-F5344CB8AC3E}">
        <p14:creationId xmlns:p14="http://schemas.microsoft.com/office/powerpoint/2010/main" val="3219137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Practice</a:t>
            </a:r>
            <a:endParaRPr lang="en-US" dirty="0"/>
          </a:p>
        </p:txBody>
      </p:sp>
      <p:sp>
        <p:nvSpPr>
          <p:cNvPr id="3" name="TextBox 2"/>
          <p:cNvSpPr txBox="1"/>
          <p:nvPr/>
        </p:nvSpPr>
        <p:spPr>
          <a:xfrm>
            <a:off x="1094922" y="1758290"/>
            <a:ext cx="11097078" cy="1015663"/>
          </a:xfrm>
          <a:prstGeom prst="rect">
            <a:avLst/>
          </a:prstGeom>
          <a:noFill/>
        </p:spPr>
        <p:txBody>
          <a:bodyPr wrap="square" rtlCol="0">
            <a:spAutoFit/>
          </a:bodyPr>
          <a:lstStyle/>
          <a:p>
            <a:r>
              <a:rPr lang="en-US" sz="6000" dirty="0" smtClean="0"/>
              <a:t>A</a:t>
            </a:r>
            <a:r>
              <a:rPr lang="en-US" sz="2000" b="1" dirty="0" smtClean="0"/>
              <a:t>udience</a:t>
            </a:r>
            <a:r>
              <a:rPr lang="en-US" sz="2000" dirty="0"/>
              <a:t>: Who are your learners (who will be doing the performance)?</a:t>
            </a:r>
          </a:p>
        </p:txBody>
      </p:sp>
      <p:sp>
        <p:nvSpPr>
          <p:cNvPr id="4" name="TextBox 3"/>
          <p:cNvSpPr txBox="1"/>
          <p:nvPr/>
        </p:nvSpPr>
        <p:spPr>
          <a:xfrm>
            <a:off x="1094922" y="2964581"/>
            <a:ext cx="10957930" cy="1323439"/>
          </a:xfrm>
          <a:prstGeom prst="rect">
            <a:avLst/>
          </a:prstGeom>
          <a:noFill/>
        </p:spPr>
        <p:txBody>
          <a:bodyPr wrap="square" rtlCol="0">
            <a:spAutoFit/>
          </a:bodyPr>
          <a:lstStyle/>
          <a:p>
            <a:r>
              <a:rPr lang="en-US" sz="6000" dirty="0" smtClean="0"/>
              <a:t>B</a:t>
            </a:r>
            <a:r>
              <a:rPr lang="en-US" sz="2000" b="1" dirty="0"/>
              <a:t>ehavior</a:t>
            </a:r>
            <a:r>
              <a:rPr lang="en-US" sz="2000" dirty="0"/>
              <a:t>: Describe the task or behavior using action verbs -- be sure it is something that can be heard or something that is observable.</a:t>
            </a:r>
          </a:p>
        </p:txBody>
      </p:sp>
      <p:sp>
        <p:nvSpPr>
          <p:cNvPr id="5" name="TextBox 4"/>
          <p:cNvSpPr txBox="1"/>
          <p:nvPr/>
        </p:nvSpPr>
        <p:spPr>
          <a:xfrm>
            <a:off x="1094922" y="4170872"/>
            <a:ext cx="10571998" cy="1323439"/>
          </a:xfrm>
          <a:prstGeom prst="rect">
            <a:avLst/>
          </a:prstGeom>
          <a:noFill/>
        </p:spPr>
        <p:txBody>
          <a:bodyPr wrap="square" rtlCol="0">
            <a:spAutoFit/>
          </a:bodyPr>
          <a:lstStyle/>
          <a:p>
            <a:r>
              <a:rPr lang="en-US" sz="6000" dirty="0" smtClean="0"/>
              <a:t>C</a:t>
            </a:r>
            <a:r>
              <a:rPr lang="en-US" sz="2000" b="1" dirty="0"/>
              <a:t>onditions</a:t>
            </a:r>
            <a:r>
              <a:rPr lang="en-US" sz="2000" dirty="0"/>
              <a:t>: Under what conditions (what tools, aids or reference materials can the learner use? Are there things that they won't be able to use?)</a:t>
            </a:r>
          </a:p>
        </p:txBody>
      </p:sp>
      <p:sp>
        <p:nvSpPr>
          <p:cNvPr id="6" name="TextBox 5"/>
          <p:cNvSpPr txBox="1"/>
          <p:nvPr/>
        </p:nvSpPr>
        <p:spPr>
          <a:xfrm>
            <a:off x="1094922" y="5377163"/>
            <a:ext cx="10571998" cy="1323439"/>
          </a:xfrm>
          <a:prstGeom prst="rect">
            <a:avLst/>
          </a:prstGeom>
          <a:noFill/>
        </p:spPr>
        <p:txBody>
          <a:bodyPr wrap="square" rtlCol="0">
            <a:spAutoFit/>
          </a:bodyPr>
          <a:lstStyle/>
          <a:p>
            <a:r>
              <a:rPr lang="en-US" sz="6000" dirty="0" smtClean="0"/>
              <a:t>D</a:t>
            </a:r>
            <a:r>
              <a:rPr lang="en-US" sz="2000" b="1" dirty="0"/>
              <a:t>egree</a:t>
            </a:r>
            <a:r>
              <a:rPr lang="en-US" sz="2000" dirty="0"/>
              <a:t>: To what degree of mastery -- how well must it be done (speed, accuracy, quality, etc.)?</a:t>
            </a:r>
          </a:p>
        </p:txBody>
      </p:sp>
    </p:spTree>
    <p:extLst>
      <p:ext uri="{BB962C8B-B14F-4D97-AF65-F5344CB8AC3E}">
        <p14:creationId xmlns:p14="http://schemas.microsoft.com/office/powerpoint/2010/main" val="37585238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TM03457503[[fn=Quotable]]</Template>
  <TotalTime>280</TotalTime>
  <Words>1447</Words>
  <Application>Microsoft Office PowerPoint</Application>
  <PresentationFormat>Widescreen</PresentationFormat>
  <Paragraphs>144</Paragraphs>
  <Slides>14</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Century Gothic</vt:lpstr>
      <vt:lpstr>Wingdings 2</vt:lpstr>
      <vt:lpstr>Quotable</vt:lpstr>
      <vt:lpstr>Two Theoretical Approaches to Writing Measurable Learning Objectives</vt:lpstr>
      <vt:lpstr>Why should we care about measurable objectives?</vt:lpstr>
      <vt:lpstr>Goals vs. Objectives</vt:lpstr>
      <vt:lpstr>Mager was one of the founders of the International Society for Performance Improvement in 1962. His first book, published in 1962, Preparing Objectives for Programmed Instruction is one of the most widely-read books written on the topic. He is also known for his work on writing performance-based learning objectives using Bloom’s. He is one of the 10 most-cited authors in the field of instructional design. </vt:lpstr>
      <vt:lpstr>Mager’s Guidelines</vt:lpstr>
      <vt:lpstr>Performance</vt:lpstr>
      <vt:lpstr>Criterion</vt:lpstr>
      <vt:lpstr>Condition</vt:lpstr>
      <vt:lpstr>In Practice</vt:lpstr>
      <vt:lpstr>Robert Gagne</vt:lpstr>
      <vt:lpstr>Gagne’s Guidelines</vt:lpstr>
      <vt:lpstr>Comparison between Mager and Gagne</vt:lpstr>
      <vt:lpstr>Review your objectives</vt:lpstr>
      <vt:lpstr>PowerPoint Presentation</vt:lpstr>
    </vt:vector>
  </TitlesOfParts>
  <Company>National Louis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Positive Attitudes According to Robert Mager</dc:title>
  <dc:creator>Holly Muha</dc:creator>
  <cp:lastModifiedBy>Holly Muha</cp:lastModifiedBy>
  <cp:revision>16</cp:revision>
  <dcterms:created xsi:type="dcterms:W3CDTF">2022-03-14T15:32:28Z</dcterms:created>
  <dcterms:modified xsi:type="dcterms:W3CDTF">2022-05-17T14:49:35Z</dcterms:modified>
</cp:coreProperties>
</file>