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12192000"/>
  <p:notesSz cx="6858000" cy="9144000"/>
  <p:embeddedFontLst>
    <p:embeddedFont>
      <p:font typeface="Arial Black"/>
      <p:regular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6" roundtripDataSignature="AMtx7mhd9NVg3LFkmOsiY4Nqbyq80Lu1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9085EE7-16A1-4B55-8482-72C60B447E39}">
  <a:tblStyle styleId="{99085EE7-16A1-4B55-8482-72C60B447E3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rialBlack-regular.fntdata"/><Relationship Id="rId14" Type="http://schemas.openxmlformats.org/officeDocument/2006/relationships/slide" Target="slides/slide9.xml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18f8872a4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g218f8872a4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1" name="Google Shape;61;g218f8872a4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18f8872a4a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g218f8872a4a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" name="Google Shape;68;g218f8872a4a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18f8872a4a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g218f8872a4a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" name="Google Shape;76;g218f8872a4a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18f8872a4a_0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g218f8872a4a_0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" name="Google Shape;85;g218f8872a4a_0_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18f8872a4a_0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g218f8872a4a_0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" name="Google Shape;92;g218f8872a4a_0_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18f8872a4a_0_1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218f8872a4a_0_1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Tenure track faculty did earn $2500 for promotion to Associate Professor and $2500 for Tenure for a total of $5000. Professional Practice faculty received $2500 for promotion to Associate Professor. The revised FP104 aligned the amounts to $5000 for promotion to Associate rank for all tracks and removed the salary increase for achieving tenure.  </a:t>
            </a:r>
            <a:endParaRPr/>
          </a:p>
        </p:txBody>
      </p:sp>
      <p:sp>
        <p:nvSpPr>
          <p:cNvPr id="103" name="Google Shape;103;g218f8872a4a_0_1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18f8872a4a_0_1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g218f8872a4a_0_1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g218f8872a4a_0_1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0020bcbc0c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g20020bcbc0c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g20020bcbc0c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18f8872a4a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g218f8872a4a_0_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8"/>
          <p:cNvSpPr txBox="1"/>
          <p:nvPr>
            <p:ph type="ctrTitle"/>
          </p:nvPr>
        </p:nvSpPr>
        <p:spPr>
          <a:xfrm>
            <a:off x="358219" y="933826"/>
            <a:ext cx="4920791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i="0" sz="36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" name="Google Shape;16;p18"/>
          <p:cNvSpPr txBox="1"/>
          <p:nvPr>
            <p:ph idx="1" type="subTitle"/>
          </p:nvPr>
        </p:nvSpPr>
        <p:spPr>
          <a:xfrm>
            <a:off x="358219" y="3413501"/>
            <a:ext cx="4920791" cy="15215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pic>
        <p:nvPicPr>
          <p:cNvPr id="17" name="Google Shape;1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1325" y="4935070"/>
            <a:ext cx="2640475" cy="91442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8"/>
          <p:cNvSpPr/>
          <p:nvPr/>
        </p:nvSpPr>
        <p:spPr>
          <a:xfrm>
            <a:off x="11517301" y="6550535"/>
            <a:ext cx="37221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7"/>
          <p:cNvSpPr txBox="1"/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/>
        </p:txBody>
      </p:sp>
      <p:sp>
        <p:nvSpPr>
          <p:cNvPr id="54" name="Google Shape;54;p27"/>
          <p:cNvSpPr txBox="1"/>
          <p:nvPr>
            <p:ph idx="1" type="body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2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8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9"/>
          <p:cNvSpPr txBox="1"/>
          <p:nvPr>
            <p:ph type="title"/>
          </p:nvPr>
        </p:nvSpPr>
        <p:spPr>
          <a:xfrm>
            <a:off x="1053548" y="365125"/>
            <a:ext cx="10836000" cy="13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19"/>
          <p:cNvSpPr txBox="1"/>
          <p:nvPr>
            <p:ph idx="1" type="body"/>
          </p:nvPr>
        </p:nvSpPr>
        <p:spPr>
          <a:xfrm>
            <a:off x="1053548" y="1825625"/>
            <a:ext cx="108360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19"/>
          <p:cNvSpPr/>
          <p:nvPr/>
        </p:nvSpPr>
        <p:spPr>
          <a:xfrm>
            <a:off x="0" y="0"/>
            <a:ext cx="812800" cy="68708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84156" y="5968462"/>
            <a:ext cx="1008807" cy="720573"/>
          </a:xfrm>
          <a:prstGeom prst="rect">
            <a:avLst/>
          </a:prstGeom>
          <a:noFill/>
          <a:ln>
            <a:noFill/>
          </a:ln>
          <a:effectLst>
            <a:outerShdw blurRad="50800" rotWithShape="0" algn="br" dir="135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0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20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1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1" type="body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/>
        </p:txBody>
      </p:sp>
      <p:sp>
        <p:nvSpPr>
          <p:cNvPr id="31" name="Google Shape;31;p21"/>
          <p:cNvSpPr txBox="1"/>
          <p:nvPr>
            <p:ph idx="2" type="body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/>
        </p:txBody>
      </p:sp>
      <p:sp>
        <p:nvSpPr>
          <p:cNvPr id="32" name="Google Shape;32;p2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/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38" name="Google Shape;38;p23"/>
          <p:cNvSpPr txBox="1"/>
          <p:nvPr>
            <p:ph idx="1" type="body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/>
        </p:txBody>
      </p:sp>
      <p:sp>
        <p:nvSpPr>
          <p:cNvPr id="39" name="Google Shape;39;p2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/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/>
        </p:txBody>
      </p:sp>
      <p:sp>
        <p:nvSpPr>
          <p:cNvPr id="42" name="Google Shape;42;p2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5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5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46" name="Google Shape;46;p25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47" name="Google Shape;47;p25"/>
          <p:cNvSpPr txBox="1"/>
          <p:nvPr>
            <p:ph idx="2" type="body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2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/>
          <p:nvPr>
            <p:ph idx="1" type="body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26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18f8872a4a_0_0"/>
          <p:cNvSpPr txBox="1"/>
          <p:nvPr>
            <p:ph type="ctrTitle"/>
          </p:nvPr>
        </p:nvSpPr>
        <p:spPr>
          <a:xfrm>
            <a:off x="358218" y="933826"/>
            <a:ext cx="82269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800"/>
              <a:buNone/>
            </a:pPr>
            <a:r>
              <a:rPr lang="en-US" sz="3200"/>
              <a:t>Proposed Expanded Appointment &amp; Rank System</a:t>
            </a:r>
            <a:br>
              <a:rPr lang="en-US" sz="3200"/>
            </a:br>
            <a:endParaRPr sz="3200"/>
          </a:p>
        </p:txBody>
      </p:sp>
      <p:sp>
        <p:nvSpPr>
          <p:cNvPr id="64" name="Google Shape;64;g218f8872a4a_0_0"/>
          <p:cNvSpPr txBox="1"/>
          <p:nvPr>
            <p:ph idx="1" type="subTitle"/>
          </p:nvPr>
        </p:nvSpPr>
        <p:spPr>
          <a:xfrm>
            <a:off x="358219" y="3546851"/>
            <a:ext cx="5379300" cy="13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2800"/>
              <a:t>Winter 2023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18f8872a4a_0_23"/>
          <p:cNvSpPr txBox="1"/>
          <p:nvPr>
            <p:ph type="title"/>
          </p:nvPr>
        </p:nvSpPr>
        <p:spPr>
          <a:xfrm>
            <a:off x="1053548" y="60325"/>
            <a:ext cx="10836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3500"/>
              <a:t>The Problem to Be Solved</a:t>
            </a:r>
            <a:endParaRPr b="1" sz="3500"/>
          </a:p>
        </p:txBody>
      </p:sp>
      <p:sp>
        <p:nvSpPr>
          <p:cNvPr id="71" name="Google Shape;71;g218f8872a4a_0_23"/>
          <p:cNvSpPr txBox="1"/>
          <p:nvPr/>
        </p:nvSpPr>
        <p:spPr>
          <a:xfrm>
            <a:off x="1126150" y="1276325"/>
            <a:ext cx="10763400" cy="30669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all faculty at the University have a clear path to promotion to the Professor rank.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FP104 </a:t>
            </a:r>
            <a:r>
              <a:rPr b="0" i="0" lang="en-U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neglects to articulate a comprehensive and equitable rank system that recognizes and provides opportunities for rank advancement to all faculty. </a:t>
            </a:r>
            <a:endParaRPr b="0" i="0" sz="18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a growing University, FP104 requires flexibility to recognize the talents and skills of all its full-time faculty and their unique contributions to the University and its students.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 FP104 doesn’t provide a path to promotion for faculty currently in the instructor rank.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Criteria for promotion in current FP104 is unclear and doesn’t relate to faculty performance evaluation criteria.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Faculty track and rank are not fully aligned to the work expectations.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218f8872a4a_0_23"/>
          <p:cNvSpPr txBox="1"/>
          <p:nvPr/>
        </p:nvSpPr>
        <p:spPr>
          <a:xfrm>
            <a:off x="1089850" y="4477775"/>
            <a:ext cx="10836000" cy="18177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Faculty who are terminally credentialed are not acknowledged for their additional expertise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An appropriately credentialed professoriate is a commonly understood convention and practice among accreditors.</a:t>
            </a:r>
            <a:endParaRPr b="0" i="0" sz="18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Faculty rank promotion is a system designed to reward and distinguish faculty for individual achievement such as credential attainment.  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18f8872a4a_0_32"/>
          <p:cNvSpPr txBox="1"/>
          <p:nvPr>
            <p:ph type="title"/>
          </p:nvPr>
        </p:nvSpPr>
        <p:spPr>
          <a:xfrm>
            <a:off x="1089848" y="0"/>
            <a:ext cx="10836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3500"/>
              <a:t>The Problem to Be Solved</a:t>
            </a:r>
            <a:endParaRPr b="1" sz="3500"/>
          </a:p>
        </p:txBody>
      </p:sp>
      <p:sp>
        <p:nvSpPr>
          <p:cNvPr id="79" name="Google Shape;79;g218f8872a4a_0_32"/>
          <p:cNvSpPr txBox="1"/>
          <p:nvPr/>
        </p:nvSpPr>
        <p:spPr>
          <a:xfrm>
            <a:off x="1126150" y="2571725"/>
            <a:ext cx="10763400" cy="19593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Recognition for promotion doesn’t incentivize participation. 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Faculty have expressed that the amount of effort to prepare a dossier for promotion isn’t worth the salary increase.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Faculty have expressed that the higher ranks don’t carry benefits that reward faculty for achieving those ranks.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g218f8872a4a_0_32"/>
          <p:cNvSpPr txBox="1"/>
          <p:nvPr/>
        </p:nvSpPr>
        <p:spPr>
          <a:xfrm>
            <a:off x="1089850" y="4630175"/>
            <a:ext cx="10836000" cy="21495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Letter of Appointment (LOA) and multi-year appointment processes lack meaning for non-tenure </a:t>
            </a: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faculty</a:t>
            </a: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University’s annual LOA process might be eroding morale since it symbolically and literally reminds faculty of their at-will nature on a yearly basis.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multi-year appointment model doesn’t achieve the University’s goal: to demonstrate a shared commitment of employment between the faculty member and the University.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g218f8872a4a_0_32"/>
          <p:cNvSpPr txBox="1"/>
          <p:nvPr/>
        </p:nvSpPr>
        <p:spPr>
          <a:xfrm>
            <a:off x="1089850" y="1000725"/>
            <a:ext cx="10836000" cy="14739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to promotion is unclear.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FP104 has unclear language about time in rank expectations resulting in confusion for faculty.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University practice lacks mechanism(s) to prepare and communicate to faculty their readiness for promotion.  </a:t>
            </a:r>
            <a:r>
              <a:rPr b="1" i="0" lang="en-US" sz="1800" u="none" cap="none" strike="noStrike">
                <a:solidFill>
                  <a:schemeClr val="dk1"/>
                </a:solidFill>
                <a:highlight>
                  <a:srgbClr val="CFE2F3"/>
                </a:highlight>
                <a:latin typeface="Arial"/>
                <a:ea typeface="Arial"/>
                <a:cs typeface="Arial"/>
                <a:sym typeface="Arial"/>
              </a:rPr>
              <a:t>   </a:t>
            </a:r>
            <a:endParaRPr b="1" i="0" sz="1800" u="none" cap="none" strike="noStrike">
              <a:solidFill>
                <a:schemeClr val="dk1"/>
              </a:solidFill>
              <a:highlight>
                <a:srgbClr val="CFE2F3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18f8872a4a_0_65"/>
          <p:cNvSpPr txBox="1"/>
          <p:nvPr>
            <p:ph type="title"/>
          </p:nvPr>
        </p:nvSpPr>
        <p:spPr>
          <a:xfrm>
            <a:off x="1053548" y="-168275"/>
            <a:ext cx="10836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3500"/>
              <a:t>Changes to Address Problems </a:t>
            </a:r>
            <a:endParaRPr b="1" sz="3500"/>
          </a:p>
        </p:txBody>
      </p:sp>
      <p:sp>
        <p:nvSpPr>
          <p:cNvPr id="88" name="Google Shape;88;g218f8872a4a_0_65"/>
          <p:cNvSpPr txBox="1"/>
          <p:nvPr/>
        </p:nvSpPr>
        <p:spPr>
          <a:xfrm>
            <a:off x="1126150" y="819125"/>
            <a:ext cx="10763400" cy="59346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all faculty at the University have a clear path to promotion to the Professor rank.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FP104 </a:t>
            </a:r>
            <a:r>
              <a:rPr lang="en-US" sz="1800">
                <a:solidFill>
                  <a:schemeClr val="dk1"/>
                </a:solidFill>
              </a:rPr>
              <a:t>has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three tracks for faculty appointment: Professional Practice, Teaching, and Tenure. </a:t>
            </a:r>
            <a:endParaRPr b="0" i="0" sz="18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FP104 establishes the three tracks as equitable tracks: 27</a:t>
            </a:r>
            <a:r>
              <a:rPr lang="en-US" sz="1800">
                <a:solidFill>
                  <a:schemeClr val="dk1"/>
                </a:solidFill>
              </a:rPr>
              <a:t> shs/45 qhs as 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 for all the tracks </a:t>
            </a:r>
            <a:r>
              <a:rPr lang="en-US" sz="1800">
                <a:solidFill>
                  <a:schemeClr val="dk1"/>
                </a:solidFill>
              </a:rPr>
              <a:t>with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same salary bands for the </a:t>
            </a:r>
            <a:r>
              <a:rPr lang="en-US" sz="1800">
                <a:solidFill>
                  <a:schemeClr val="dk1"/>
                </a:solidFill>
              </a:rPr>
              <a:t>equivalent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ranks across the tracks that establish equitable salary for the ranks regardless of track.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FP104 articulates different expectations for faculty contributions for the three tracks - but the different expectations do not imply greater value for one track versus other tracks.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Professional Practice - expected to contribute</a:t>
            </a:r>
            <a:r>
              <a:rPr lang="en-US" sz="1800">
                <a:solidFill>
                  <a:schemeClr val="dk1"/>
                </a:solidFill>
              </a:rPr>
              <a:t> to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Teaching Excellence, Service, and have an opportunity to contribute to Thought Leadership (as an expert practitioner).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Teaching - expected to contribute in two domains: Teaching Excellence</a:t>
            </a:r>
            <a:r>
              <a:rPr lang="en-US" sz="1800">
                <a:solidFill>
                  <a:schemeClr val="dk1"/>
                </a:solidFill>
              </a:rPr>
              <a:t>, 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Service, and have an op</a:t>
            </a:r>
            <a:r>
              <a:rPr lang="en-US" sz="1800">
                <a:solidFill>
                  <a:schemeClr val="dk1"/>
                </a:solidFill>
              </a:rPr>
              <a:t>portunity to contribute to Thought Leadership (as an expert in Teaching and Learning).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Tenure - expected to contribute in three domains: Teaching Excellence, Service, and Thought Leadership (as a scholar).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FP104 articulates a path to the Professor rank for faculty whose focus is Teaching Excellence that doesn’t require a terminal degree but evidence of Teaching Excellence. 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FP104 articulates clear criteria for each domain to guide faculty contributions and will be used to evaluate faculty performance and promotion.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Track and ranks are aligned to better align and communicate faculty work expectations.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18f8872a4a_0_73"/>
          <p:cNvSpPr txBox="1"/>
          <p:nvPr>
            <p:ph type="title"/>
          </p:nvPr>
        </p:nvSpPr>
        <p:spPr>
          <a:xfrm>
            <a:off x="1053548" y="60325"/>
            <a:ext cx="10836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3500"/>
              <a:t>Changes to Address Problems </a:t>
            </a:r>
            <a:endParaRPr b="1" sz="3500"/>
          </a:p>
        </p:txBody>
      </p:sp>
      <p:sp>
        <p:nvSpPr>
          <p:cNvPr id="95" name="Google Shape;95;g218f8872a4a_0_73"/>
          <p:cNvSpPr txBox="1"/>
          <p:nvPr/>
        </p:nvSpPr>
        <p:spPr>
          <a:xfrm>
            <a:off x="1126150" y="1095350"/>
            <a:ext cx="10836000" cy="21363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Faculty who are terminally credentialed are not acknowledged for their additional expertise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FP104 articulates that faculty in the Professional Practice and Tenure tracks need to hold a terminal degree to achieve the Associate Professor of Practice/Associate Professor and Professor of Practice/Professor ranks.</a:t>
            </a:r>
            <a:endParaRPr b="0" i="0" sz="18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FP104 articulates that faculty who earn a terminal degree while employed at NLU will receive $1000 salary increase.   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218f8872a4a_0_73"/>
          <p:cNvSpPr txBox="1"/>
          <p:nvPr/>
        </p:nvSpPr>
        <p:spPr>
          <a:xfrm>
            <a:off x="1126150" y="3338700"/>
            <a:ext cx="10836000" cy="33363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to promotion is unclear.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FP104 establishes exact number of years in rank before a faculty is eligible for promotion.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highlight>
                <a:srgbClr val="CFE2F3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highlight>
                <a:srgbClr val="CFE2F3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highlight>
                <a:srgbClr val="CFE2F3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highlight>
                <a:srgbClr val="CFE2F3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highlight>
                <a:srgbClr val="CFE2F3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highlight>
                <a:srgbClr val="CFE2F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7" name="Google Shape;97;g218f8872a4a_0_73"/>
          <p:cNvGraphicFramePr/>
          <p:nvPr/>
        </p:nvGraphicFramePr>
        <p:xfrm>
          <a:off x="5029613" y="4307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{99085EE7-16A1-4B55-8482-72C60B447E39}</a:tableStyleId>
              </a:tblPr>
              <a:tblGrid>
                <a:gridCol w="3321050"/>
              </a:tblGrid>
              <a:tr h="609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Teaching Track - Years in Rank Before Eligible for Next Rank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Teaching Instructor - 3 years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04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Assistant Teaching Professor - 4 years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Associate Teaching Professor - 5 years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98" name="Google Shape;98;g218f8872a4a_0_73"/>
          <p:cNvGraphicFramePr/>
          <p:nvPr/>
        </p:nvGraphicFramePr>
        <p:xfrm>
          <a:off x="1359400" y="4307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{99085EE7-16A1-4B55-8482-72C60B447E39}</a:tableStyleId>
              </a:tblPr>
              <a:tblGrid>
                <a:gridCol w="3505100"/>
              </a:tblGrid>
              <a:tr h="609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Professional Practice  Track - Years in Rank Before Eligible for Next Rank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Instructor of Practice - 3 years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04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Assistant Professor of Practice - 4 years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41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Associate  Professor of Practice - 5 years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99" name="Google Shape;99;g218f8872a4a_0_73"/>
          <p:cNvGraphicFramePr/>
          <p:nvPr/>
        </p:nvGraphicFramePr>
        <p:xfrm>
          <a:off x="8515775" y="4307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{99085EE7-16A1-4B55-8482-72C60B447E39}</a:tableStyleId>
              </a:tblPr>
              <a:tblGrid>
                <a:gridCol w="3321050"/>
              </a:tblGrid>
              <a:tr h="68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Tenure Track - Years in Rank Before Eligible for Next Rank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</a:tr>
              <a:tr h="68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Assistant Professor and Tenure Review- 5 years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442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Associate  Professor - 5 years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18f8872a4a_0_113"/>
          <p:cNvSpPr txBox="1"/>
          <p:nvPr>
            <p:ph type="title"/>
          </p:nvPr>
        </p:nvSpPr>
        <p:spPr>
          <a:xfrm>
            <a:off x="1053548" y="-92075"/>
            <a:ext cx="10836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3500"/>
              <a:t>The Problem to Be Solved</a:t>
            </a:r>
            <a:endParaRPr b="1" sz="3500"/>
          </a:p>
        </p:txBody>
      </p:sp>
      <p:sp>
        <p:nvSpPr>
          <p:cNvPr id="106" name="Google Shape;106;g218f8872a4a_0_113"/>
          <p:cNvSpPr txBox="1"/>
          <p:nvPr/>
        </p:nvSpPr>
        <p:spPr>
          <a:xfrm>
            <a:off x="1126150" y="819125"/>
            <a:ext cx="10763400" cy="59442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Recognition for promotion doesn’t incentivize participation. 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FP104 revision increases the salary increase for achieving rank promotion. (</a:t>
            </a:r>
            <a:r>
              <a:rPr lang="en-US" sz="1900">
                <a:solidFill>
                  <a:schemeClr val="dk1"/>
                </a:solidFill>
              </a:rPr>
              <a:t>Promotion increases are contingent on the financial standing of the University and could be delayed.) </a:t>
            </a: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FP104 amends the salary increase for Tenure track faculty achieving tenure and earning promotion to Associate Professor. All faculty will receive </a:t>
            </a:r>
            <a:r>
              <a:rPr lang="en-US" sz="1900">
                <a:solidFill>
                  <a:schemeClr val="dk1"/>
                </a:solidFill>
              </a:rPr>
              <a:t>$5000 for achieving the </a:t>
            </a:r>
            <a:r>
              <a:rPr lang="en-US" sz="1900">
                <a:solidFill>
                  <a:schemeClr val="dk1"/>
                </a:solidFill>
              </a:rPr>
              <a:t>equivalent</a:t>
            </a:r>
            <a:r>
              <a:rPr lang="en-US" sz="1900">
                <a:solidFill>
                  <a:schemeClr val="dk1"/>
                </a:solidFill>
              </a:rPr>
              <a:t> Associate rank. Achieving tenure will no longer receive a salary increase.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FP103 establishes a new FPE cadence that’s aligned to ranks.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7" name="Google Shape;107;g218f8872a4a_0_113"/>
          <p:cNvGraphicFramePr/>
          <p:nvPr/>
        </p:nvGraphicFramePr>
        <p:xfrm>
          <a:off x="1364350" y="2217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{99085EE7-16A1-4B55-8482-72C60B447E39}</a:tableStyleId>
              </a:tblPr>
              <a:tblGrid>
                <a:gridCol w="7161650"/>
                <a:gridCol w="31253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Assistant Professor of Practice/</a:t>
                      </a: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</a:rPr>
                        <a:t>Teaching Assistant Professor/</a:t>
                      </a:r>
                      <a:r>
                        <a:rPr lang="en-US" sz="1400" u="none" cap="none" strike="noStrike"/>
                        <a:t>Assistant Professor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$2000 (none previously established)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Associate Professor of Practice/</a:t>
                      </a: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</a:rPr>
                        <a:t>Associate Teaching Professor/</a:t>
                      </a:r>
                      <a:r>
                        <a:rPr lang="en-US" sz="1400" u="none" cap="none" strike="noStrike"/>
                        <a:t>Associate Professor 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extLst>
                            <a:ext uri="http://customooxmlschemas.google.com/">
                              <go:slidesCustomData xmlns:go="http://customooxmlschemas.google.com/" textRoundtripDataId="1"/>
                            </a:ext>
                          </a:extLst>
                        </a:rPr>
                        <a:t>$5000</a:t>
                      </a:r>
                      <a:r>
                        <a:rPr lang="en-US" sz="1400" u="none" cap="none" strike="noStrike"/>
                        <a:t> (represents a $2500 increase)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Professor of Practice/</a:t>
                      </a: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</a:rPr>
                        <a:t>Teaching Professor/</a:t>
                      </a:r>
                      <a:r>
                        <a:rPr lang="en-US" sz="1400" u="none" cap="none" strike="noStrike"/>
                        <a:t>Professor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extLst>
                            <a:ext uri="http://customooxmlschemas.google.com/">
                              <go:slidesCustomData xmlns:go="http://customooxmlschemas.google.com/" textRoundtripDataId="2"/>
                            </a:ext>
                          </a:extLst>
                        </a:rPr>
                        <a:t>$7000</a:t>
                      </a:r>
                      <a:r>
                        <a:rPr lang="en-US" sz="1400" u="none" cap="none" strike="noStrike"/>
                        <a:t> (represents a $2000 increase)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08" name="Google Shape;108;g218f8872a4a_0_113"/>
          <p:cNvGraphicFramePr/>
          <p:nvPr/>
        </p:nvGraphicFramePr>
        <p:xfrm>
          <a:off x="1364350" y="5010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{99085EE7-16A1-4B55-8482-72C60B447E39}</a:tableStyleId>
              </a:tblPr>
              <a:tblGrid>
                <a:gridCol w="7311150"/>
                <a:gridCol w="29758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Instructor of Practice/</a:t>
                      </a: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</a:rPr>
                        <a:t>Teaching Instructor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Annually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</a:rPr>
                        <a:t>Assistant Professor of Practice/Teaching Assistant Professor/Assistant Professor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Annually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</a:rPr>
                        <a:t>Associate Professor of Practice/Associate Teaching Professor/Associate Professor 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Biennially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dk1"/>
                          </a:solidFill>
                        </a:rPr>
                        <a:t>Professor of Practice/Teaching Professor/Professor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Triennially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18f8872a4a_0_121"/>
          <p:cNvSpPr txBox="1"/>
          <p:nvPr>
            <p:ph type="title"/>
          </p:nvPr>
        </p:nvSpPr>
        <p:spPr>
          <a:xfrm>
            <a:off x="1053548" y="60325"/>
            <a:ext cx="10836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3500"/>
              <a:t>The Problem to Be Solved</a:t>
            </a:r>
            <a:endParaRPr b="1" sz="3500"/>
          </a:p>
        </p:txBody>
      </p:sp>
      <p:sp>
        <p:nvSpPr>
          <p:cNvPr id="115" name="Google Shape;115;g218f8872a4a_0_121"/>
          <p:cNvSpPr txBox="1"/>
          <p:nvPr/>
        </p:nvSpPr>
        <p:spPr>
          <a:xfrm>
            <a:off x="1126150" y="1470050"/>
            <a:ext cx="10836000" cy="4167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Letter of Appointment (LOA) and multi-year appointment processes lack meaning for non-tenure faculty.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Multi-year appointment model will change to a 1-3-5 model to better reflect the University’s commitment to its faculty.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Faculty of all ranks in the Professional Practice and Teaching track will be eligible for 1 or 3 year appointments at any time, including at the time of hire.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Faculty holding </a:t>
            </a: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Associate Professor of Practice/Associate Teaching Professor or Professor of Practice/Teaching Professor </a:t>
            </a: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will be eligible for 5 year appointments.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LOA process will be revised to align with the multi-year appointment cadence.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Example: If a faculty member is on a 3 year appointment, the faculty will receive an LOA to start the 3 year appointment and will not receive another LOA until they renew their appointment at the conclusion of 3 years. 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0020bcbc0c_0_1"/>
          <p:cNvSpPr txBox="1"/>
          <p:nvPr>
            <p:ph type="title"/>
          </p:nvPr>
        </p:nvSpPr>
        <p:spPr>
          <a:xfrm>
            <a:off x="1053548" y="-168275"/>
            <a:ext cx="10836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3500"/>
              <a:t>Implementation</a:t>
            </a:r>
            <a:r>
              <a:rPr b="1" lang="en-US"/>
              <a:t> </a:t>
            </a:r>
            <a:endParaRPr b="1"/>
          </a:p>
        </p:txBody>
      </p:sp>
      <p:sp>
        <p:nvSpPr>
          <p:cNvPr id="122" name="Google Shape;122;g20020bcbc0c_0_1"/>
          <p:cNvSpPr txBox="1"/>
          <p:nvPr/>
        </p:nvSpPr>
        <p:spPr>
          <a:xfrm>
            <a:off x="1053550" y="903900"/>
            <a:ext cx="11042100" cy="55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Principles for Implementation of FP104 Changes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harm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Any change will not harm a person’s ability to achieve promotion, tenure, or a multi-year appointment.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Collaborative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Colleges or Units will conduct a collaborative process for assigning faculty to tracks to ensure individual situations are considered.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Shared Governance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IPTRC and Academic Cabinet will collaborate on the implementation plan.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Inclusion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Faculty will be able to provide their thoughts and concerns about the implementation plan, which will be considered by IPTRC and Academic Cabinet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High-level Timeline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1, 2023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Release of Implementation Plan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February 28, 2024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Deadline for non-tenure faculty to be appointed to a track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○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Tenure track faculty will remain on the tenure track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March 1 – June 30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FPE cycle, adhering to revised FP103 and FP104 changes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○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Faculty and Deans determine multi-year appointments of non-tenure faculty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July 1, 2024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LOAs articulating track appointment and multi-year appointment are issued to all, current full-time faculty</a:t>
            </a:r>
            <a:endParaRPr sz="1600"/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*An updated FP104 will </a:t>
            </a:r>
            <a:r>
              <a:rPr b="1" lang="en-US" sz="1800"/>
              <a:t>necessitate revisions to </a:t>
            </a:r>
            <a:r>
              <a:rPr b="1" lang="en-US" sz="1800"/>
              <a:t>policies, such as: FP102, FP107, FP114, FP115 </a:t>
            </a:r>
            <a:endParaRPr b="1"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18f8872a4a_0_80"/>
          <p:cNvSpPr txBox="1"/>
          <p:nvPr/>
        </p:nvSpPr>
        <p:spPr>
          <a:xfrm>
            <a:off x="913912" y="955625"/>
            <a:ext cx="3152100" cy="430800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Proposed Teaching Track</a:t>
            </a:r>
            <a:endParaRPr b="1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g218f8872a4a_0_80"/>
          <p:cNvSpPr txBox="1"/>
          <p:nvPr/>
        </p:nvSpPr>
        <p:spPr>
          <a:xfrm>
            <a:off x="4508768" y="987643"/>
            <a:ext cx="3617400" cy="430800"/>
          </a:xfrm>
          <a:prstGeom prst="rect">
            <a:avLst/>
          </a:prstGeom>
          <a:solidFill>
            <a:srgbClr val="9CC2E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Professional Practice Track</a:t>
            </a:r>
            <a:endParaRPr b="1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g218f8872a4a_0_80"/>
          <p:cNvSpPr txBox="1"/>
          <p:nvPr/>
        </p:nvSpPr>
        <p:spPr>
          <a:xfrm>
            <a:off x="8542675" y="987650"/>
            <a:ext cx="3411600" cy="430800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Tenure Track</a:t>
            </a:r>
            <a:endParaRPr b="1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218f8872a4a_0_80"/>
          <p:cNvSpPr txBox="1"/>
          <p:nvPr/>
        </p:nvSpPr>
        <p:spPr>
          <a:xfrm>
            <a:off x="1014615" y="1623763"/>
            <a:ext cx="2912700" cy="738900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Teaching Instructor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credential(s) necessary to teach in faculty’s home program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g218f8872a4a_0_80"/>
          <p:cNvSpPr txBox="1"/>
          <p:nvPr/>
        </p:nvSpPr>
        <p:spPr>
          <a:xfrm>
            <a:off x="1014615" y="2608525"/>
            <a:ext cx="2975400" cy="923400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Assistant Teaching Professor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credential(s) necessary to teach in faculty’s home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Documented teaching experience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218f8872a4a_0_80"/>
          <p:cNvSpPr txBox="1"/>
          <p:nvPr/>
        </p:nvSpPr>
        <p:spPr>
          <a:xfrm>
            <a:off x="4660556" y="1648098"/>
            <a:ext cx="3311700" cy="738900"/>
          </a:xfrm>
          <a:prstGeom prst="rect">
            <a:avLst/>
          </a:prstGeom>
          <a:solidFill>
            <a:srgbClr val="9CC2E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Instructor of Practice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credential(s) necessary to teach in faculty’s home program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g218f8872a4a_0_80"/>
          <p:cNvSpPr txBox="1"/>
          <p:nvPr/>
        </p:nvSpPr>
        <p:spPr>
          <a:xfrm>
            <a:off x="8662086" y="1648098"/>
            <a:ext cx="3212700" cy="1108200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Assistant Professor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Earned Master’s degree.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Demonstrates the potential to contribute as a scholar to the University research strength areas.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4" name="Google Shape;134;g218f8872a4a_0_80"/>
          <p:cNvCxnSpPr/>
          <p:nvPr/>
        </p:nvCxnSpPr>
        <p:spPr>
          <a:xfrm flipH="1">
            <a:off x="4285831" y="1338155"/>
            <a:ext cx="4200" cy="4965300"/>
          </a:xfrm>
          <a:prstGeom prst="straightConnector1">
            <a:avLst/>
          </a:prstGeom>
          <a:noFill/>
          <a:ln cap="flat" cmpd="sng" w="4445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5" name="Google Shape;135;g218f8872a4a_0_80"/>
          <p:cNvCxnSpPr/>
          <p:nvPr/>
        </p:nvCxnSpPr>
        <p:spPr>
          <a:xfrm>
            <a:off x="8268730" y="1171068"/>
            <a:ext cx="10800" cy="5132400"/>
          </a:xfrm>
          <a:prstGeom prst="straightConnector1">
            <a:avLst/>
          </a:prstGeom>
          <a:noFill/>
          <a:ln cap="flat" cmpd="sng" w="4445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6" name="Google Shape;136;g218f8872a4a_0_80"/>
          <p:cNvSpPr txBox="1"/>
          <p:nvPr/>
        </p:nvSpPr>
        <p:spPr>
          <a:xfrm>
            <a:off x="1090605" y="3790952"/>
            <a:ext cx="2975400" cy="1108200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Associate Teaching Professor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credential(s) necessary to teach in faculty’s home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Significant record of accomplishment in teaching excellence and service at a HEI.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218f8872a4a_0_80"/>
          <p:cNvSpPr txBox="1"/>
          <p:nvPr/>
        </p:nvSpPr>
        <p:spPr>
          <a:xfrm>
            <a:off x="1090605" y="5114381"/>
            <a:ext cx="2975400" cy="1293000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Teaching Professor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credential(s) necessary to teach in faculty’s home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Significant long-term and consistent record of teaching accomplishment and service to a HEI.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218f8872a4a_0_80"/>
          <p:cNvSpPr txBox="1"/>
          <p:nvPr/>
        </p:nvSpPr>
        <p:spPr>
          <a:xfrm>
            <a:off x="1060622" y="172991"/>
            <a:ext cx="8099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Proposed Expanded NLU Faculty Rank System  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g218f8872a4a_0_80"/>
          <p:cNvSpPr txBox="1"/>
          <p:nvPr/>
        </p:nvSpPr>
        <p:spPr>
          <a:xfrm>
            <a:off x="4660556" y="2591174"/>
            <a:ext cx="3311700" cy="1108200"/>
          </a:xfrm>
          <a:prstGeom prst="rect">
            <a:avLst/>
          </a:prstGeom>
          <a:solidFill>
            <a:srgbClr val="9CC2E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Assistant Professor of Practice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Earned Master’s Degree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Documented teaching experience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Demonstrates potential to contribute as a thought leader to the faculty's field of practice.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g218f8872a4a_0_80"/>
          <p:cNvSpPr txBox="1"/>
          <p:nvPr/>
        </p:nvSpPr>
        <p:spPr>
          <a:xfrm>
            <a:off x="4660556" y="3861516"/>
            <a:ext cx="3311700" cy="1108200"/>
          </a:xfrm>
          <a:prstGeom prst="rect">
            <a:avLst/>
          </a:prstGeom>
          <a:solidFill>
            <a:srgbClr val="9CC2E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Associate Professor of Practice 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Earned terminal degree in teaching field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Record of accomplishment in teaching excellence, thought leadership in their field of practice, and service outcomes at HEI.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g218f8872a4a_0_80"/>
          <p:cNvSpPr txBox="1"/>
          <p:nvPr/>
        </p:nvSpPr>
        <p:spPr>
          <a:xfrm>
            <a:off x="4647085" y="5172148"/>
            <a:ext cx="3311700" cy="1477500"/>
          </a:xfrm>
          <a:prstGeom prst="rect">
            <a:avLst/>
          </a:prstGeom>
          <a:solidFill>
            <a:srgbClr val="9CC2E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 of Practice 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Earned terminal degree in teaching field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Significant long-term and consistent record of accomplishment in teaching excellence, nationally recognized thought leadership in their field of practice, and service outcomes at a HEI.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g218f8872a4a_0_80"/>
          <p:cNvSpPr txBox="1"/>
          <p:nvPr/>
        </p:nvSpPr>
        <p:spPr>
          <a:xfrm>
            <a:off x="8662086" y="2968557"/>
            <a:ext cx="3212700" cy="1477500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Associate Professor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Earned terminal degree in teaching or scholarship field.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Record of accomplishment in teaching excellence, scholarship in the University’s research strength areas, and service outcomes at a HEI.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218f8872a4a_0_80"/>
          <p:cNvSpPr txBox="1"/>
          <p:nvPr/>
        </p:nvSpPr>
        <p:spPr>
          <a:xfrm>
            <a:off x="8662086" y="4682912"/>
            <a:ext cx="3212700" cy="1662300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Earned terminal degree in teaching or scholarship field.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Significant long-term and consistent record of accomplishment in teaching excellence, nationally recognized scholarship in the University’s research strength areas, and long-term and service outcomes at a HEI.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2022-05-26T21:07:04Z</dcterms:created>
  <dc:creator>Eddie Phillips</dc:creator>
</cp:coreProperties>
</file>