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sldIdLst>
    <p:sldId id="256" r:id="rId4"/>
    <p:sldId id="263" r:id="rId5"/>
    <p:sldId id="264" r:id="rId6"/>
    <p:sldId id="272" r:id="rId7"/>
    <p:sldId id="265" r:id="rId8"/>
    <p:sldId id="266" r:id="rId9"/>
    <p:sldId id="267" r:id="rId10"/>
    <p:sldId id="268" r:id="rId11"/>
    <p:sldId id="269" r:id="rId12"/>
    <p:sldId id="273" r:id="rId13"/>
    <p:sldId id="271" r:id="rId14"/>
    <p:sldId id="262" r:id="rId15"/>
    <p:sldId id="26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DB2976-B6B1-F680-45FE-966B673E4C5E}" v="1366" dt="2024-08-27T17:44:42.1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7D2B84-9E4F-4BB0-A1A6-903D16FBD25F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D3C102-A614-4DB6-852D-65C642B7FFA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Growing Need for Technological Integration: </a:t>
          </a:r>
          <a:r>
            <a:rPr lang="en-US" dirty="0"/>
            <a:t>With the evolution in education, there is need to tap on technology in teaching.</a:t>
          </a:r>
        </a:p>
      </dgm:t>
    </dgm:pt>
    <dgm:pt modelId="{957F5480-FB4A-4D07-93FB-428A85A588D7}" type="parTrans" cxnId="{33182FC5-791E-48F2-8886-6B69FD2D60EA}">
      <dgm:prSet/>
      <dgm:spPr/>
      <dgm:t>
        <a:bodyPr/>
        <a:lstStyle/>
        <a:p>
          <a:endParaRPr lang="en-US"/>
        </a:p>
      </dgm:t>
    </dgm:pt>
    <dgm:pt modelId="{01EBA28F-C024-4437-91B6-E9F24AEDD6ED}" type="sibTrans" cxnId="{33182FC5-791E-48F2-8886-6B69FD2D60EA}">
      <dgm:prSet/>
      <dgm:spPr/>
      <dgm:t>
        <a:bodyPr/>
        <a:lstStyle/>
        <a:p>
          <a:endParaRPr lang="en-US"/>
        </a:p>
      </dgm:t>
    </dgm:pt>
    <dgm:pt modelId="{BBBD6AF2-20C8-471D-9543-0B221F9111B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The Need for Pre-Service Teachers Support: </a:t>
          </a:r>
          <a:r>
            <a:rPr lang="en-US" dirty="0"/>
            <a:t> Frequently, pre-service teachers experience challenges in their lesson planning, and here AI offers them some support to improve their instructional practice.</a:t>
          </a:r>
        </a:p>
      </dgm:t>
    </dgm:pt>
    <dgm:pt modelId="{C59C0504-D346-44D9-845F-79FCC9331DA9}" type="parTrans" cxnId="{7F6E7E2A-DC47-4526-BCFE-14F0ED270D49}">
      <dgm:prSet/>
      <dgm:spPr/>
      <dgm:t>
        <a:bodyPr/>
        <a:lstStyle/>
        <a:p>
          <a:endParaRPr lang="en-US"/>
        </a:p>
      </dgm:t>
    </dgm:pt>
    <dgm:pt modelId="{19957D35-E1A7-4340-8F60-F56223434B93}" type="sibTrans" cxnId="{7F6E7E2A-DC47-4526-BCFE-14F0ED270D49}">
      <dgm:prSet/>
      <dgm:spPr/>
      <dgm:t>
        <a:bodyPr/>
        <a:lstStyle/>
        <a:p>
          <a:endParaRPr lang="en-US"/>
        </a:p>
      </dgm:t>
    </dgm:pt>
    <dgm:pt modelId="{8A1AE5C3-A361-45AD-B674-1941BB25C28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Improved Learning Outcomes:</a:t>
          </a:r>
          <a:r>
            <a:rPr lang="en-US" dirty="0"/>
            <a:t> This study looks at how AI can help in lesson planning that leads to improved student academic performance.</a:t>
          </a:r>
        </a:p>
      </dgm:t>
    </dgm:pt>
    <dgm:pt modelId="{B77C4CE9-4CC9-4993-8C38-D5C9BFC02DAE}" type="parTrans" cxnId="{3CD6AED9-1F55-4971-87CD-B0B906E86E0C}">
      <dgm:prSet/>
      <dgm:spPr/>
      <dgm:t>
        <a:bodyPr/>
        <a:lstStyle/>
        <a:p>
          <a:endParaRPr lang="en-US"/>
        </a:p>
      </dgm:t>
    </dgm:pt>
    <dgm:pt modelId="{530CE1C5-A37C-4BB9-8AAE-7363CE7932EF}" type="sibTrans" cxnId="{3CD6AED9-1F55-4971-87CD-B0B906E86E0C}">
      <dgm:prSet/>
      <dgm:spPr/>
      <dgm:t>
        <a:bodyPr/>
        <a:lstStyle/>
        <a:p>
          <a:endParaRPr lang="en-US"/>
        </a:p>
      </dgm:t>
    </dgm:pt>
    <dgm:pt modelId="{A9C2ADA6-DE5D-43C7-BB68-1B9724650CD6}" type="pres">
      <dgm:prSet presAssocID="{507D2B84-9E4F-4BB0-A1A6-903D16FBD25F}" presName="root" presStyleCnt="0">
        <dgm:presLayoutVars>
          <dgm:dir/>
          <dgm:resizeHandles val="exact"/>
        </dgm:presLayoutVars>
      </dgm:prSet>
      <dgm:spPr/>
    </dgm:pt>
    <dgm:pt modelId="{3D68D48A-BFCA-440A-A195-104352E2644D}" type="pres">
      <dgm:prSet presAssocID="{26D3C102-A614-4DB6-852D-65C642B7FFA0}" presName="compNode" presStyleCnt="0"/>
      <dgm:spPr/>
    </dgm:pt>
    <dgm:pt modelId="{2A2898E3-B737-4EFF-8835-E958026D2353}" type="pres">
      <dgm:prSet presAssocID="{26D3C102-A614-4DB6-852D-65C642B7FFA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6ECAB3BC-E6A6-4CBE-97F1-602FBCE6B154}" type="pres">
      <dgm:prSet presAssocID="{26D3C102-A614-4DB6-852D-65C642B7FFA0}" presName="spaceRect" presStyleCnt="0"/>
      <dgm:spPr/>
    </dgm:pt>
    <dgm:pt modelId="{F209A9E6-DB56-4804-9F2E-59F66623F54A}" type="pres">
      <dgm:prSet presAssocID="{26D3C102-A614-4DB6-852D-65C642B7FFA0}" presName="textRect" presStyleLbl="revTx" presStyleIdx="0" presStyleCnt="3">
        <dgm:presLayoutVars>
          <dgm:chMax val="1"/>
          <dgm:chPref val="1"/>
        </dgm:presLayoutVars>
      </dgm:prSet>
      <dgm:spPr/>
    </dgm:pt>
    <dgm:pt modelId="{B5B960A7-DB05-4CC4-888E-242310BD084B}" type="pres">
      <dgm:prSet presAssocID="{01EBA28F-C024-4437-91B6-E9F24AEDD6ED}" presName="sibTrans" presStyleCnt="0"/>
      <dgm:spPr/>
    </dgm:pt>
    <dgm:pt modelId="{01450192-2999-4085-A8BE-F5B079F780DE}" type="pres">
      <dgm:prSet presAssocID="{BBBD6AF2-20C8-471D-9543-0B221F9111BB}" presName="compNode" presStyleCnt="0"/>
      <dgm:spPr/>
    </dgm:pt>
    <dgm:pt modelId="{05D9F390-A25C-466D-9979-0A566C8905C6}" type="pres">
      <dgm:prSet presAssocID="{BBBD6AF2-20C8-471D-9543-0B221F9111B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ud Computing"/>
        </a:ext>
      </dgm:extLst>
    </dgm:pt>
    <dgm:pt modelId="{62BBB25A-CFEB-47FC-89D4-73E90A115486}" type="pres">
      <dgm:prSet presAssocID="{BBBD6AF2-20C8-471D-9543-0B221F9111BB}" presName="spaceRect" presStyleCnt="0"/>
      <dgm:spPr/>
    </dgm:pt>
    <dgm:pt modelId="{A4547A1D-4222-4689-B639-AE8AC8C58F79}" type="pres">
      <dgm:prSet presAssocID="{BBBD6AF2-20C8-471D-9543-0B221F9111BB}" presName="textRect" presStyleLbl="revTx" presStyleIdx="1" presStyleCnt="3">
        <dgm:presLayoutVars>
          <dgm:chMax val="1"/>
          <dgm:chPref val="1"/>
        </dgm:presLayoutVars>
      </dgm:prSet>
      <dgm:spPr/>
    </dgm:pt>
    <dgm:pt modelId="{B4AF6818-84A9-46F6-AC06-EB3B5E11FC4C}" type="pres">
      <dgm:prSet presAssocID="{19957D35-E1A7-4340-8F60-F56223434B93}" presName="sibTrans" presStyleCnt="0"/>
      <dgm:spPr/>
    </dgm:pt>
    <dgm:pt modelId="{DEE6DE2F-6C51-4769-ABA5-26E50B68AF8F}" type="pres">
      <dgm:prSet presAssocID="{8A1AE5C3-A361-45AD-B674-1941BB25C286}" presName="compNode" presStyleCnt="0"/>
      <dgm:spPr/>
    </dgm:pt>
    <dgm:pt modelId="{AB7441A2-B3FA-4BD9-B041-BE5D5DF98876}" type="pres">
      <dgm:prSet presAssocID="{8A1AE5C3-A361-45AD-B674-1941BB25C28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F4A54B62-5E4F-4D83-84BA-979D86B14B65}" type="pres">
      <dgm:prSet presAssocID="{8A1AE5C3-A361-45AD-B674-1941BB25C286}" presName="spaceRect" presStyleCnt="0"/>
      <dgm:spPr/>
    </dgm:pt>
    <dgm:pt modelId="{49AA8F72-68F8-4D49-B36F-0D85D39D341C}" type="pres">
      <dgm:prSet presAssocID="{8A1AE5C3-A361-45AD-B674-1941BB25C286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7F6E7E2A-DC47-4526-BCFE-14F0ED270D49}" srcId="{507D2B84-9E4F-4BB0-A1A6-903D16FBD25F}" destId="{BBBD6AF2-20C8-471D-9543-0B221F9111BB}" srcOrd="1" destOrd="0" parTransId="{C59C0504-D346-44D9-845F-79FCC9331DA9}" sibTransId="{19957D35-E1A7-4340-8F60-F56223434B93}"/>
    <dgm:cxn modelId="{51033A7E-205B-4098-913E-56E408BF1987}" type="presOf" srcId="{BBBD6AF2-20C8-471D-9543-0B221F9111BB}" destId="{A4547A1D-4222-4689-B639-AE8AC8C58F79}" srcOrd="0" destOrd="0" presId="urn:microsoft.com/office/officeart/2018/2/layout/IconLabelList"/>
    <dgm:cxn modelId="{52F4B789-604A-4D4E-ACC0-9A7B29706D4A}" type="presOf" srcId="{507D2B84-9E4F-4BB0-A1A6-903D16FBD25F}" destId="{A9C2ADA6-DE5D-43C7-BB68-1B9724650CD6}" srcOrd="0" destOrd="0" presId="urn:microsoft.com/office/officeart/2018/2/layout/IconLabelList"/>
    <dgm:cxn modelId="{98292690-541E-4A2C-921D-99537D0E7970}" type="presOf" srcId="{26D3C102-A614-4DB6-852D-65C642B7FFA0}" destId="{F209A9E6-DB56-4804-9F2E-59F66623F54A}" srcOrd="0" destOrd="0" presId="urn:microsoft.com/office/officeart/2018/2/layout/IconLabelList"/>
    <dgm:cxn modelId="{C3E61495-0B5D-4F0E-A704-947E4E5C0FAF}" type="presOf" srcId="{8A1AE5C3-A361-45AD-B674-1941BB25C286}" destId="{49AA8F72-68F8-4D49-B36F-0D85D39D341C}" srcOrd="0" destOrd="0" presId="urn:microsoft.com/office/officeart/2018/2/layout/IconLabelList"/>
    <dgm:cxn modelId="{33182FC5-791E-48F2-8886-6B69FD2D60EA}" srcId="{507D2B84-9E4F-4BB0-A1A6-903D16FBD25F}" destId="{26D3C102-A614-4DB6-852D-65C642B7FFA0}" srcOrd="0" destOrd="0" parTransId="{957F5480-FB4A-4D07-93FB-428A85A588D7}" sibTransId="{01EBA28F-C024-4437-91B6-E9F24AEDD6ED}"/>
    <dgm:cxn modelId="{3CD6AED9-1F55-4971-87CD-B0B906E86E0C}" srcId="{507D2B84-9E4F-4BB0-A1A6-903D16FBD25F}" destId="{8A1AE5C3-A361-45AD-B674-1941BB25C286}" srcOrd="2" destOrd="0" parTransId="{B77C4CE9-4CC9-4993-8C38-D5C9BFC02DAE}" sibTransId="{530CE1C5-A37C-4BB9-8AAE-7363CE7932EF}"/>
    <dgm:cxn modelId="{EA26CE87-4499-4057-83FA-927038B3A3D5}" type="presParOf" srcId="{A9C2ADA6-DE5D-43C7-BB68-1B9724650CD6}" destId="{3D68D48A-BFCA-440A-A195-104352E2644D}" srcOrd="0" destOrd="0" presId="urn:microsoft.com/office/officeart/2018/2/layout/IconLabelList"/>
    <dgm:cxn modelId="{8589014B-EA83-42D9-9C25-B0F54C01FB5E}" type="presParOf" srcId="{3D68D48A-BFCA-440A-A195-104352E2644D}" destId="{2A2898E3-B737-4EFF-8835-E958026D2353}" srcOrd="0" destOrd="0" presId="urn:microsoft.com/office/officeart/2018/2/layout/IconLabelList"/>
    <dgm:cxn modelId="{2AF1C88E-CE26-4ACF-B6EF-A303AE03D631}" type="presParOf" srcId="{3D68D48A-BFCA-440A-A195-104352E2644D}" destId="{6ECAB3BC-E6A6-4CBE-97F1-602FBCE6B154}" srcOrd="1" destOrd="0" presId="urn:microsoft.com/office/officeart/2018/2/layout/IconLabelList"/>
    <dgm:cxn modelId="{00B26FC2-8F4D-4EAB-A789-693090DEEE14}" type="presParOf" srcId="{3D68D48A-BFCA-440A-A195-104352E2644D}" destId="{F209A9E6-DB56-4804-9F2E-59F66623F54A}" srcOrd="2" destOrd="0" presId="urn:microsoft.com/office/officeart/2018/2/layout/IconLabelList"/>
    <dgm:cxn modelId="{A8E9772D-EA86-40EC-B742-4D314210D1F2}" type="presParOf" srcId="{A9C2ADA6-DE5D-43C7-BB68-1B9724650CD6}" destId="{B5B960A7-DB05-4CC4-888E-242310BD084B}" srcOrd="1" destOrd="0" presId="urn:microsoft.com/office/officeart/2018/2/layout/IconLabelList"/>
    <dgm:cxn modelId="{10DD81CE-BD5A-492A-A98A-F27CA14FC668}" type="presParOf" srcId="{A9C2ADA6-DE5D-43C7-BB68-1B9724650CD6}" destId="{01450192-2999-4085-A8BE-F5B079F780DE}" srcOrd="2" destOrd="0" presId="urn:microsoft.com/office/officeart/2018/2/layout/IconLabelList"/>
    <dgm:cxn modelId="{33CA66F9-7FB2-4789-8058-BD303ACB8BF2}" type="presParOf" srcId="{01450192-2999-4085-A8BE-F5B079F780DE}" destId="{05D9F390-A25C-466D-9979-0A566C8905C6}" srcOrd="0" destOrd="0" presId="urn:microsoft.com/office/officeart/2018/2/layout/IconLabelList"/>
    <dgm:cxn modelId="{AD36782E-4C0C-41CD-8498-D7DC33D8DD20}" type="presParOf" srcId="{01450192-2999-4085-A8BE-F5B079F780DE}" destId="{62BBB25A-CFEB-47FC-89D4-73E90A115486}" srcOrd="1" destOrd="0" presId="urn:microsoft.com/office/officeart/2018/2/layout/IconLabelList"/>
    <dgm:cxn modelId="{D0566F0C-166C-47C8-A73B-50DD05EAB065}" type="presParOf" srcId="{01450192-2999-4085-A8BE-F5B079F780DE}" destId="{A4547A1D-4222-4689-B639-AE8AC8C58F79}" srcOrd="2" destOrd="0" presId="urn:microsoft.com/office/officeart/2018/2/layout/IconLabelList"/>
    <dgm:cxn modelId="{7D459FD1-BDB3-4580-B02D-E0C59CC3F704}" type="presParOf" srcId="{A9C2ADA6-DE5D-43C7-BB68-1B9724650CD6}" destId="{B4AF6818-84A9-46F6-AC06-EB3B5E11FC4C}" srcOrd="3" destOrd="0" presId="urn:microsoft.com/office/officeart/2018/2/layout/IconLabelList"/>
    <dgm:cxn modelId="{3F114758-48D6-440B-B14C-9CD1C6A2148E}" type="presParOf" srcId="{A9C2ADA6-DE5D-43C7-BB68-1B9724650CD6}" destId="{DEE6DE2F-6C51-4769-ABA5-26E50B68AF8F}" srcOrd="4" destOrd="0" presId="urn:microsoft.com/office/officeart/2018/2/layout/IconLabelList"/>
    <dgm:cxn modelId="{8D25A32C-B00C-471C-9D17-357ADF2F38D7}" type="presParOf" srcId="{DEE6DE2F-6C51-4769-ABA5-26E50B68AF8F}" destId="{AB7441A2-B3FA-4BD9-B041-BE5D5DF98876}" srcOrd="0" destOrd="0" presId="urn:microsoft.com/office/officeart/2018/2/layout/IconLabelList"/>
    <dgm:cxn modelId="{587A9DC3-1502-43BD-A7AD-CDCB38F6F589}" type="presParOf" srcId="{DEE6DE2F-6C51-4769-ABA5-26E50B68AF8F}" destId="{F4A54B62-5E4F-4D83-84BA-979D86B14B65}" srcOrd="1" destOrd="0" presId="urn:microsoft.com/office/officeart/2018/2/layout/IconLabelList"/>
    <dgm:cxn modelId="{92F7C39E-B03D-4900-9B47-C88A13DCB84C}" type="presParOf" srcId="{DEE6DE2F-6C51-4769-ABA5-26E50B68AF8F}" destId="{49AA8F72-68F8-4D49-B36F-0D85D39D341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688823-B66A-41FF-8501-8474A455DE01}" type="doc">
      <dgm:prSet loTypeId="urn:microsoft.com/office/officeart/2005/8/layout/hProcess7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D5FA80-8B73-47D3-9E07-DBC39C1F83ED}">
      <dgm:prSet phldrT="[Text]" phldr="0"/>
      <dgm:spPr/>
      <dgm:t>
        <a:bodyPr/>
        <a:lstStyle/>
        <a:p>
          <a:pPr rtl="0"/>
          <a:r>
            <a:rPr lang="en-US" dirty="0">
              <a:latin typeface="Aptos Display" panose="020F0302020204030204"/>
            </a:rPr>
            <a:t> Initial Skepticism</a:t>
          </a:r>
          <a:endParaRPr lang="en-US" dirty="0"/>
        </a:p>
      </dgm:t>
    </dgm:pt>
    <dgm:pt modelId="{22D23278-A1E3-4E8D-9173-9C9A016E8BBE}" type="parTrans" cxnId="{7662AE93-1A7E-4970-8658-75BC99935F16}">
      <dgm:prSet/>
      <dgm:spPr/>
      <dgm:t>
        <a:bodyPr/>
        <a:lstStyle/>
        <a:p>
          <a:endParaRPr lang="en-US"/>
        </a:p>
      </dgm:t>
    </dgm:pt>
    <dgm:pt modelId="{A4EA2E5E-DBAD-48C1-81DA-E8069E5C7132}" type="sibTrans" cxnId="{7662AE93-1A7E-4970-8658-75BC99935F16}">
      <dgm:prSet/>
      <dgm:spPr/>
      <dgm:t>
        <a:bodyPr/>
        <a:lstStyle/>
        <a:p>
          <a:endParaRPr lang="en-US"/>
        </a:p>
      </dgm:t>
    </dgm:pt>
    <dgm:pt modelId="{57A38A9E-07CB-4023-BAC7-98B533FE6DD8}">
      <dgm:prSet phldrT="[Text]" phldr="0"/>
      <dgm:spPr/>
      <dgm:t>
        <a:bodyPr/>
        <a:lstStyle/>
        <a:p>
          <a:pPr rtl="0"/>
          <a:r>
            <a:rPr lang="en-US" dirty="0">
              <a:latin typeface="Aptos Display" panose="020F0302020204030204"/>
            </a:rPr>
            <a:t> Personal Touch</a:t>
          </a:r>
          <a:endParaRPr lang="en-US" dirty="0"/>
        </a:p>
      </dgm:t>
    </dgm:pt>
    <dgm:pt modelId="{D0C26214-BD97-405D-BC18-290D971A8A59}" type="parTrans" cxnId="{785E1F39-099B-4BAC-9EA3-FE7FB2E7CFE9}">
      <dgm:prSet/>
      <dgm:spPr/>
      <dgm:t>
        <a:bodyPr/>
        <a:lstStyle/>
        <a:p>
          <a:endParaRPr lang="en-US"/>
        </a:p>
      </dgm:t>
    </dgm:pt>
    <dgm:pt modelId="{99DCD4EF-18A3-491A-BC2B-729EA386C13D}" type="sibTrans" cxnId="{785E1F39-099B-4BAC-9EA3-FE7FB2E7CFE9}">
      <dgm:prSet/>
      <dgm:spPr/>
      <dgm:t>
        <a:bodyPr/>
        <a:lstStyle/>
        <a:p>
          <a:endParaRPr lang="en-US"/>
        </a:p>
      </dgm:t>
    </dgm:pt>
    <dgm:pt modelId="{2E64EABC-9AA1-413B-9FA8-3A6148D32CA7}">
      <dgm:prSet phldrT="[Text]" phldr="0"/>
      <dgm:spPr/>
      <dgm:t>
        <a:bodyPr/>
        <a:lstStyle/>
        <a:p>
          <a:pPr rtl="0"/>
          <a:r>
            <a:rPr lang="en-US" dirty="0">
              <a:latin typeface="Aptos Display" panose="020F0302020204030204"/>
            </a:rPr>
            <a:t> Tech Difficulties</a:t>
          </a:r>
          <a:endParaRPr lang="en-US" dirty="0"/>
        </a:p>
      </dgm:t>
    </dgm:pt>
    <dgm:pt modelId="{1C77F8C6-CCCB-47E9-8F62-26D4B36AF6B5}" type="parTrans" cxnId="{42BD566C-BA1C-43B4-90CF-58DBB8B6B5FD}">
      <dgm:prSet/>
      <dgm:spPr/>
      <dgm:t>
        <a:bodyPr/>
        <a:lstStyle/>
        <a:p>
          <a:endParaRPr lang="en-US"/>
        </a:p>
      </dgm:t>
    </dgm:pt>
    <dgm:pt modelId="{D8D1DBFC-8225-48A7-A224-4D17632D9007}" type="sibTrans" cxnId="{42BD566C-BA1C-43B4-90CF-58DBB8B6B5FD}">
      <dgm:prSet/>
      <dgm:spPr/>
      <dgm:t>
        <a:bodyPr/>
        <a:lstStyle/>
        <a:p>
          <a:endParaRPr lang="en-US"/>
        </a:p>
      </dgm:t>
    </dgm:pt>
    <dgm:pt modelId="{5F0BA6E6-A689-444F-8C6B-34A157AEBAEA}">
      <dgm:prSet phldrT="[Text]" phldr="0"/>
      <dgm:spPr/>
      <dgm:t>
        <a:bodyPr/>
        <a:lstStyle/>
        <a:p>
          <a:pPr rtl="0"/>
          <a:r>
            <a:rPr lang="en-US" dirty="0">
              <a:latin typeface="Aptos Display" panose="020F0302020204030204"/>
            </a:rPr>
            <a:t>Frustration-Interface and Functionality</a:t>
          </a:r>
          <a:endParaRPr lang="en-US" dirty="0"/>
        </a:p>
      </dgm:t>
    </dgm:pt>
    <dgm:pt modelId="{815D8316-1254-4704-8F30-4B83931DEDC1}" type="parTrans" cxnId="{F7136BDA-D6D4-483A-AB68-BDF5068E4FFF}">
      <dgm:prSet/>
      <dgm:spPr/>
      <dgm:t>
        <a:bodyPr/>
        <a:lstStyle/>
        <a:p>
          <a:endParaRPr lang="en-US"/>
        </a:p>
      </dgm:t>
    </dgm:pt>
    <dgm:pt modelId="{E6FED9B1-BADC-4F4D-A648-2B692B3B3AA9}" type="sibTrans" cxnId="{F7136BDA-D6D4-483A-AB68-BDF5068E4FFF}">
      <dgm:prSet/>
      <dgm:spPr/>
      <dgm:t>
        <a:bodyPr/>
        <a:lstStyle/>
        <a:p>
          <a:endParaRPr lang="en-US"/>
        </a:p>
      </dgm:t>
    </dgm:pt>
    <dgm:pt modelId="{671EE3D6-DC6D-448D-8036-7DBF2FF25948}">
      <dgm:prSet phldrT="[Text]" phldr="0"/>
      <dgm:spPr/>
      <dgm:t>
        <a:bodyPr/>
        <a:lstStyle/>
        <a:p>
          <a:r>
            <a:rPr lang="en-US" dirty="0">
              <a:latin typeface="Aptos Display" panose="020F0302020204030204"/>
            </a:rPr>
            <a:t>Balance</a:t>
          </a:r>
          <a:endParaRPr lang="en-US" dirty="0"/>
        </a:p>
      </dgm:t>
    </dgm:pt>
    <dgm:pt modelId="{50707627-C85F-4118-82A3-905EE38CA20A}" type="parTrans" cxnId="{7E458C77-0B82-4402-88DC-EC94F56B1AA0}">
      <dgm:prSet/>
      <dgm:spPr/>
      <dgm:t>
        <a:bodyPr/>
        <a:lstStyle/>
        <a:p>
          <a:endParaRPr lang="en-US"/>
        </a:p>
      </dgm:t>
    </dgm:pt>
    <dgm:pt modelId="{379361B3-402F-4058-8E41-6D32CB94F912}" type="sibTrans" cxnId="{7E458C77-0B82-4402-88DC-EC94F56B1AA0}">
      <dgm:prSet/>
      <dgm:spPr/>
      <dgm:t>
        <a:bodyPr/>
        <a:lstStyle/>
        <a:p>
          <a:endParaRPr lang="en-US"/>
        </a:p>
      </dgm:t>
    </dgm:pt>
    <dgm:pt modelId="{EE7F2EE3-2F56-4020-8DAB-76FBE55D703E}">
      <dgm:prSet phldrT="[Text]" phldr="0"/>
      <dgm:spPr/>
      <dgm:t>
        <a:bodyPr/>
        <a:lstStyle/>
        <a:p>
          <a:pPr rtl="0"/>
          <a:r>
            <a:rPr lang="en-US" dirty="0">
              <a:latin typeface="Aptos Display" panose="020F0302020204030204"/>
            </a:rPr>
            <a:t>AI and My Teaching Philosophy</a:t>
          </a:r>
          <a:endParaRPr lang="en-US" dirty="0"/>
        </a:p>
      </dgm:t>
    </dgm:pt>
    <dgm:pt modelId="{A1C9913B-9266-4FF3-8BC3-D8D0C9BD09FB}" type="parTrans" cxnId="{07AE7A6A-7721-42EB-94D7-739938AB9608}">
      <dgm:prSet/>
      <dgm:spPr/>
      <dgm:t>
        <a:bodyPr/>
        <a:lstStyle/>
        <a:p>
          <a:endParaRPr lang="en-US"/>
        </a:p>
      </dgm:t>
    </dgm:pt>
    <dgm:pt modelId="{DF27709E-EDE0-4332-A05D-83E84679F129}" type="sibTrans" cxnId="{07AE7A6A-7721-42EB-94D7-739938AB9608}">
      <dgm:prSet/>
      <dgm:spPr/>
      <dgm:t>
        <a:bodyPr/>
        <a:lstStyle/>
        <a:p>
          <a:endParaRPr lang="en-US"/>
        </a:p>
      </dgm:t>
    </dgm:pt>
    <dgm:pt modelId="{BA3F37C4-5671-422A-868A-1B12326EE534}" type="pres">
      <dgm:prSet presAssocID="{AA688823-B66A-41FF-8501-8474A455DE01}" presName="Name0" presStyleCnt="0">
        <dgm:presLayoutVars>
          <dgm:dir/>
          <dgm:animLvl val="lvl"/>
          <dgm:resizeHandles val="exact"/>
        </dgm:presLayoutVars>
      </dgm:prSet>
      <dgm:spPr/>
    </dgm:pt>
    <dgm:pt modelId="{A2BA6B66-80BB-4A0A-8B84-34725AEAC286}" type="pres">
      <dgm:prSet presAssocID="{E3D5FA80-8B73-47D3-9E07-DBC39C1F83ED}" presName="compositeNode" presStyleCnt="0">
        <dgm:presLayoutVars>
          <dgm:bulletEnabled val="1"/>
        </dgm:presLayoutVars>
      </dgm:prSet>
      <dgm:spPr/>
    </dgm:pt>
    <dgm:pt modelId="{A4061E4F-9CAD-42DC-830A-6CF25357CEB9}" type="pres">
      <dgm:prSet presAssocID="{E3D5FA80-8B73-47D3-9E07-DBC39C1F83ED}" presName="bgRect" presStyleLbl="node1" presStyleIdx="0" presStyleCnt="3"/>
      <dgm:spPr/>
    </dgm:pt>
    <dgm:pt modelId="{4C1170B7-01B6-4684-98C3-712A24EF879F}" type="pres">
      <dgm:prSet presAssocID="{E3D5FA80-8B73-47D3-9E07-DBC39C1F83ED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28A653D3-3612-4E45-965A-CA5A7935B538}" type="pres">
      <dgm:prSet presAssocID="{E3D5FA80-8B73-47D3-9E07-DBC39C1F83ED}" presName="childNode" presStyleLbl="node1" presStyleIdx="0" presStyleCnt="3">
        <dgm:presLayoutVars>
          <dgm:bulletEnabled val="1"/>
        </dgm:presLayoutVars>
      </dgm:prSet>
      <dgm:spPr/>
    </dgm:pt>
    <dgm:pt modelId="{E6B9EE09-112E-4484-BD6B-110794A55662}" type="pres">
      <dgm:prSet presAssocID="{A4EA2E5E-DBAD-48C1-81DA-E8069E5C7132}" presName="hSp" presStyleCnt="0"/>
      <dgm:spPr/>
    </dgm:pt>
    <dgm:pt modelId="{3F6F3572-60FB-4958-ADCB-9AAA3116D228}" type="pres">
      <dgm:prSet presAssocID="{A4EA2E5E-DBAD-48C1-81DA-E8069E5C7132}" presName="vProcSp" presStyleCnt="0"/>
      <dgm:spPr/>
    </dgm:pt>
    <dgm:pt modelId="{19509C96-7927-46FA-BBB7-15E016D7F26F}" type="pres">
      <dgm:prSet presAssocID="{A4EA2E5E-DBAD-48C1-81DA-E8069E5C7132}" presName="vSp1" presStyleCnt="0"/>
      <dgm:spPr/>
    </dgm:pt>
    <dgm:pt modelId="{441BCB06-DE68-4F33-9185-B4289E74775A}" type="pres">
      <dgm:prSet presAssocID="{A4EA2E5E-DBAD-48C1-81DA-E8069E5C7132}" presName="simulatedConn" presStyleLbl="solidFgAcc1" presStyleIdx="0" presStyleCnt="2"/>
      <dgm:spPr/>
    </dgm:pt>
    <dgm:pt modelId="{CEA6E252-7769-45D0-B20B-87390BFE3BAD}" type="pres">
      <dgm:prSet presAssocID="{A4EA2E5E-DBAD-48C1-81DA-E8069E5C7132}" presName="vSp2" presStyleCnt="0"/>
      <dgm:spPr/>
    </dgm:pt>
    <dgm:pt modelId="{73F95AD9-BF94-4168-B388-F93E9DBE8615}" type="pres">
      <dgm:prSet presAssocID="{A4EA2E5E-DBAD-48C1-81DA-E8069E5C7132}" presName="sibTrans" presStyleCnt="0"/>
      <dgm:spPr/>
    </dgm:pt>
    <dgm:pt modelId="{E10E9E53-82AA-42D6-AD43-9AA67EE2B3E7}" type="pres">
      <dgm:prSet presAssocID="{2E64EABC-9AA1-413B-9FA8-3A6148D32CA7}" presName="compositeNode" presStyleCnt="0">
        <dgm:presLayoutVars>
          <dgm:bulletEnabled val="1"/>
        </dgm:presLayoutVars>
      </dgm:prSet>
      <dgm:spPr/>
    </dgm:pt>
    <dgm:pt modelId="{5A98BCDA-AAB5-489D-BF03-38A94ABBDB83}" type="pres">
      <dgm:prSet presAssocID="{2E64EABC-9AA1-413B-9FA8-3A6148D32CA7}" presName="bgRect" presStyleLbl="node1" presStyleIdx="1" presStyleCnt="3"/>
      <dgm:spPr/>
    </dgm:pt>
    <dgm:pt modelId="{5E41E5B2-30F2-4980-85DB-C78C746A2A78}" type="pres">
      <dgm:prSet presAssocID="{2E64EABC-9AA1-413B-9FA8-3A6148D32CA7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CCFBB2A0-B65C-4432-AD51-000E0F1C2217}" type="pres">
      <dgm:prSet presAssocID="{2E64EABC-9AA1-413B-9FA8-3A6148D32CA7}" presName="childNode" presStyleLbl="node1" presStyleIdx="1" presStyleCnt="3">
        <dgm:presLayoutVars>
          <dgm:bulletEnabled val="1"/>
        </dgm:presLayoutVars>
      </dgm:prSet>
      <dgm:spPr/>
    </dgm:pt>
    <dgm:pt modelId="{A445DD33-EBDA-4AAB-B5EF-9A634AEEA7D6}" type="pres">
      <dgm:prSet presAssocID="{D8D1DBFC-8225-48A7-A224-4D17632D9007}" presName="hSp" presStyleCnt="0"/>
      <dgm:spPr/>
    </dgm:pt>
    <dgm:pt modelId="{B3FE92ED-F582-4824-A751-EC103878A1EA}" type="pres">
      <dgm:prSet presAssocID="{D8D1DBFC-8225-48A7-A224-4D17632D9007}" presName="vProcSp" presStyleCnt="0"/>
      <dgm:spPr/>
    </dgm:pt>
    <dgm:pt modelId="{A46732AD-7B54-4ACD-B00E-D7752A7AADB1}" type="pres">
      <dgm:prSet presAssocID="{D8D1DBFC-8225-48A7-A224-4D17632D9007}" presName="vSp1" presStyleCnt="0"/>
      <dgm:spPr/>
    </dgm:pt>
    <dgm:pt modelId="{DC0B6718-5AA2-4158-8804-807CEE0443FA}" type="pres">
      <dgm:prSet presAssocID="{D8D1DBFC-8225-48A7-A224-4D17632D9007}" presName="simulatedConn" presStyleLbl="solidFgAcc1" presStyleIdx="1" presStyleCnt="2"/>
      <dgm:spPr/>
    </dgm:pt>
    <dgm:pt modelId="{84E90588-8192-4CED-994A-1CB88BA2B3A4}" type="pres">
      <dgm:prSet presAssocID="{D8D1DBFC-8225-48A7-A224-4D17632D9007}" presName="vSp2" presStyleCnt="0"/>
      <dgm:spPr/>
    </dgm:pt>
    <dgm:pt modelId="{56589BED-34B8-4F31-AB3D-F370BD9B35C2}" type="pres">
      <dgm:prSet presAssocID="{D8D1DBFC-8225-48A7-A224-4D17632D9007}" presName="sibTrans" presStyleCnt="0"/>
      <dgm:spPr/>
    </dgm:pt>
    <dgm:pt modelId="{B0E4A249-A0C3-42A9-BCFD-208B1AFD788C}" type="pres">
      <dgm:prSet presAssocID="{671EE3D6-DC6D-448D-8036-7DBF2FF25948}" presName="compositeNode" presStyleCnt="0">
        <dgm:presLayoutVars>
          <dgm:bulletEnabled val="1"/>
        </dgm:presLayoutVars>
      </dgm:prSet>
      <dgm:spPr/>
    </dgm:pt>
    <dgm:pt modelId="{E3C3A676-FF85-47B2-B1B5-C325D578D02F}" type="pres">
      <dgm:prSet presAssocID="{671EE3D6-DC6D-448D-8036-7DBF2FF25948}" presName="bgRect" presStyleLbl="node1" presStyleIdx="2" presStyleCnt="3"/>
      <dgm:spPr/>
    </dgm:pt>
    <dgm:pt modelId="{5DD9A9A6-4AFE-456C-B1EB-FFD05D5D9D3A}" type="pres">
      <dgm:prSet presAssocID="{671EE3D6-DC6D-448D-8036-7DBF2FF25948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586314F3-122B-49AE-99C4-F49DDAAB90D6}" type="pres">
      <dgm:prSet presAssocID="{671EE3D6-DC6D-448D-8036-7DBF2FF25948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DF410A21-AD01-45F7-94B3-DD2D69A390FB}" type="presOf" srcId="{671EE3D6-DC6D-448D-8036-7DBF2FF25948}" destId="{5DD9A9A6-4AFE-456C-B1EB-FFD05D5D9D3A}" srcOrd="1" destOrd="0" presId="urn:microsoft.com/office/officeart/2005/8/layout/hProcess7"/>
    <dgm:cxn modelId="{785E1F39-099B-4BAC-9EA3-FE7FB2E7CFE9}" srcId="{E3D5FA80-8B73-47D3-9E07-DBC39C1F83ED}" destId="{57A38A9E-07CB-4023-BAC7-98B533FE6DD8}" srcOrd="0" destOrd="0" parTransId="{D0C26214-BD97-405D-BC18-290D971A8A59}" sibTransId="{99DCD4EF-18A3-491A-BC2B-729EA386C13D}"/>
    <dgm:cxn modelId="{5340283B-2AEA-4868-A9B3-88F5F2EC9F0D}" type="presOf" srcId="{E3D5FA80-8B73-47D3-9E07-DBC39C1F83ED}" destId="{4C1170B7-01B6-4684-98C3-712A24EF879F}" srcOrd="1" destOrd="0" presId="urn:microsoft.com/office/officeart/2005/8/layout/hProcess7"/>
    <dgm:cxn modelId="{EED1073E-379E-484E-8AF6-84A9A6507BAD}" type="presOf" srcId="{EE7F2EE3-2F56-4020-8DAB-76FBE55D703E}" destId="{586314F3-122B-49AE-99C4-F49DDAAB90D6}" srcOrd="0" destOrd="0" presId="urn:microsoft.com/office/officeart/2005/8/layout/hProcess7"/>
    <dgm:cxn modelId="{07AE7A6A-7721-42EB-94D7-739938AB9608}" srcId="{671EE3D6-DC6D-448D-8036-7DBF2FF25948}" destId="{EE7F2EE3-2F56-4020-8DAB-76FBE55D703E}" srcOrd="0" destOrd="0" parTransId="{A1C9913B-9266-4FF3-8BC3-D8D0C9BD09FB}" sibTransId="{DF27709E-EDE0-4332-A05D-83E84679F129}"/>
    <dgm:cxn modelId="{4161A76B-A888-4355-9693-E05D86930AAA}" type="presOf" srcId="{2E64EABC-9AA1-413B-9FA8-3A6148D32CA7}" destId="{5E41E5B2-30F2-4980-85DB-C78C746A2A78}" srcOrd="1" destOrd="0" presId="urn:microsoft.com/office/officeart/2005/8/layout/hProcess7"/>
    <dgm:cxn modelId="{42BD566C-BA1C-43B4-90CF-58DBB8B6B5FD}" srcId="{AA688823-B66A-41FF-8501-8474A455DE01}" destId="{2E64EABC-9AA1-413B-9FA8-3A6148D32CA7}" srcOrd="1" destOrd="0" parTransId="{1C77F8C6-CCCB-47E9-8F62-26D4B36AF6B5}" sibTransId="{D8D1DBFC-8225-48A7-A224-4D17632D9007}"/>
    <dgm:cxn modelId="{3913E575-0E64-4A2A-A3D0-4F61C9998382}" type="presOf" srcId="{57A38A9E-07CB-4023-BAC7-98B533FE6DD8}" destId="{28A653D3-3612-4E45-965A-CA5A7935B538}" srcOrd="0" destOrd="0" presId="urn:microsoft.com/office/officeart/2005/8/layout/hProcess7"/>
    <dgm:cxn modelId="{7E458C77-0B82-4402-88DC-EC94F56B1AA0}" srcId="{AA688823-B66A-41FF-8501-8474A455DE01}" destId="{671EE3D6-DC6D-448D-8036-7DBF2FF25948}" srcOrd="2" destOrd="0" parTransId="{50707627-C85F-4118-82A3-905EE38CA20A}" sibTransId="{379361B3-402F-4058-8E41-6D32CB94F912}"/>
    <dgm:cxn modelId="{A42EFC79-F98E-4734-AD85-EB5DD3D5F8CA}" type="presOf" srcId="{AA688823-B66A-41FF-8501-8474A455DE01}" destId="{BA3F37C4-5671-422A-868A-1B12326EE534}" srcOrd="0" destOrd="0" presId="urn:microsoft.com/office/officeart/2005/8/layout/hProcess7"/>
    <dgm:cxn modelId="{27F6C25A-37E8-4211-8DBF-3168ADC720A7}" type="presOf" srcId="{5F0BA6E6-A689-444F-8C6B-34A157AEBAEA}" destId="{CCFBB2A0-B65C-4432-AD51-000E0F1C2217}" srcOrd="0" destOrd="0" presId="urn:microsoft.com/office/officeart/2005/8/layout/hProcess7"/>
    <dgm:cxn modelId="{7662AE93-1A7E-4970-8658-75BC99935F16}" srcId="{AA688823-B66A-41FF-8501-8474A455DE01}" destId="{E3D5FA80-8B73-47D3-9E07-DBC39C1F83ED}" srcOrd="0" destOrd="0" parTransId="{22D23278-A1E3-4E8D-9173-9C9A016E8BBE}" sibTransId="{A4EA2E5E-DBAD-48C1-81DA-E8069E5C7132}"/>
    <dgm:cxn modelId="{8626F796-B2DB-45D2-B29C-A16CA35F1149}" type="presOf" srcId="{2E64EABC-9AA1-413B-9FA8-3A6148D32CA7}" destId="{5A98BCDA-AAB5-489D-BF03-38A94ABBDB83}" srcOrd="0" destOrd="0" presId="urn:microsoft.com/office/officeart/2005/8/layout/hProcess7"/>
    <dgm:cxn modelId="{3E5F05AC-82C1-4272-B178-25B33BD1916D}" type="presOf" srcId="{671EE3D6-DC6D-448D-8036-7DBF2FF25948}" destId="{E3C3A676-FF85-47B2-B1B5-C325D578D02F}" srcOrd="0" destOrd="0" presId="urn:microsoft.com/office/officeart/2005/8/layout/hProcess7"/>
    <dgm:cxn modelId="{6324D2CD-1CCF-4F96-8299-91529C66C7B9}" type="presOf" srcId="{E3D5FA80-8B73-47D3-9E07-DBC39C1F83ED}" destId="{A4061E4F-9CAD-42DC-830A-6CF25357CEB9}" srcOrd="0" destOrd="0" presId="urn:microsoft.com/office/officeart/2005/8/layout/hProcess7"/>
    <dgm:cxn modelId="{F7136BDA-D6D4-483A-AB68-BDF5068E4FFF}" srcId="{2E64EABC-9AA1-413B-9FA8-3A6148D32CA7}" destId="{5F0BA6E6-A689-444F-8C6B-34A157AEBAEA}" srcOrd="0" destOrd="0" parTransId="{815D8316-1254-4704-8F30-4B83931DEDC1}" sibTransId="{E6FED9B1-BADC-4F4D-A648-2B692B3B3AA9}"/>
    <dgm:cxn modelId="{2A5FA5C8-0EA2-49B1-B2C0-4F73C3FCA0A2}" type="presParOf" srcId="{BA3F37C4-5671-422A-868A-1B12326EE534}" destId="{A2BA6B66-80BB-4A0A-8B84-34725AEAC286}" srcOrd="0" destOrd="0" presId="urn:microsoft.com/office/officeart/2005/8/layout/hProcess7"/>
    <dgm:cxn modelId="{128F09EA-38C7-45B8-BC8B-C4043F0DDBD4}" type="presParOf" srcId="{A2BA6B66-80BB-4A0A-8B84-34725AEAC286}" destId="{A4061E4F-9CAD-42DC-830A-6CF25357CEB9}" srcOrd="0" destOrd="0" presId="urn:microsoft.com/office/officeart/2005/8/layout/hProcess7"/>
    <dgm:cxn modelId="{BE1FC0B2-FD02-463E-B130-9E606FCD7053}" type="presParOf" srcId="{A2BA6B66-80BB-4A0A-8B84-34725AEAC286}" destId="{4C1170B7-01B6-4684-98C3-712A24EF879F}" srcOrd="1" destOrd="0" presId="urn:microsoft.com/office/officeart/2005/8/layout/hProcess7"/>
    <dgm:cxn modelId="{561A27D0-5C43-4860-BFA8-885E07D578EB}" type="presParOf" srcId="{A2BA6B66-80BB-4A0A-8B84-34725AEAC286}" destId="{28A653D3-3612-4E45-965A-CA5A7935B538}" srcOrd="2" destOrd="0" presId="urn:microsoft.com/office/officeart/2005/8/layout/hProcess7"/>
    <dgm:cxn modelId="{2A63C2F1-19AF-4A2D-9FE8-CE56BCEA7E0D}" type="presParOf" srcId="{BA3F37C4-5671-422A-868A-1B12326EE534}" destId="{E6B9EE09-112E-4484-BD6B-110794A55662}" srcOrd="1" destOrd="0" presId="urn:microsoft.com/office/officeart/2005/8/layout/hProcess7"/>
    <dgm:cxn modelId="{B4585960-FDBC-4E28-A07B-9F418D66FCFD}" type="presParOf" srcId="{BA3F37C4-5671-422A-868A-1B12326EE534}" destId="{3F6F3572-60FB-4958-ADCB-9AAA3116D228}" srcOrd="2" destOrd="0" presId="urn:microsoft.com/office/officeart/2005/8/layout/hProcess7"/>
    <dgm:cxn modelId="{4D1E7826-0584-4FED-967A-173357542DD0}" type="presParOf" srcId="{3F6F3572-60FB-4958-ADCB-9AAA3116D228}" destId="{19509C96-7927-46FA-BBB7-15E016D7F26F}" srcOrd="0" destOrd="0" presId="urn:microsoft.com/office/officeart/2005/8/layout/hProcess7"/>
    <dgm:cxn modelId="{9C863AB5-43C4-4370-9F12-F8A7D300297C}" type="presParOf" srcId="{3F6F3572-60FB-4958-ADCB-9AAA3116D228}" destId="{441BCB06-DE68-4F33-9185-B4289E74775A}" srcOrd="1" destOrd="0" presId="urn:microsoft.com/office/officeart/2005/8/layout/hProcess7"/>
    <dgm:cxn modelId="{51916167-FFFA-4C97-9513-246E86F2C7B0}" type="presParOf" srcId="{3F6F3572-60FB-4958-ADCB-9AAA3116D228}" destId="{CEA6E252-7769-45D0-B20B-87390BFE3BAD}" srcOrd="2" destOrd="0" presId="urn:microsoft.com/office/officeart/2005/8/layout/hProcess7"/>
    <dgm:cxn modelId="{BB0040B9-DC70-4412-8DD5-74E5915FE0AA}" type="presParOf" srcId="{BA3F37C4-5671-422A-868A-1B12326EE534}" destId="{73F95AD9-BF94-4168-B388-F93E9DBE8615}" srcOrd="3" destOrd="0" presId="urn:microsoft.com/office/officeart/2005/8/layout/hProcess7"/>
    <dgm:cxn modelId="{DB73473F-D1EA-4E61-BD22-8A0804CFA2C1}" type="presParOf" srcId="{BA3F37C4-5671-422A-868A-1B12326EE534}" destId="{E10E9E53-82AA-42D6-AD43-9AA67EE2B3E7}" srcOrd="4" destOrd="0" presId="urn:microsoft.com/office/officeart/2005/8/layout/hProcess7"/>
    <dgm:cxn modelId="{2CBE0A22-5463-4EC3-9BD2-797059B5CD5E}" type="presParOf" srcId="{E10E9E53-82AA-42D6-AD43-9AA67EE2B3E7}" destId="{5A98BCDA-AAB5-489D-BF03-38A94ABBDB83}" srcOrd="0" destOrd="0" presId="urn:microsoft.com/office/officeart/2005/8/layout/hProcess7"/>
    <dgm:cxn modelId="{53A91FF3-5558-4EBB-80C9-1EBD7693517C}" type="presParOf" srcId="{E10E9E53-82AA-42D6-AD43-9AA67EE2B3E7}" destId="{5E41E5B2-30F2-4980-85DB-C78C746A2A78}" srcOrd="1" destOrd="0" presId="urn:microsoft.com/office/officeart/2005/8/layout/hProcess7"/>
    <dgm:cxn modelId="{1B1D26F5-2AA3-47DC-B43F-45DEA5B01F9E}" type="presParOf" srcId="{E10E9E53-82AA-42D6-AD43-9AA67EE2B3E7}" destId="{CCFBB2A0-B65C-4432-AD51-000E0F1C2217}" srcOrd="2" destOrd="0" presId="urn:microsoft.com/office/officeart/2005/8/layout/hProcess7"/>
    <dgm:cxn modelId="{DBA4110F-87DE-4943-8145-6B15EF007607}" type="presParOf" srcId="{BA3F37C4-5671-422A-868A-1B12326EE534}" destId="{A445DD33-EBDA-4AAB-B5EF-9A634AEEA7D6}" srcOrd="5" destOrd="0" presId="urn:microsoft.com/office/officeart/2005/8/layout/hProcess7"/>
    <dgm:cxn modelId="{A3BC7F3F-9EB3-4CC6-937D-5A601A196834}" type="presParOf" srcId="{BA3F37C4-5671-422A-868A-1B12326EE534}" destId="{B3FE92ED-F582-4824-A751-EC103878A1EA}" srcOrd="6" destOrd="0" presId="urn:microsoft.com/office/officeart/2005/8/layout/hProcess7"/>
    <dgm:cxn modelId="{6D52ECED-27DE-4914-AA27-AF4C89629F0C}" type="presParOf" srcId="{B3FE92ED-F582-4824-A751-EC103878A1EA}" destId="{A46732AD-7B54-4ACD-B00E-D7752A7AADB1}" srcOrd="0" destOrd="0" presId="urn:microsoft.com/office/officeart/2005/8/layout/hProcess7"/>
    <dgm:cxn modelId="{C2CFBBE9-8066-49E9-9938-7AA8533EAA15}" type="presParOf" srcId="{B3FE92ED-F582-4824-A751-EC103878A1EA}" destId="{DC0B6718-5AA2-4158-8804-807CEE0443FA}" srcOrd="1" destOrd="0" presId="urn:microsoft.com/office/officeart/2005/8/layout/hProcess7"/>
    <dgm:cxn modelId="{23FD7801-412B-4603-BA69-31994A76815D}" type="presParOf" srcId="{B3FE92ED-F582-4824-A751-EC103878A1EA}" destId="{84E90588-8192-4CED-994A-1CB88BA2B3A4}" srcOrd="2" destOrd="0" presId="urn:microsoft.com/office/officeart/2005/8/layout/hProcess7"/>
    <dgm:cxn modelId="{27F5E1D0-1F7D-42BD-A306-44B13566A4CC}" type="presParOf" srcId="{BA3F37C4-5671-422A-868A-1B12326EE534}" destId="{56589BED-34B8-4F31-AB3D-F370BD9B35C2}" srcOrd="7" destOrd="0" presId="urn:microsoft.com/office/officeart/2005/8/layout/hProcess7"/>
    <dgm:cxn modelId="{D360F657-7453-40AC-A870-FCB2DF3D5AF8}" type="presParOf" srcId="{BA3F37C4-5671-422A-868A-1B12326EE534}" destId="{B0E4A249-A0C3-42A9-BCFD-208B1AFD788C}" srcOrd="8" destOrd="0" presId="urn:microsoft.com/office/officeart/2005/8/layout/hProcess7"/>
    <dgm:cxn modelId="{ECCD9298-5F6D-41D9-9EAD-4AC19D793C74}" type="presParOf" srcId="{B0E4A249-A0C3-42A9-BCFD-208B1AFD788C}" destId="{E3C3A676-FF85-47B2-B1B5-C325D578D02F}" srcOrd="0" destOrd="0" presId="urn:microsoft.com/office/officeart/2005/8/layout/hProcess7"/>
    <dgm:cxn modelId="{29B2D1A5-6F00-4C49-9384-4FEEF47787EF}" type="presParOf" srcId="{B0E4A249-A0C3-42A9-BCFD-208B1AFD788C}" destId="{5DD9A9A6-4AFE-456C-B1EB-FFD05D5D9D3A}" srcOrd="1" destOrd="0" presId="urn:microsoft.com/office/officeart/2005/8/layout/hProcess7"/>
    <dgm:cxn modelId="{1410D089-A097-4CB6-B985-5F3E164DEB37}" type="presParOf" srcId="{B0E4A249-A0C3-42A9-BCFD-208B1AFD788C}" destId="{586314F3-122B-49AE-99C4-F49DDAAB90D6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3FFB38-38FF-4B02-BF1D-94BA9E05C0FA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64FD7BDB-6378-4DDB-BC6C-DE52AA6A6E1A}">
      <dgm:prSet phldrT="[Text]" phldr="0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>
              <a:latin typeface="Aptos Display" panose="020F0302020204030204"/>
            </a:rPr>
            <a:t>Overall Theme-Percetption of AI as a Planning Companion</a:t>
          </a:r>
          <a:endParaRPr lang="en-US"/>
        </a:p>
      </dgm:t>
    </dgm:pt>
    <dgm:pt modelId="{3FB7CFCA-ECE5-41B6-81A2-A0AD02AA6C71}" type="parTrans" cxnId="{DF2B764B-8C42-44ED-B0E3-4D9AC693B916}">
      <dgm:prSet/>
      <dgm:spPr/>
      <dgm:t>
        <a:bodyPr/>
        <a:lstStyle/>
        <a:p>
          <a:endParaRPr lang="en-US"/>
        </a:p>
      </dgm:t>
    </dgm:pt>
    <dgm:pt modelId="{010FEB7A-9025-47B7-81A3-D614102CA021}" type="sibTrans" cxnId="{DF2B764B-8C42-44ED-B0E3-4D9AC693B916}">
      <dgm:prSet/>
      <dgm:spPr/>
      <dgm:t>
        <a:bodyPr/>
        <a:lstStyle/>
        <a:p>
          <a:endParaRPr lang="en-US"/>
        </a:p>
      </dgm:t>
    </dgm:pt>
    <dgm:pt modelId="{AE2F5E3A-895D-4825-8759-B904D26EA8B0}">
      <dgm:prSet phldrT="[Text]" phldr="0"/>
      <dgm:spPr/>
      <dgm:t>
        <a:bodyPr/>
        <a:lstStyle/>
        <a:p>
          <a:pPr>
            <a:lnSpc>
              <a:spcPct val="100000"/>
            </a:lnSpc>
          </a:pPr>
          <a:r>
            <a:rPr lang="en-US" i="1"/>
            <a:t>“The AI tool was a great resource, and I’ll likely continue using it in my future teaching.”</a:t>
          </a:r>
        </a:p>
      </dgm:t>
    </dgm:pt>
    <dgm:pt modelId="{3250E1D0-9001-4B10-AABA-C3471465BA75}" type="parTrans" cxnId="{160EB731-A68D-4F93-BB02-E5F4CFBA2332}">
      <dgm:prSet/>
      <dgm:spPr/>
      <dgm:t>
        <a:bodyPr/>
        <a:lstStyle/>
        <a:p>
          <a:endParaRPr lang="en-US"/>
        </a:p>
      </dgm:t>
    </dgm:pt>
    <dgm:pt modelId="{186D1727-1EF2-43A2-AF5D-D4A692B453CE}" type="sibTrans" cxnId="{160EB731-A68D-4F93-BB02-E5F4CFBA2332}">
      <dgm:prSet/>
      <dgm:spPr/>
      <dgm:t>
        <a:bodyPr/>
        <a:lstStyle/>
        <a:p>
          <a:endParaRPr lang="en-US"/>
        </a:p>
      </dgm:t>
    </dgm:pt>
    <dgm:pt modelId="{725C0006-F354-4A8E-9E5A-4EC2F3CA3D87}">
      <dgm:prSet phldrT="[Text]" phldr="0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>
              <a:latin typeface="Aptos Display" panose="020F0302020204030204"/>
            </a:rPr>
            <a:t>Suggestion for an Improved AI Experience</a:t>
          </a:r>
          <a:endParaRPr lang="en-US"/>
        </a:p>
      </dgm:t>
    </dgm:pt>
    <dgm:pt modelId="{1EB7C499-5E2E-4FFF-BB4D-3672BA9E89BE}" type="parTrans" cxnId="{BDA2E13A-399D-4390-AAC5-60A3FDA6CC2E}">
      <dgm:prSet/>
      <dgm:spPr/>
      <dgm:t>
        <a:bodyPr/>
        <a:lstStyle/>
        <a:p>
          <a:endParaRPr lang="en-US"/>
        </a:p>
      </dgm:t>
    </dgm:pt>
    <dgm:pt modelId="{B53353C0-B84E-46C1-9BDF-1350A24F7B99}" type="sibTrans" cxnId="{BDA2E13A-399D-4390-AAC5-60A3FDA6CC2E}">
      <dgm:prSet/>
      <dgm:spPr/>
      <dgm:t>
        <a:bodyPr/>
        <a:lstStyle/>
        <a:p>
          <a:endParaRPr lang="en-US"/>
        </a:p>
      </dgm:t>
    </dgm:pt>
    <dgm:pt modelId="{B6C39FF0-1DD4-428B-9E49-8772D48C9E95}">
      <dgm:prSet phldrT="[Text]" phldr="0"/>
      <dgm:spPr/>
      <dgm:t>
        <a:bodyPr/>
        <a:lstStyle/>
        <a:p>
          <a:pPr>
            <a:lnSpc>
              <a:spcPct val="100000"/>
            </a:lnSpc>
          </a:pPr>
          <a:r>
            <a:rPr lang="en-US" i="1"/>
            <a:t>“I think it would be even better if the AI could learn more about my style over time.”</a:t>
          </a:r>
        </a:p>
      </dgm:t>
    </dgm:pt>
    <dgm:pt modelId="{34B47DD0-B990-4937-9112-5023700C5ED8}" type="parTrans" cxnId="{1252149E-2DDF-4368-89E2-29F5242A59DF}">
      <dgm:prSet/>
      <dgm:spPr/>
      <dgm:t>
        <a:bodyPr/>
        <a:lstStyle/>
        <a:p>
          <a:endParaRPr lang="en-US"/>
        </a:p>
      </dgm:t>
    </dgm:pt>
    <dgm:pt modelId="{710B7F7B-052D-455C-92A9-6E602FFCDA33}" type="sibTrans" cxnId="{1252149E-2DDF-4368-89E2-29F5242A59DF}">
      <dgm:prSet/>
      <dgm:spPr/>
      <dgm:t>
        <a:bodyPr/>
        <a:lstStyle/>
        <a:p>
          <a:endParaRPr lang="en-US"/>
        </a:p>
      </dgm:t>
    </dgm:pt>
    <dgm:pt modelId="{82518652-E7F7-4B2F-BC95-340BBCDA321B}" type="pres">
      <dgm:prSet presAssocID="{1E3FFB38-38FF-4B02-BF1D-94BA9E05C0FA}" presName="root" presStyleCnt="0">
        <dgm:presLayoutVars>
          <dgm:dir/>
          <dgm:resizeHandles val="exact"/>
        </dgm:presLayoutVars>
      </dgm:prSet>
      <dgm:spPr/>
    </dgm:pt>
    <dgm:pt modelId="{2F5DAB03-E58D-4DBF-A38B-8793F8B8D143}" type="pres">
      <dgm:prSet presAssocID="{64FD7BDB-6378-4DDB-BC6C-DE52AA6A6E1A}" presName="compNode" presStyleCnt="0"/>
      <dgm:spPr/>
    </dgm:pt>
    <dgm:pt modelId="{AEC00493-0DB8-474F-A86D-D64E73DCFA94}" type="pres">
      <dgm:prSet presAssocID="{64FD7BDB-6378-4DDB-BC6C-DE52AA6A6E1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FE308F3A-8796-4B61-BE7A-FE8AB534460B}" type="pres">
      <dgm:prSet presAssocID="{64FD7BDB-6378-4DDB-BC6C-DE52AA6A6E1A}" presName="iconSpace" presStyleCnt="0"/>
      <dgm:spPr/>
    </dgm:pt>
    <dgm:pt modelId="{13327A8B-6C80-4793-8FC6-77B382145631}" type="pres">
      <dgm:prSet presAssocID="{64FD7BDB-6378-4DDB-BC6C-DE52AA6A6E1A}" presName="parTx" presStyleLbl="revTx" presStyleIdx="0" presStyleCnt="4">
        <dgm:presLayoutVars>
          <dgm:chMax val="0"/>
          <dgm:chPref val="0"/>
        </dgm:presLayoutVars>
      </dgm:prSet>
      <dgm:spPr/>
    </dgm:pt>
    <dgm:pt modelId="{90632820-3B63-4057-80D6-9A32854CA1A7}" type="pres">
      <dgm:prSet presAssocID="{64FD7BDB-6378-4DDB-BC6C-DE52AA6A6E1A}" presName="txSpace" presStyleCnt="0"/>
      <dgm:spPr/>
    </dgm:pt>
    <dgm:pt modelId="{99A5D4E1-C481-416A-B3EC-D838072DFA3F}" type="pres">
      <dgm:prSet presAssocID="{64FD7BDB-6378-4DDB-BC6C-DE52AA6A6E1A}" presName="desTx" presStyleLbl="revTx" presStyleIdx="1" presStyleCnt="4">
        <dgm:presLayoutVars/>
      </dgm:prSet>
      <dgm:spPr/>
    </dgm:pt>
    <dgm:pt modelId="{37289985-19C5-4B1E-A57B-91405147F508}" type="pres">
      <dgm:prSet presAssocID="{010FEB7A-9025-47B7-81A3-D614102CA021}" presName="sibTrans" presStyleCnt="0"/>
      <dgm:spPr/>
    </dgm:pt>
    <dgm:pt modelId="{5D86A3D9-EF66-4F39-A7D5-3DE57691995D}" type="pres">
      <dgm:prSet presAssocID="{725C0006-F354-4A8E-9E5A-4EC2F3CA3D87}" presName="compNode" presStyleCnt="0"/>
      <dgm:spPr/>
    </dgm:pt>
    <dgm:pt modelId="{C6695885-2898-43E0-9E3C-0689DD288F51}" type="pres">
      <dgm:prSet presAssocID="{725C0006-F354-4A8E-9E5A-4EC2F3CA3D8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1B444634-4782-4BAD-AAEE-31F06BF54A47}" type="pres">
      <dgm:prSet presAssocID="{725C0006-F354-4A8E-9E5A-4EC2F3CA3D87}" presName="iconSpace" presStyleCnt="0"/>
      <dgm:spPr/>
    </dgm:pt>
    <dgm:pt modelId="{2898CEDE-ECB6-45BB-B6A6-C1DBF39C9ADA}" type="pres">
      <dgm:prSet presAssocID="{725C0006-F354-4A8E-9E5A-4EC2F3CA3D87}" presName="parTx" presStyleLbl="revTx" presStyleIdx="2" presStyleCnt="4">
        <dgm:presLayoutVars>
          <dgm:chMax val="0"/>
          <dgm:chPref val="0"/>
        </dgm:presLayoutVars>
      </dgm:prSet>
      <dgm:spPr/>
    </dgm:pt>
    <dgm:pt modelId="{C0B783D5-A7EB-443D-AFAC-E81C3DD5B88C}" type="pres">
      <dgm:prSet presAssocID="{725C0006-F354-4A8E-9E5A-4EC2F3CA3D87}" presName="txSpace" presStyleCnt="0"/>
      <dgm:spPr/>
    </dgm:pt>
    <dgm:pt modelId="{A76A98AD-8EE5-4304-820C-9F9C8CF108F1}" type="pres">
      <dgm:prSet presAssocID="{725C0006-F354-4A8E-9E5A-4EC2F3CA3D87}" presName="desTx" presStyleLbl="revTx" presStyleIdx="3" presStyleCnt="4">
        <dgm:presLayoutVars/>
      </dgm:prSet>
      <dgm:spPr/>
    </dgm:pt>
  </dgm:ptLst>
  <dgm:cxnLst>
    <dgm:cxn modelId="{160EB731-A68D-4F93-BB02-E5F4CFBA2332}" srcId="{64FD7BDB-6378-4DDB-BC6C-DE52AA6A6E1A}" destId="{AE2F5E3A-895D-4825-8759-B904D26EA8B0}" srcOrd="0" destOrd="0" parTransId="{3250E1D0-9001-4B10-AABA-C3471465BA75}" sibTransId="{186D1727-1EF2-43A2-AF5D-D4A692B453CE}"/>
    <dgm:cxn modelId="{BDA2E13A-399D-4390-AAC5-60A3FDA6CC2E}" srcId="{1E3FFB38-38FF-4B02-BF1D-94BA9E05C0FA}" destId="{725C0006-F354-4A8E-9E5A-4EC2F3CA3D87}" srcOrd="1" destOrd="0" parTransId="{1EB7C499-5E2E-4FFF-BB4D-3672BA9E89BE}" sibTransId="{B53353C0-B84E-46C1-9BDF-1350A24F7B99}"/>
    <dgm:cxn modelId="{DF2B764B-8C42-44ED-B0E3-4D9AC693B916}" srcId="{1E3FFB38-38FF-4B02-BF1D-94BA9E05C0FA}" destId="{64FD7BDB-6378-4DDB-BC6C-DE52AA6A6E1A}" srcOrd="0" destOrd="0" parTransId="{3FB7CFCA-ECE5-41B6-81A2-A0AD02AA6C71}" sibTransId="{010FEB7A-9025-47B7-81A3-D614102CA021}"/>
    <dgm:cxn modelId="{1252149E-2DDF-4368-89E2-29F5242A59DF}" srcId="{725C0006-F354-4A8E-9E5A-4EC2F3CA3D87}" destId="{B6C39FF0-1DD4-428B-9E49-8772D48C9E95}" srcOrd="0" destOrd="0" parTransId="{34B47DD0-B990-4937-9112-5023700C5ED8}" sibTransId="{710B7F7B-052D-455C-92A9-6E602FFCDA33}"/>
    <dgm:cxn modelId="{5191769F-F5A3-4EED-91A5-119F45B1D0D7}" type="presOf" srcId="{64FD7BDB-6378-4DDB-BC6C-DE52AA6A6E1A}" destId="{13327A8B-6C80-4793-8FC6-77B382145631}" srcOrd="0" destOrd="0" presId="urn:microsoft.com/office/officeart/2018/2/layout/IconLabelDescriptionList"/>
    <dgm:cxn modelId="{8F7CDEAE-A54A-4ED6-9D9B-F9FEF7BEBB22}" type="presOf" srcId="{B6C39FF0-1DD4-428B-9E49-8772D48C9E95}" destId="{A76A98AD-8EE5-4304-820C-9F9C8CF108F1}" srcOrd="0" destOrd="0" presId="urn:microsoft.com/office/officeart/2018/2/layout/IconLabelDescriptionList"/>
    <dgm:cxn modelId="{C1F74FD0-22ED-49FD-AB27-A2E1A06FF23F}" type="presOf" srcId="{725C0006-F354-4A8E-9E5A-4EC2F3CA3D87}" destId="{2898CEDE-ECB6-45BB-B6A6-C1DBF39C9ADA}" srcOrd="0" destOrd="0" presId="urn:microsoft.com/office/officeart/2018/2/layout/IconLabelDescriptionList"/>
    <dgm:cxn modelId="{BB4073D5-3A46-45AF-AEE4-657C151BF1FE}" type="presOf" srcId="{1E3FFB38-38FF-4B02-BF1D-94BA9E05C0FA}" destId="{82518652-E7F7-4B2F-BC95-340BBCDA321B}" srcOrd="0" destOrd="0" presId="urn:microsoft.com/office/officeart/2018/2/layout/IconLabelDescriptionList"/>
    <dgm:cxn modelId="{5FBDAEFE-001A-4F8B-812D-CE0A612EA3F9}" type="presOf" srcId="{AE2F5E3A-895D-4825-8759-B904D26EA8B0}" destId="{99A5D4E1-C481-416A-B3EC-D838072DFA3F}" srcOrd="0" destOrd="0" presId="urn:microsoft.com/office/officeart/2018/2/layout/IconLabelDescriptionList"/>
    <dgm:cxn modelId="{157D7F69-6E64-4E17-A209-543291EA7234}" type="presParOf" srcId="{82518652-E7F7-4B2F-BC95-340BBCDA321B}" destId="{2F5DAB03-E58D-4DBF-A38B-8793F8B8D143}" srcOrd="0" destOrd="0" presId="urn:microsoft.com/office/officeart/2018/2/layout/IconLabelDescriptionList"/>
    <dgm:cxn modelId="{B6C3795F-140B-4102-80CA-148E28AED3EA}" type="presParOf" srcId="{2F5DAB03-E58D-4DBF-A38B-8793F8B8D143}" destId="{AEC00493-0DB8-474F-A86D-D64E73DCFA94}" srcOrd="0" destOrd="0" presId="urn:microsoft.com/office/officeart/2018/2/layout/IconLabelDescriptionList"/>
    <dgm:cxn modelId="{A15746FE-AAAF-4C23-BD71-1A87F494D2C5}" type="presParOf" srcId="{2F5DAB03-E58D-4DBF-A38B-8793F8B8D143}" destId="{FE308F3A-8796-4B61-BE7A-FE8AB534460B}" srcOrd="1" destOrd="0" presId="urn:microsoft.com/office/officeart/2018/2/layout/IconLabelDescriptionList"/>
    <dgm:cxn modelId="{F1BE82C4-7EDC-47CB-9177-E5DEEE2FAF92}" type="presParOf" srcId="{2F5DAB03-E58D-4DBF-A38B-8793F8B8D143}" destId="{13327A8B-6C80-4793-8FC6-77B382145631}" srcOrd="2" destOrd="0" presId="urn:microsoft.com/office/officeart/2018/2/layout/IconLabelDescriptionList"/>
    <dgm:cxn modelId="{E47F267B-7941-47CD-A0F5-DD287955C52E}" type="presParOf" srcId="{2F5DAB03-E58D-4DBF-A38B-8793F8B8D143}" destId="{90632820-3B63-4057-80D6-9A32854CA1A7}" srcOrd="3" destOrd="0" presId="urn:microsoft.com/office/officeart/2018/2/layout/IconLabelDescriptionList"/>
    <dgm:cxn modelId="{BCE5584A-9871-4057-87DB-75003D48BFCB}" type="presParOf" srcId="{2F5DAB03-E58D-4DBF-A38B-8793F8B8D143}" destId="{99A5D4E1-C481-416A-B3EC-D838072DFA3F}" srcOrd="4" destOrd="0" presId="urn:microsoft.com/office/officeart/2018/2/layout/IconLabelDescriptionList"/>
    <dgm:cxn modelId="{1C5B4B10-3EE1-46F5-ADDF-F0428715004F}" type="presParOf" srcId="{82518652-E7F7-4B2F-BC95-340BBCDA321B}" destId="{37289985-19C5-4B1E-A57B-91405147F508}" srcOrd="1" destOrd="0" presId="urn:microsoft.com/office/officeart/2018/2/layout/IconLabelDescriptionList"/>
    <dgm:cxn modelId="{C2F0FD5B-AE0B-4DBE-8CF5-39D15CF6DB92}" type="presParOf" srcId="{82518652-E7F7-4B2F-BC95-340BBCDA321B}" destId="{5D86A3D9-EF66-4F39-A7D5-3DE57691995D}" srcOrd="2" destOrd="0" presId="urn:microsoft.com/office/officeart/2018/2/layout/IconLabelDescriptionList"/>
    <dgm:cxn modelId="{1A89EDB4-44C8-4268-91AB-B8D8882CD688}" type="presParOf" srcId="{5D86A3D9-EF66-4F39-A7D5-3DE57691995D}" destId="{C6695885-2898-43E0-9E3C-0689DD288F51}" srcOrd="0" destOrd="0" presId="urn:microsoft.com/office/officeart/2018/2/layout/IconLabelDescriptionList"/>
    <dgm:cxn modelId="{40461DD3-6976-4FF9-9AB3-9222386DCBBD}" type="presParOf" srcId="{5D86A3D9-EF66-4F39-A7D5-3DE57691995D}" destId="{1B444634-4782-4BAD-AAEE-31F06BF54A47}" srcOrd="1" destOrd="0" presId="urn:microsoft.com/office/officeart/2018/2/layout/IconLabelDescriptionList"/>
    <dgm:cxn modelId="{DC20F787-24EF-4B81-A8EB-44BDFD645964}" type="presParOf" srcId="{5D86A3D9-EF66-4F39-A7D5-3DE57691995D}" destId="{2898CEDE-ECB6-45BB-B6A6-C1DBF39C9ADA}" srcOrd="2" destOrd="0" presId="urn:microsoft.com/office/officeart/2018/2/layout/IconLabelDescriptionList"/>
    <dgm:cxn modelId="{75E74121-229E-44C1-9479-91E7FAAECCA4}" type="presParOf" srcId="{5D86A3D9-EF66-4F39-A7D5-3DE57691995D}" destId="{C0B783D5-A7EB-443D-AFAC-E81C3DD5B88C}" srcOrd="3" destOrd="0" presId="urn:microsoft.com/office/officeart/2018/2/layout/IconLabelDescriptionList"/>
    <dgm:cxn modelId="{C2FC7F51-1FE4-4514-ACB7-3D9880F90AA4}" type="presParOf" srcId="{5D86A3D9-EF66-4F39-A7D5-3DE57691995D}" destId="{A76A98AD-8EE5-4304-820C-9F9C8CF108F1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2898E3-B737-4EFF-8835-E958026D2353}">
      <dsp:nvSpPr>
        <dsp:cNvPr id="0" name=""/>
        <dsp:cNvSpPr/>
      </dsp:nvSpPr>
      <dsp:spPr>
        <a:xfrm>
          <a:off x="1159569" y="105106"/>
          <a:ext cx="692138" cy="6921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09A9E6-DB56-4804-9F2E-59F66623F54A}">
      <dsp:nvSpPr>
        <dsp:cNvPr id="0" name=""/>
        <dsp:cNvSpPr/>
      </dsp:nvSpPr>
      <dsp:spPr>
        <a:xfrm>
          <a:off x="736596" y="1128908"/>
          <a:ext cx="1538085" cy="1187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Growing Need for Technological Integration: </a:t>
          </a:r>
          <a:r>
            <a:rPr lang="en-US" sz="1100" kern="1200" dirty="0"/>
            <a:t>With the evolution in education, there is need to tap on technology in teaching.</a:t>
          </a:r>
        </a:p>
      </dsp:txBody>
      <dsp:txXfrm>
        <a:off x="736596" y="1128908"/>
        <a:ext cx="1538085" cy="1187210"/>
      </dsp:txXfrm>
    </dsp:sp>
    <dsp:sp modelId="{05D9F390-A25C-466D-9979-0A566C8905C6}">
      <dsp:nvSpPr>
        <dsp:cNvPr id="0" name=""/>
        <dsp:cNvSpPr/>
      </dsp:nvSpPr>
      <dsp:spPr>
        <a:xfrm>
          <a:off x="2966820" y="105106"/>
          <a:ext cx="692138" cy="69213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547A1D-4222-4689-B639-AE8AC8C58F79}">
      <dsp:nvSpPr>
        <dsp:cNvPr id="0" name=""/>
        <dsp:cNvSpPr/>
      </dsp:nvSpPr>
      <dsp:spPr>
        <a:xfrm>
          <a:off x="2543847" y="1128908"/>
          <a:ext cx="1538085" cy="1187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The Need for Pre-Service Teachers Support: </a:t>
          </a:r>
          <a:r>
            <a:rPr lang="en-US" sz="1100" kern="1200" dirty="0"/>
            <a:t> Frequently, pre-service teachers experience challenges in their lesson planning, and here AI offers them some support to improve their instructional practice.</a:t>
          </a:r>
        </a:p>
      </dsp:txBody>
      <dsp:txXfrm>
        <a:off x="2543847" y="1128908"/>
        <a:ext cx="1538085" cy="1187210"/>
      </dsp:txXfrm>
    </dsp:sp>
    <dsp:sp modelId="{AB7441A2-B3FA-4BD9-B041-BE5D5DF98876}">
      <dsp:nvSpPr>
        <dsp:cNvPr id="0" name=""/>
        <dsp:cNvSpPr/>
      </dsp:nvSpPr>
      <dsp:spPr>
        <a:xfrm>
          <a:off x="2063195" y="2700639"/>
          <a:ext cx="692138" cy="69213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AA8F72-68F8-4D49-B36F-0D85D39D341C}">
      <dsp:nvSpPr>
        <dsp:cNvPr id="0" name=""/>
        <dsp:cNvSpPr/>
      </dsp:nvSpPr>
      <dsp:spPr>
        <a:xfrm>
          <a:off x="1640221" y="3724440"/>
          <a:ext cx="1538085" cy="1187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Improved Learning Outcomes:</a:t>
          </a:r>
          <a:r>
            <a:rPr lang="en-US" sz="1100" kern="1200" dirty="0"/>
            <a:t> This study looks at how AI can help in lesson planning that leads to improved student academic performance.</a:t>
          </a:r>
        </a:p>
      </dsp:txBody>
      <dsp:txXfrm>
        <a:off x="1640221" y="3724440"/>
        <a:ext cx="1538085" cy="11872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061E4F-9CAD-42DC-830A-6CF25357CEB9}">
      <dsp:nvSpPr>
        <dsp:cNvPr id="0" name=""/>
        <dsp:cNvSpPr/>
      </dsp:nvSpPr>
      <dsp:spPr>
        <a:xfrm>
          <a:off x="477" y="871384"/>
          <a:ext cx="2054303" cy="2465163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93345" bIns="0" numCol="1" spcCol="1270" anchor="t" anchorCtr="0">
          <a:noAutofit/>
        </a:bodyPr>
        <a:lstStyle/>
        <a:p>
          <a:pPr marL="0" lvl="0" indent="0" algn="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Aptos Display" panose="020F0302020204030204"/>
            </a:rPr>
            <a:t> Initial Skepticism</a:t>
          </a:r>
          <a:endParaRPr lang="en-US" sz="2100" kern="1200" dirty="0"/>
        </a:p>
      </dsp:txBody>
      <dsp:txXfrm rot="16200000">
        <a:off x="-804809" y="1676671"/>
        <a:ext cx="2021434" cy="410860"/>
      </dsp:txXfrm>
    </dsp:sp>
    <dsp:sp modelId="{28A653D3-3612-4E45-965A-CA5A7935B538}">
      <dsp:nvSpPr>
        <dsp:cNvPr id="0" name=""/>
        <dsp:cNvSpPr/>
      </dsp:nvSpPr>
      <dsp:spPr>
        <a:xfrm>
          <a:off x="411338" y="871384"/>
          <a:ext cx="1530455" cy="2465163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0" bIns="0" numCol="1" spcCol="1270" anchor="t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ptos Display" panose="020F0302020204030204"/>
            </a:rPr>
            <a:t> Personal Touch</a:t>
          </a:r>
          <a:endParaRPr lang="en-US" sz="2300" kern="1200" dirty="0"/>
        </a:p>
      </dsp:txBody>
      <dsp:txXfrm>
        <a:off x="411338" y="871384"/>
        <a:ext cx="1530455" cy="2465163"/>
      </dsp:txXfrm>
    </dsp:sp>
    <dsp:sp modelId="{5A98BCDA-AAB5-489D-BF03-38A94ABBDB83}">
      <dsp:nvSpPr>
        <dsp:cNvPr id="0" name=""/>
        <dsp:cNvSpPr/>
      </dsp:nvSpPr>
      <dsp:spPr>
        <a:xfrm>
          <a:off x="2126681" y="871384"/>
          <a:ext cx="2054303" cy="2465163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93345" bIns="0" numCol="1" spcCol="1270" anchor="t" anchorCtr="0">
          <a:noAutofit/>
        </a:bodyPr>
        <a:lstStyle/>
        <a:p>
          <a:pPr marL="0" lvl="0" indent="0" algn="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Aptos Display" panose="020F0302020204030204"/>
            </a:rPr>
            <a:t> Tech Difficulties</a:t>
          </a:r>
          <a:endParaRPr lang="en-US" sz="2100" kern="1200" dirty="0"/>
        </a:p>
      </dsp:txBody>
      <dsp:txXfrm rot="16200000">
        <a:off x="1321394" y="1676671"/>
        <a:ext cx="2021434" cy="410860"/>
      </dsp:txXfrm>
    </dsp:sp>
    <dsp:sp modelId="{441BCB06-DE68-4F33-9185-B4289E74775A}">
      <dsp:nvSpPr>
        <dsp:cNvPr id="0" name=""/>
        <dsp:cNvSpPr/>
      </dsp:nvSpPr>
      <dsp:spPr>
        <a:xfrm rot="5400000">
          <a:off x="1955857" y="2830091"/>
          <a:ext cx="362190" cy="30814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FBB2A0-B65C-4432-AD51-000E0F1C2217}">
      <dsp:nvSpPr>
        <dsp:cNvPr id="0" name=""/>
        <dsp:cNvSpPr/>
      </dsp:nvSpPr>
      <dsp:spPr>
        <a:xfrm>
          <a:off x="2537542" y="871384"/>
          <a:ext cx="1530455" cy="2465163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0" bIns="0" numCol="1" spcCol="1270" anchor="t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ptos Display" panose="020F0302020204030204"/>
            </a:rPr>
            <a:t>Frustration-Interface and Functionality</a:t>
          </a:r>
          <a:endParaRPr lang="en-US" sz="2300" kern="1200" dirty="0"/>
        </a:p>
      </dsp:txBody>
      <dsp:txXfrm>
        <a:off x="2537542" y="871384"/>
        <a:ext cx="1530455" cy="2465163"/>
      </dsp:txXfrm>
    </dsp:sp>
    <dsp:sp modelId="{E3C3A676-FF85-47B2-B1B5-C325D578D02F}">
      <dsp:nvSpPr>
        <dsp:cNvPr id="0" name=""/>
        <dsp:cNvSpPr/>
      </dsp:nvSpPr>
      <dsp:spPr>
        <a:xfrm>
          <a:off x="4252885" y="871384"/>
          <a:ext cx="2054303" cy="2465163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93345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Aptos Display" panose="020F0302020204030204"/>
            </a:rPr>
            <a:t>Balance</a:t>
          </a:r>
          <a:endParaRPr lang="en-US" sz="2100" kern="1200" dirty="0"/>
        </a:p>
      </dsp:txBody>
      <dsp:txXfrm rot="16200000">
        <a:off x="3447598" y="1676671"/>
        <a:ext cx="2021434" cy="410860"/>
      </dsp:txXfrm>
    </dsp:sp>
    <dsp:sp modelId="{DC0B6718-5AA2-4158-8804-807CEE0443FA}">
      <dsp:nvSpPr>
        <dsp:cNvPr id="0" name=""/>
        <dsp:cNvSpPr/>
      </dsp:nvSpPr>
      <dsp:spPr>
        <a:xfrm rot="5400000">
          <a:off x="4082061" y="2830091"/>
          <a:ext cx="362190" cy="30814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6314F3-122B-49AE-99C4-F49DDAAB90D6}">
      <dsp:nvSpPr>
        <dsp:cNvPr id="0" name=""/>
        <dsp:cNvSpPr/>
      </dsp:nvSpPr>
      <dsp:spPr>
        <a:xfrm>
          <a:off x="4663745" y="871384"/>
          <a:ext cx="1530455" cy="2465163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0" bIns="0" numCol="1" spcCol="1270" anchor="t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ptos Display" panose="020F0302020204030204"/>
            </a:rPr>
            <a:t>AI and My Teaching Philosophy</a:t>
          </a:r>
          <a:endParaRPr lang="en-US" sz="2300" kern="1200" dirty="0"/>
        </a:p>
      </dsp:txBody>
      <dsp:txXfrm>
        <a:off x="4663745" y="871384"/>
        <a:ext cx="1530455" cy="24651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C00493-0DB8-474F-A86D-D64E73DCFA94}">
      <dsp:nvSpPr>
        <dsp:cNvPr id="0" name=""/>
        <dsp:cNvSpPr/>
      </dsp:nvSpPr>
      <dsp:spPr>
        <a:xfrm>
          <a:off x="559800" y="773063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327A8B-6C80-4793-8FC6-77B382145631}">
      <dsp:nvSpPr>
        <dsp:cNvPr id="0" name=""/>
        <dsp:cNvSpPr/>
      </dsp:nvSpPr>
      <dsp:spPr>
        <a:xfrm>
          <a:off x="559800" y="2405687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>
              <a:latin typeface="Aptos Display" panose="020F0302020204030204"/>
            </a:rPr>
            <a:t>Overall Theme-Percetption of AI as a Planning Companion</a:t>
          </a:r>
          <a:endParaRPr lang="en-US" sz="2000" kern="1200"/>
        </a:p>
      </dsp:txBody>
      <dsp:txXfrm>
        <a:off x="559800" y="2405687"/>
        <a:ext cx="4320000" cy="648000"/>
      </dsp:txXfrm>
    </dsp:sp>
    <dsp:sp modelId="{99A5D4E1-C481-416A-B3EC-D838072DFA3F}">
      <dsp:nvSpPr>
        <dsp:cNvPr id="0" name=""/>
        <dsp:cNvSpPr/>
      </dsp:nvSpPr>
      <dsp:spPr>
        <a:xfrm>
          <a:off x="559800" y="3109791"/>
          <a:ext cx="4320000" cy="468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/>
            <a:t>“The AI tool was a great resource, and I’ll likely continue using it in my future teaching.”</a:t>
          </a:r>
        </a:p>
      </dsp:txBody>
      <dsp:txXfrm>
        <a:off x="559800" y="3109791"/>
        <a:ext cx="4320000" cy="468482"/>
      </dsp:txXfrm>
    </dsp:sp>
    <dsp:sp modelId="{C6695885-2898-43E0-9E3C-0689DD288F51}">
      <dsp:nvSpPr>
        <dsp:cNvPr id="0" name=""/>
        <dsp:cNvSpPr/>
      </dsp:nvSpPr>
      <dsp:spPr>
        <a:xfrm>
          <a:off x="5635800" y="773063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98CEDE-ECB6-45BB-B6A6-C1DBF39C9ADA}">
      <dsp:nvSpPr>
        <dsp:cNvPr id="0" name=""/>
        <dsp:cNvSpPr/>
      </dsp:nvSpPr>
      <dsp:spPr>
        <a:xfrm>
          <a:off x="5635800" y="2405687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>
              <a:latin typeface="Aptos Display" panose="020F0302020204030204"/>
            </a:rPr>
            <a:t>Suggestion for an Improved AI Experience</a:t>
          </a:r>
          <a:endParaRPr lang="en-US" sz="2000" kern="1200"/>
        </a:p>
      </dsp:txBody>
      <dsp:txXfrm>
        <a:off x="5635800" y="2405687"/>
        <a:ext cx="4320000" cy="648000"/>
      </dsp:txXfrm>
    </dsp:sp>
    <dsp:sp modelId="{A76A98AD-8EE5-4304-820C-9F9C8CF108F1}">
      <dsp:nvSpPr>
        <dsp:cNvPr id="0" name=""/>
        <dsp:cNvSpPr/>
      </dsp:nvSpPr>
      <dsp:spPr>
        <a:xfrm>
          <a:off x="5635800" y="3109791"/>
          <a:ext cx="4320000" cy="468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/>
            <a:t>“I think it would be even better if the AI could learn more about my style over time.”</a:t>
          </a:r>
        </a:p>
      </dsp:txBody>
      <dsp:txXfrm>
        <a:off x="5635800" y="3109791"/>
        <a:ext cx="4320000" cy="46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hyperlink" Target="http://jabancroft.weebly.com/word-clouds-with-wordlenet.html" TargetMode="External"/><Relationship Id="rId7" Type="http://schemas.openxmlformats.org/officeDocument/2006/relationships/diagramColors" Target="../diagrams/colors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wayneportfolio.weebly.com/1/post/2013/09/new-graphic-balancescale-of-moleculesatoms-in-a-reaction.html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21332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232227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672" y="1412489"/>
            <a:ext cx="2871095" cy="21566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28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Teachers of Tomorrow: Application of ChatGPT for Pre-Service Teachers</a:t>
            </a:r>
            <a:endParaRPr lang="en-US" sz="28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US" sz="28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98993" y="1412489"/>
            <a:ext cx="2926080" cy="4363844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/>
              <a:t>Neal Green, Thera Tilmon, Jordan Lucas, Eric Santos, Alex Flores-Vasquez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/>
              <a:t>National Louis University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/>
              <a:t>August 21, 2024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b="1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D7299F-6C0D-B39A-08CD-BF832136A9B5}"/>
              </a:ext>
            </a:extLst>
          </p:cNvPr>
          <p:cNvSpPr txBox="1"/>
          <p:nvPr/>
        </p:nvSpPr>
        <p:spPr>
          <a:xfrm>
            <a:off x="8451604" y="1412489"/>
            <a:ext cx="2926080" cy="436384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Author Note</a:t>
            </a: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This research was supported by the Scholarship of Teaching and Learning (</a:t>
            </a:r>
            <a:r>
              <a:rPr lang="en-US" sz="2000" err="1"/>
              <a:t>SoTL</a:t>
            </a:r>
            <a:r>
              <a:rPr lang="en-US" sz="2000" dirty="0"/>
              <a:t>) Fellowship at National Louis University.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950FAC-A714-DFDB-C931-49A9BAE37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2" y="-1975"/>
            <a:ext cx="2681244" cy="541798"/>
          </a:xfrm>
        </p:spPr>
        <p:txBody>
          <a:bodyPr>
            <a:normAutofit fontScale="90000"/>
          </a:bodyPr>
          <a:lstStyle/>
          <a:p>
            <a:r>
              <a:rPr lang="en-US" sz="3600">
                <a:solidFill>
                  <a:schemeClr val="tx2"/>
                </a:solidFill>
              </a:rPr>
              <a:t>Next Steps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96B513CA-F19C-52C8-CF17-D4DCEEE8F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1058668"/>
            <a:ext cx="4977578" cy="50023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tx2"/>
                </a:solidFill>
                <a:latin typeface="Times New Roman"/>
                <a:ea typeface="Open Sans"/>
                <a:cs typeface="Open Sans"/>
              </a:rPr>
              <a:t>Research Long-Term Outcomes</a:t>
            </a:r>
            <a:endParaRPr lang="en-US" sz="1800" b="1">
              <a:solidFill>
                <a:schemeClr val="tx2"/>
              </a:solidFill>
              <a:latin typeface="Times New Roman"/>
              <a:ea typeface="Open Sans"/>
              <a:cs typeface="Times New Roman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  <a:latin typeface="Times New Roman"/>
                <a:ea typeface="Open Sans"/>
                <a:cs typeface="Open Sans"/>
              </a:rPr>
              <a:t>-Research how the use of AI, as well as learning, will be affected in the long run.</a:t>
            </a:r>
            <a:endParaRPr lang="en-US" sz="1800">
              <a:solidFill>
                <a:schemeClr val="tx2"/>
              </a:solidFill>
              <a:latin typeface="Times New Roman"/>
              <a:ea typeface="Open Sans"/>
              <a:cs typeface="Times New Roman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  <a:latin typeface="Times New Roman"/>
                <a:ea typeface="Open Sans"/>
                <a:cs typeface="Open Sans"/>
              </a:rPr>
              <a:t>-Research how the actual AI tools themselves are enhanced through long-term classroom experiences.</a:t>
            </a:r>
            <a:endParaRPr lang="en-US" sz="1800">
              <a:solidFill>
                <a:schemeClr val="tx2"/>
              </a:solidFill>
              <a:latin typeface="Times New Roman"/>
              <a:ea typeface="Open Sans"/>
              <a:cs typeface="Times New Roman"/>
            </a:endParaRPr>
          </a:p>
          <a:p>
            <a:pPr marL="0" indent="0">
              <a:buNone/>
            </a:pPr>
            <a:br>
              <a:rPr lang="en-US" sz="1800" dirty="0">
                <a:latin typeface="Times New Roman"/>
              </a:rPr>
            </a:br>
            <a:r>
              <a:rPr lang="en-US" sz="1800" b="1" dirty="0">
                <a:solidFill>
                  <a:schemeClr val="tx2"/>
                </a:solidFill>
                <a:latin typeface="Times New Roman"/>
                <a:ea typeface="Open Sans"/>
                <a:cs typeface="Open Sans"/>
              </a:rPr>
              <a:t>Improve Alignment of AI Tools</a:t>
            </a:r>
            <a:endParaRPr lang="en-US" sz="1800">
              <a:solidFill>
                <a:schemeClr val="tx2"/>
              </a:solidFill>
              <a:latin typeface="Times New Roman"/>
              <a:ea typeface="Open Sans"/>
              <a:cs typeface="Times New Roman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  <a:latin typeface="Times New Roman"/>
                <a:ea typeface="Open Sans"/>
                <a:cs typeface="Open Sans"/>
              </a:rPr>
              <a:t>-Continue to create a better alignment of the AI-developed materials to the classroom situation or setting.</a:t>
            </a:r>
            <a:endParaRPr lang="en-US" sz="1800">
              <a:solidFill>
                <a:schemeClr val="tx2"/>
              </a:solidFill>
              <a:latin typeface="Times New Roman"/>
              <a:ea typeface="Open Sans"/>
              <a:cs typeface="Times New Roman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  <a:latin typeface="Times New Roman"/>
                <a:ea typeface="Open Sans"/>
                <a:cs typeface="Open Sans"/>
              </a:rPr>
              <a:t>-Make the AI tools more adaptable across a variety of learning environments.</a:t>
            </a:r>
            <a:endParaRPr lang="en-US" sz="1800">
              <a:solidFill>
                <a:schemeClr val="tx2"/>
              </a:solidFill>
              <a:latin typeface="Aptos"/>
              <a:ea typeface="Open Sans"/>
              <a:cs typeface="Open Sans"/>
            </a:endParaRP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  <a:latin typeface="Times New Roman"/>
              <a:ea typeface="Open Sans"/>
              <a:cs typeface="Open Sans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chemeClr val="tx2"/>
                </a:solidFill>
                <a:latin typeface="Times New Roman"/>
                <a:ea typeface="Open Sans"/>
                <a:cs typeface="Open Sans"/>
              </a:rPr>
              <a:t>Collaborate on Development of AI in Ed</a:t>
            </a:r>
            <a:endParaRPr lang="en-US" sz="1800">
              <a:solidFill>
                <a:schemeClr val="tx2"/>
              </a:solidFill>
              <a:latin typeface="Times New Roman"/>
              <a:ea typeface="Open Sans"/>
              <a:cs typeface="Times New Roman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  <a:latin typeface="Times New Roman"/>
                <a:ea typeface="Open Sans"/>
                <a:cs typeface="Open Sans"/>
              </a:rPr>
              <a:t>-Ensure collaboration between educators, AI developers, and researchers.</a:t>
            </a:r>
            <a:endParaRPr lang="en-US" sz="1800">
              <a:solidFill>
                <a:schemeClr val="tx2"/>
              </a:solidFill>
              <a:latin typeface="Times New Roman"/>
              <a:ea typeface="Open Sans"/>
              <a:cs typeface="Times New Roman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  <a:latin typeface="Times New Roman"/>
                <a:ea typeface="Open Sans"/>
                <a:cs typeface="Open Sans"/>
              </a:rPr>
              <a:t>-Ensure that AI tools are developed for the benefit of teachers and students alike.</a:t>
            </a:r>
            <a:endParaRPr lang="en-US" sz="180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Graphic 24" descr="Robot">
            <a:extLst>
              <a:ext uri="{FF2B5EF4-FFF2-40B4-BE49-F238E27FC236}">
                <a16:creationId xmlns:a16="http://schemas.microsoft.com/office/drawing/2014/main" id="{80409C26-E977-5D52-6C82-64172ED7A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138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EED4AD-BC5E-1199-ED55-9AE623F35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en-US" dirty="0"/>
              <a:t>Q/A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076D9-B20E-74B7-D5A8-929DC5A0C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Discussions about AI are critical to overcoming our own understanding and potential uses for the tool! Let's talk!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938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C1B5B-CE85-8D1C-7A63-AC4416612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4637B7D-D0E6-6C25-34E2-8230835A2B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100128"/>
              </p:ext>
            </p:extLst>
          </p:nvPr>
        </p:nvGraphicFramePr>
        <p:xfrm>
          <a:off x="3067367" y="1636712"/>
          <a:ext cx="6057265" cy="358457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26160">
                  <a:extLst>
                    <a:ext uri="{9D8B030D-6E8A-4147-A177-3AD203B41FA5}">
                      <a16:colId xmlns:a16="http://schemas.microsoft.com/office/drawing/2014/main" val="1643704112"/>
                    </a:ext>
                  </a:extLst>
                </a:gridCol>
                <a:gridCol w="1657985">
                  <a:extLst>
                    <a:ext uri="{9D8B030D-6E8A-4147-A177-3AD203B41FA5}">
                      <a16:colId xmlns:a16="http://schemas.microsoft.com/office/drawing/2014/main" val="1707478581"/>
                    </a:ext>
                  </a:extLst>
                </a:gridCol>
                <a:gridCol w="1813560">
                  <a:extLst>
                    <a:ext uri="{9D8B030D-6E8A-4147-A177-3AD203B41FA5}">
                      <a16:colId xmlns:a16="http://schemas.microsoft.com/office/drawing/2014/main" val="1505966403"/>
                    </a:ext>
                  </a:extLst>
                </a:gridCol>
                <a:gridCol w="1559560">
                  <a:extLst>
                    <a:ext uri="{9D8B030D-6E8A-4147-A177-3AD203B41FA5}">
                      <a16:colId xmlns:a16="http://schemas.microsoft.com/office/drawing/2014/main" val="1510567793"/>
                    </a:ext>
                  </a:extLst>
                </a:gridCol>
              </a:tblGrid>
              <a:tr h="301625">
                <a:tc>
                  <a:txBody>
                    <a:bodyPr/>
                    <a:lstStyle/>
                    <a:p>
                      <a:pPr marL="0"/>
                      <a:endParaRPr lang="en-US">
                        <a:solidFill>
                          <a:schemeClr val="tx1"/>
                        </a:solidFill>
                        <a:effectLst/>
                        <a:latin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r>
                        <a:rPr lang="en-US" sz="1200" b="1" spc="10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Pre-AI</a:t>
                      </a:r>
                      <a:r>
                        <a:rPr lang="en-US" sz="1200" b="1" spc="11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10">
                          <a:solidFill>
                            <a:schemeClr val="tx1"/>
                          </a:solidFill>
                          <a:effectLst/>
                        </a:rPr>
                        <a:t>Scores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r>
                        <a:rPr lang="en-US" sz="1200" b="1" spc="6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Post</a:t>
                      </a:r>
                      <a:r>
                        <a:rPr lang="en-US" sz="1200" b="1" spc="7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AI</a:t>
                      </a:r>
                      <a:r>
                        <a:rPr lang="en-US" sz="1200" b="1" spc="7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10">
                          <a:solidFill>
                            <a:schemeClr val="tx1"/>
                          </a:solidFill>
                          <a:effectLst/>
                        </a:rPr>
                        <a:t>Scores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Score</a:t>
                      </a:r>
                      <a:r>
                        <a:rPr lang="en-US" sz="1200" b="1" spc="7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10">
                          <a:solidFill>
                            <a:schemeClr val="tx1"/>
                          </a:solidFill>
                          <a:effectLst/>
                        </a:rPr>
                        <a:t>Improvement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7688654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116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r>
                        <a:rPr lang="en-US" sz="1200" b="1" spc="-2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376345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>
                        <a:lnSpc>
                          <a:spcPts val="1420"/>
                        </a:lnSpc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20"/>
                        </a:lnSpc>
                      </a:pP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104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20"/>
                        </a:lnSpc>
                      </a:pP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122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420"/>
                        </a:lnSpc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r>
                        <a:rPr lang="en-US" sz="1200" b="1" spc="-2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7121486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pPr>
                        <a:lnSpc>
                          <a:spcPts val="1420"/>
                        </a:lnSpc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20"/>
                        </a:lnSpc>
                      </a:pP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104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20"/>
                        </a:lnSpc>
                      </a:pP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420"/>
                        </a:lnSpc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</a:rPr>
                        <a:t>-</a:t>
                      </a:r>
                      <a:r>
                        <a:rPr lang="en-US" sz="1200" b="1" spc="-6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</a:rPr>
                        <a:t> </a:t>
                      </a: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</a:rPr>
                        <a:t>12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892253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>
                        <a:lnSpc>
                          <a:spcPts val="1420"/>
                        </a:lnSpc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20"/>
                        </a:lnSpc>
                      </a:pP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124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20"/>
                        </a:lnSpc>
                      </a:pP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420"/>
                        </a:lnSpc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</a:rPr>
                        <a:t>-</a:t>
                      </a:r>
                      <a:r>
                        <a:rPr lang="en-US" sz="1200" b="1" spc="-6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</a:rPr>
                        <a:t> </a:t>
                      </a: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</a:rPr>
                        <a:t>32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446221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122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r>
                        <a:rPr lang="en-US" sz="1200" b="1" spc="-2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1795369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98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114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r>
                        <a:rPr lang="en-US" sz="1200" b="1" spc="-2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8836071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pPr>
                        <a:lnSpc>
                          <a:spcPts val="1450"/>
                        </a:lnSpc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50"/>
                        </a:lnSpc>
                      </a:pP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118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50"/>
                        </a:lnSpc>
                      </a:pP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140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450"/>
                        </a:lnSpc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r>
                        <a:rPr lang="en-US" sz="1200" b="1" spc="-2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3985528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r>
                        <a:rPr lang="en-US" sz="1200" b="1" spc="-2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6541084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112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r>
                        <a:rPr lang="en-US" sz="1200" b="1" spc="-2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7264506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106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spc="-25">
                          <a:solidFill>
                            <a:schemeClr val="tx1"/>
                          </a:solidFill>
                          <a:effectLst/>
                        </a:rPr>
                        <a:t>104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</a:rPr>
                        <a:t>-</a:t>
                      </a:r>
                      <a:r>
                        <a:rPr lang="en-US" sz="1200" b="1" spc="-6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</a:rPr>
                        <a:t> </a:t>
                      </a:r>
                      <a:r>
                        <a:rPr lang="en-US" sz="1200" b="1" spc="-5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</a:rPr>
                        <a:t>2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2357255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pPr>
                        <a:lnSpc>
                          <a:spcPts val="1420"/>
                        </a:lnSpc>
                      </a:pPr>
                      <a:r>
                        <a:rPr lang="en-US" sz="1200" b="1" spc="-2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20"/>
                        </a:lnSpc>
                      </a:pPr>
                      <a:r>
                        <a:rPr lang="en-US" sz="1200" b="1" spc="-20">
                          <a:solidFill>
                            <a:schemeClr val="tx1"/>
                          </a:solidFill>
                          <a:effectLst/>
                        </a:rPr>
                        <a:t>1000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20"/>
                        </a:lnSpc>
                      </a:pPr>
                      <a:r>
                        <a:rPr lang="en-US" sz="1200" b="1" spc="-20">
                          <a:solidFill>
                            <a:schemeClr val="tx1"/>
                          </a:solidFill>
                          <a:effectLst/>
                        </a:rPr>
                        <a:t>1124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420"/>
                        </a:lnSpc>
                      </a:pPr>
                      <a:r>
                        <a:rPr lang="en-US" sz="1200" b="1" spc="-20">
                          <a:solidFill>
                            <a:schemeClr val="tx1"/>
                          </a:solidFill>
                          <a:effectLst/>
                        </a:rPr>
                        <a:t>+124</a:t>
                      </a:r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73488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6F4B0DC-83A4-22DB-BB6B-137CBA66530B}"/>
              </a:ext>
            </a:extLst>
          </p:cNvPr>
          <p:cNvSpPr txBox="1"/>
          <p:nvPr/>
        </p:nvSpPr>
        <p:spPr>
          <a:xfrm>
            <a:off x="4477871" y="1205753"/>
            <a:ext cx="2743200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86740" algn="ctr"/>
            <a:r>
              <a:rPr lang="en-US" sz="1200" b="1"/>
              <a:t>Total</a:t>
            </a:r>
            <a:r>
              <a:rPr lang="en-US" sz="1200" b="1" spc="-55"/>
              <a:t> </a:t>
            </a:r>
            <a:r>
              <a:rPr lang="en-US" sz="1200" b="1"/>
              <a:t>Scores</a:t>
            </a:r>
            <a:r>
              <a:rPr lang="en-US" sz="1200" b="1" spc="-40"/>
              <a:t> </a:t>
            </a:r>
            <a:r>
              <a:rPr lang="en-US" sz="1200" b="1" spc="-10"/>
              <a:t>Analysis</a:t>
            </a:r>
          </a:p>
          <a:p>
            <a:endParaRPr lang="en-US" sz="1000" b="1"/>
          </a:p>
        </p:txBody>
      </p:sp>
    </p:spTree>
    <p:extLst>
      <p:ext uri="{BB962C8B-B14F-4D97-AF65-F5344CB8AC3E}">
        <p14:creationId xmlns:p14="http://schemas.microsoft.com/office/powerpoint/2010/main" val="3448047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686A6-8874-287C-4D37-1D23C49B6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5AFA7E8-AFD0-39BD-FF67-ECED3AA335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053784"/>
              </p:ext>
            </p:extLst>
          </p:nvPr>
        </p:nvGraphicFramePr>
        <p:xfrm>
          <a:off x="3235642" y="1755775"/>
          <a:ext cx="5720715" cy="334645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97610">
                  <a:extLst>
                    <a:ext uri="{9D8B030D-6E8A-4147-A177-3AD203B41FA5}">
                      <a16:colId xmlns:a16="http://schemas.microsoft.com/office/drawing/2014/main" val="2194085362"/>
                    </a:ext>
                  </a:extLst>
                </a:gridCol>
                <a:gridCol w="1527810">
                  <a:extLst>
                    <a:ext uri="{9D8B030D-6E8A-4147-A177-3AD203B41FA5}">
                      <a16:colId xmlns:a16="http://schemas.microsoft.com/office/drawing/2014/main" val="1494346654"/>
                    </a:ext>
                  </a:extLst>
                </a:gridCol>
                <a:gridCol w="1565910">
                  <a:extLst>
                    <a:ext uri="{9D8B030D-6E8A-4147-A177-3AD203B41FA5}">
                      <a16:colId xmlns:a16="http://schemas.microsoft.com/office/drawing/2014/main" val="3843094993"/>
                    </a:ext>
                  </a:extLst>
                </a:gridCol>
                <a:gridCol w="1429385">
                  <a:extLst>
                    <a:ext uri="{9D8B030D-6E8A-4147-A177-3AD203B41FA5}">
                      <a16:colId xmlns:a16="http://schemas.microsoft.com/office/drawing/2014/main" val="1936528061"/>
                    </a:ext>
                  </a:extLst>
                </a:gridCol>
              </a:tblGrid>
              <a:tr h="282575">
                <a:tc>
                  <a:txBody>
                    <a:bodyPr/>
                    <a:lstStyle/>
                    <a:p>
                      <a:pPr marL="0"/>
                      <a:endParaRPr lang="en-US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Pre-AI</a:t>
                      </a:r>
                      <a:r>
                        <a:rPr lang="en-US" sz="1200" b="1" spc="18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10" dirty="0">
                          <a:solidFill>
                            <a:schemeClr val="tx1"/>
                          </a:solidFill>
                          <a:effectLst/>
                        </a:rPr>
                        <a:t>Scores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 spc="-20" dirty="0">
                          <a:solidFill>
                            <a:schemeClr val="tx1"/>
                          </a:solidFill>
                          <a:effectLst/>
                        </a:rPr>
                        <a:t>Post</a:t>
                      </a:r>
                      <a:r>
                        <a:rPr lang="en-US" sz="1200" b="1" spc="-4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20" dirty="0">
                          <a:solidFill>
                            <a:schemeClr val="tx1"/>
                          </a:solidFill>
                          <a:effectLst/>
                        </a:rPr>
                        <a:t>AI</a:t>
                      </a:r>
                      <a:r>
                        <a:rPr lang="en-US" sz="1200" b="1" spc="-4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20" dirty="0">
                          <a:solidFill>
                            <a:schemeClr val="tx1"/>
                          </a:solidFill>
                          <a:effectLst/>
                        </a:rPr>
                        <a:t>Scores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040"/>
                      <a:r>
                        <a:rPr lang="en-US" sz="1200" b="1" spc="-10" dirty="0">
                          <a:solidFill>
                            <a:schemeClr val="tx1"/>
                          </a:solidFill>
                          <a:effectLst/>
                        </a:rPr>
                        <a:t>Difference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5563590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>
                        <a:lnSpc>
                          <a:spcPts val="142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420"/>
                        </a:lnSpc>
                      </a:pPr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420"/>
                        </a:lnSpc>
                      </a:pPr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42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r>
                        <a:rPr lang="en-US" sz="1200" b="1" spc="-2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6672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040"/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5589349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040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r>
                        <a:rPr lang="en-US" sz="1200" b="1" spc="-2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6581080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>
                        <a:lnSpc>
                          <a:spcPts val="142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420"/>
                        </a:lnSpc>
                      </a:pPr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420"/>
                        </a:lnSpc>
                      </a:pPr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42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r>
                        <a:rPr lang="en-US" sz="1200" b="1" spc="-2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6846087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040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r>
                        <a:rPr lang="en-US" sz="1200" b="1" spc="-2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077458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>
                        <a:lnSpc>
                          <a:spcPts val="1425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425"/>
                        </a:lnSpc>
                      </a:pPr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425"/>
                        </a:lnSpc>
                      </a:pPr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425"/>
                        </a:lnSpc>
                      </a:pPr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5434774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>
                        <a:lnSpc>
                          <a:spcPts val="142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420"/>
                        </a:lnSpc>
                      </a:pPr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420"/>
                        </a:lnSpc>
                      </a:pPr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42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r>
                        <a:rPr lang="en-US" sz="1200" b="1" spc="-2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3531302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>
                        <a:lnSpc>
                          <a:spcPts val="142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420"/>
                        </a:lnSpc>
                      </a:pPr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420"/>
                        </a:lnSpc>
                      </a:pPr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42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r>
                        <a:rPr lang="en-US" sz="1200" b="1" spc="-2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6847791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040"/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0823492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>
                        <a:lnSpc>
                          <a:spcPts val="142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Student</a:t>
                      </a:r>
                      <a:r>
                        <a:rPr lang="en-US" sz="1200" b="1" spc="14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420"/>
                        </a:lnSpc>
                      </a:pPr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420"/>
                        </a:lnSpc>
                      </a:pPr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42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r>
                        <a:rPr lang="en-US" sz="1200" b="1" spc="-2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5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0292270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r>
                        <a:rPr lang="en-US" sz="1200" b="1" spc="-2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154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6675"/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180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6040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r>
                        <a:rPr lang="en-US" sz="1200" b="1" spc="-2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1" spc="-25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75962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F5687FA-8B71-15E9-8AB7-51FC263C782B}"/>
              </a:ext>
            </a:extLst>
          </p:cNvPr>
          <p:cNvSpPr txBox="1"/>
          <p:nvPr/>
        </p:nvSpPr>
        <p:spPr>
          <a:xfrm>
            <a:off x="4287371" y="1194547"/>
            <a:ext cx="2743200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89915" algn="ctr"/>
            <a:r>
              <a:rPr lang="en-US" sz="1200" b="1"/>
              <a:t>Instructional</a:t>
            </a:r>
            <a:r>
              <a:rPr lang="en-US" sz="1200" b="1" spc="-55"/>
              <a:t> </a:t>
            </a:r>
            <a:r>
              <a:rPr lang="en-US" sz="1200" b="1" spc="-10"/>
              <a:t>Strategies</a:t>
            </a:r>
          </a:p>
          <a:p>
            <a:endParaRPr lang="en-US" sz="1000" b="1"/>
          </a:p>
        </p:txBody>
      </p:sp>
    </p:spTree>
    <p:extLst>
      <p:ext uri="{BB962C8B-B14F-4D97-AF65-F5344CB8AC3E}">
        <p14:creationId xmlns:p14="http://schemas.microsoft.com/office/powerpoint/2010/main" val="1459507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D3F593-3637-5D4F-2DD9-E598B6CAD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Research Objectives</a:t>
            </a:r>
          </a:p>
        </p:txBody>
      </p:sp>
      <p:pic>
        <p:nvPicPr>
          <p:cNvPr id="4" name="Content Placeholder 3" descr="Bloom's Taxonomy | Center for Teaching ...">
            <a:extLst>
              <a:ext uri="{FF2B5EF4-FFF2-40B4-BE49-F238E27FC236}">
                <a16:creationId xmlns:a16="http://schemas.microsoft.com/office/drawing/2014/main" id="{44407A0C-B895-ED5C-12B1-3E6F5F7B6A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3453" b="-2"/>
          <a:stretch/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C0BD2F-ECB0-8CB3-5655-548EAC401352}"/>
              </a:ext>
            </a:extLst>
          </p:cNvPr>
          <p:cNvSpPr txBox="1"/>
          <p:nvPr/>
        </p:nvSpPr>
        <p:spPr>
          <a:xfrm>
            <a:off x="6797004" y="670559"/>
            <a:ext cx="4555782" cy="544507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Examine the impact of AI tools on lesson planning processes for pre-service elementary and early childhood teachers.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Evaluate how AI can support efficiency, creativity, and quality in lesson planning.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Identify challenges and benefits experienced by participants using AI in educational settings.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604688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52952-5BC8-D6DC-5C23-5D708F2CC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9729" y="84978"/>
            <a:ext cx="4654924" cy="1347974"/>
          </a:xfrm>
        </p:spPr>
        <p:txBody>
          <a:bodyPr/>
          <a:lstStyle/>
          <a:p>
            <a:r>
              <a:rPr lang="en-US" dirty="0">
                <a:ea typeface="+mj-lt"/>
                <a:cs typeface="+mj-lt"/>
              </a:rPr>
              <a:t>Motivation Behind the Research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B6E49C-BC27-67FB-AE19-5BD75652D4A6}"/>
              </a:ext>
            </a:extLst>
          </p:cNvPr>
          <p:cNvSpPr txBox="1"/>
          <p:nvPr/>
        </p:nvSpPr>
        <p:spPr>
          <a:xfrm>
            <a:off x="8079441" y="5815852"/>
            <a:ext cx="3821205" cy="10464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dirty="0"/>
              <a:t>Source: </a:t>
            </a:r>
            <a:r>
              <a:rPr lang="en-US" sz="1100" dirty="0">
                <a:ea typeface="+mn-lt"/>
                <a:cs typeface="+mn-lt"/>
              </a:rPr>
              <a:t>Song, </a:t>
            </a:r>
            <a:r>
              <a:rPr lang="en-US" sz="1100" err="1">
                <a:ea typeface="+mn-lt"/>
                <a:cs typeface="+mn-lt"/>
              </a:rPr>
              <a:t>Chuanxiang</a:t>
            </a:r>
            <a:r>
              <a:rPr lang="en-US" sz="1100" dirty="0">
                <a:ea typeface="+mn-lt"/>
                <a:cs typeface="+mn-lt"/>
              </a:rPr>
              <a:t> &amp; Shin, Seong-Yoon &amp; Shin, Kwang-Seong. (2024). Implementing the Dynamic Feedback-Driven Learning Optimization Framework: A Machine Learning Approach to Personalize Educational Pathways. Applied Sciences. 14. 916. 10.3390/app14020916</a:t>
            </a:r>
            <a:r>
              <a:rPr lang="en-US" dirty="0">
                <a:ea typeface="+mn-lt"/>
                <a:cs typeface="+mn-lt"/>
              </a:rPr>
              <a:t>. </a:t>
            </a:r>
            <a:endParaRPr lang="en-US" dirty="0"/>
          </a:p>
        </p:txBody>
      </p:sp>
      <p:pic>
        <p:nvPicPr>
          <p:cNvPr id="6" name="Picture 5" descr="A diagram of a learning process&#10;&#10;Description automatically generated">
            <a:extLst>
              <a:ext uri="{FF2B5EF4-FFF2-40B4-BE49-F238E27FC236}">
                <a16:creationId xmlns:a16="http://schemas.microsoft.com/office/drawing/2014/main" id="{55CCCA96-FD72-978E-E6C1-B5953919D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2735" y="3032312"/>
            <a:ext cx="6096000" cy="2474259"/>
          </a:xfrm>
          <a:prstGeom prst="rect">
            <a:avLst/>
          </a:prstGeom>
        </p:spPr>
      </p:pic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3D86CE0F-1BCC-36C9-283B-E7C92E1B3D6C}"/>
              </a:ext>
            </a:extLst>
          </p:cNvPr>
          <p:cNvGraphicFramePr/>
          <p:nvPr/>
        </p:nvGraphicFramePr>
        <p:xfrm>
          <a:off x="493058" y="1434352"/>
          <a:ext cx="4818529" cy="5016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16364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EF93C-B74E-4F52-E09E-766C917B9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en-US" sz="3600"/>
              <a:t>Mixed-Methodology Overview</a:t>
            </a:r>
          </a:p>
        </p:txBody>
      </p:sp>
      <p:pic>
        <p:nvPicPr>
          <p:cNvPr id="4" name="Picture 3" descr="Mixed Methods Research ~ Different ...">
            <a:extLst>
              <a:ext uri="{FF2B5EF4-FFF2-40B4-BE49-F238E27FC236}">
                <a16:creationId xmlns:a16="http://schemas.microsoft.com/office/drawing/2014/main" id="{26A2328C-A5DB-BA42-AF42-A24A58D0D1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47" b="2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B9EEE-D3C7-338B-B0AC-53BFA66BC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400" b="1">
                <a:ea typeface="+mn-lt"/>
                <a:cs typeface="+mn-lt"/>
              </a:rPr>
              <a:t>Participants:</a:t>
            </a:r>
            <a:r>
              <a:rPr lang="en-US" sz="1400">
                <a:ea typeface="+mn-lt"/>
                <a:cs typeface="+mn-lt"/>
              </a:rPr>
              <a:t> 11 pre-service elementary and early childhood teachers.</a:t>
            </a:r>
            <a:endParaRPr lang="en-US" sz="1400"/>
          </a:p>
          <a:p>
            <a:endParaRPr lang="en-US" sz="1400">
              <a:ea typeface="+mn-lt"/>
              <a:cs typeface="+mn-lt"/>
            </a:endParaRPr>
          </a:p>
          <a:p>
            <a:endParaRPr lang="en-US" sz="1400">
              <a:ea typeface="+mn-lt"/>
              <a:cs typeface="+mn-lt"/>
            </a:endParaRPr>
          </a:p>
          <a:p>
            <a:r>
              <a:rPr lang="en-US" sz="1400" b="1">
                <a:ea typeface="+mn-lt"/>
                <a:cs typeface="+mn-lt"/>
              </a:rPr>
              <a:t>AI Tool Used:</a:t>
            </a:r>
            <a:r>
              <a:rPr lang="en-US" sz="1400">
                <a:ea typeface="+mn-lt"/>
                <a:cs typeface="+mn-lt"/>
              </a:rPr>
              <a:t> ChatGPT.</a:t>
            </a:r>
            <a:endParaRPr lang="en-US" sz="1400"/>
          </a:p>
          <a:p>
            <a:endParaRPr lang="en-US" sz="1400">
              <a:ea typeface="+mn-lt"/>
              <a:cs typeface="+mn-lt"/>
            </a:endParaRPr>
          </a:p>
          <a:p>
            <a:endParaRPr lang="en-US" sz="1400">
              <a:ea typeface="+mn-lt"/>
              <a:cs typeface="+mn-lt"/>
            </a:endParaRPr>
          </a:p>
          <a:p>
            <a:r>
              <a:rPr lang="en-US" sz="1400" b="1">
                <a:ea typeface="+mn-lt"/>
                <a:cs typeface="+mn-lt"/>
              </a:rPr>
              <a:t>Data Collection:</a:t>
            </a:r>
            <a:r>
              <a:rPr lang="en-US" sz="1400">
                <a:ea typeface="+mn-lt"/>
                <a:cs typeface="+mn-lt"/>
              </a:rPr>
              <a:t> Focus Group, Pre and Post-AI Enhanced Lesson Plan Rubric Scores, Post-AI Lesson Plan Reflection, Final Survey</a:t>
            </a:r>
            <a:endParaRPr lang="en-US" sz="1400"/>
          </a:p>
          <a:p>
            <a:pPr marL="0" indent="0">
              <a:buNone/>
            </a:pPr>
            <a:endParaRPr lang="en-US" sz="1400" b="1"/>
          </a:p>
          <a:p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96997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6EE38F-E911-1EAF-BD7B-996DD70A0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Research Questions and Data Collection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F178F24-1EF0-E5A7-C83C-A06A441F827B}"/>
              </a:ext>
            </a:extLst>
          </p:cNvPr>
          <p:cNvSpPr txBox="1"/>
          <p:nvPr/>
        </p:nvSpPr>
        <p:spPr>
          <a:xfrm>
            <a:off x="897769" y="1909192"/>
            <a:ext cx="4586513" cy="364771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bg1"/>
                </a:solidFill>
              </a:rPr>
              <a:t>Guiding Research Question 1: Can ChatGPT’s guided utilization reduce time spent and improve quality of lesson plans for pre-service elementary and early childhood teachers during student teaching?</a:t>
            </a:r>
            <a:endParaRPr lang="en-US" sz="140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br>
              <a:rPr lang="en-US" sz="1400">
                <a:solidFill>
                  <a:schemeClr val="bg1"/>
                </a:solidFill>
              </a:rPr>
            </a:br>
            <a:r>
              <a:rPr lang="en-US" sz="1400">
                <a:solidFill>
                  <a:schemeClr val="bg1"/>
                </a:solidFill>
              </a:rPr>
              <a:t>Research Question 2: Can ChatGPT reduce the time spent on administrative tasks (e.g., formatting lesson plans, finding resources, aligning with curriculum standards) related to lesson planning for pre-service elementary and early childhood teachers during student teaching?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br>
              <a:rPr lang="en-US" sz="1400">
                <a:solidFill>
                  <a:schemeClr val="bg1"/>
                </a:solidFill>
              </a:rPr>
            </a:br>
            <a:r>
              <a:rPr lang="en-US" sz="1400">
                <a:solidFill>
                  <a:schemeClr val="bg1"/>
                </a:solidFill>
              </a:rPr>
              <a:t>Research Question 3: Does the use of ChatGPT lead to improvements in the quality of lesson plans created by pre-service elementary and early childhood teachers during student teaching?</a:t>
            </a:r>
            <a:br>
              <a:rPr lang="en-US" sz="1400">
                <a:solidFill>
                  <a:schemeClr val="bg1"/>
                </a:solidFill>
              </a:rPr>
            </a:br>
            <a:endParaRPr lang="en-US" sz="1400">
              <a:solidFill>
                <a:schemeClr val="bg1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F5B122-9DA0-39F3-B561-009E599D13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278787"/>
              </p:ext>
            </p:extLst>
          </p:nvPr>
        </p:nvGraphicFramePr>
        <p:xfrm>
          <a:off x="6525453" y="1181238"/>
          <a:ext cx="5666551" cy="4495531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909337">
                  <a:extLst>
                    <a:ext uri="{9D8B030D-6E8A-4147-A177-3AD203B41FA5}">
                      <a16:colId xmlns:a16="http://schemas.microsoft.com/office/drawing/2014/main" val="2837508537"/>
                    </a:ext>
                  </a:extLst>
                </a:gridCol>
                <a:gridCol w="227904">
                  <a:extLst>
                    <a:ext uri="{9D8B030D-6E8A-4147-A177-3AD203B41FA5}">
                      <a16:colId xmlns:a16="http://schemas.microsoft.com/office/drawing/2014/main" val="1933693837"/>
                    </a:ext>
                  </a:extLst>
                </a:gridCol>
                <a:gridCol w="606263">
                  <a:extLst>
                    <a:ext uri="{9D8B030D-6E8A-4147-A177-3AD203B41FA5}">
                      <a16:colId xmlns:a16="http://schemas.microsoft.com/office/drawing/2014/main" val="2751370093"/>
                    </a:ext>
                  </a:extLst>
                </a:gridCol>
                <a:gridCol w="938293">
                  <a:extLst>
                    <a:ext uri="{9D8B030D-6E8A-4147-A177-3AD203B41FA5}">
                      <a16:colId xmlns:a16="http://schemas.microsoft.com/office/drawing/2014/main" val="1935080098"/>
                    </a:ext>
                  </a:extLst>
                </a:gridCol>
                <a:gridCol w="984622">
                  <a:extLst>
                    <a:ext uri="{9D8B030D-6E8A-4147-A177-3AD203B41FA5}">
                      <a16:colId xmlns:a16="http://schemas.microsoft.com/office/drawing/2014/main" val="3673684394"/>
                    </a:ext>
                  </a:extLst>
                </a:gridCol>
                <a:gridCol w="1162220">
                  <a:extLst>
                    <a:ext uri="{9D8B030D-6E8A-4147-A177-3AD203B41FA5}">
                      <a16:colId xmlns:a16="http://schemas.microsoft.com/office/drawing/2014/main" val="3008805288"/>
                    </a:ext>
                  </a:extLst>
                </a:gridCol>
                <a:gridCol w="837912">
                  <a:extLst>
                    <a:ext uri="{9D8B030D-6E8A-4147-A177-3AD203B41FA5}">
                      <a16:colId xmlns:a16="http://schemas.microsoft.com/office/drawing/2014/main" val="140981858"/>
                    </a:ext>
                  </a:extLst>
                </a:gridCol>
              </a:tblGrid>
              <a:tr h="55035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FF9900"/>
                          </a:solidFill>
                          <a:effectLst/>
                        </a:rPr>
                        <a:t>RESEARCH QUESTION</a:t>
                      </a:r>
                      <a:endParaRPr lang="en-US" sz="1000">
                        <a:effectLst/>
                        <a:latin typeface="Arial"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FF9900"/>
                          </a:solidFill>
                          <a:effectLst/>
                        </a:rPr>
                        <a:t>FINDINGS BY SOURCE</a:t>
                      </a:r>
                      <a:endParaRPr lang="en-US" sz="1000">
                        <a:effectLst/>
                        <a:latin typeface="Arial"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extLst>
                  <a:ext uri="{0D108BD9-81ED-4DB2-BD59-A6C34878D82A}">
                    <a16:rowId xmlns:a16="http://schemas.microsoft.com/office/drawing/2014/main" val="3562862391"/>
                  </a:ext>
                </a:extLst>
              </a:tr>
              <a:tr h="643018"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FF"/>
                          </a:solidFill>
                          <a:effectLst/>
                        </a:rPr>
                        <a:t>Focus Group</a:t>
                      </a:r>
                      <a:endParaRPr lang="en-US" sz="1100">
                        <a:effectLst/>
                        <a:latin typeface="Arial"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FF"/>
                          </a:solidFill>
                          <a:effectLst/>
                        </a:rPr>
                        <a:t>Pre- AI Lesson Plan Rubric</a:t>
                      </a:r>
                      <a:endParaRPr lang="en-US" sz="1100">
                        <a:effectLst/>
                        <a:latin typeface="Arial"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FF"/>
                          </a:solidFill>
                          <a:effectLst/>
                        </a:rPr>
                        <a:t>Post- AI Lesson Plan Rubric</a:t>
                      </a:r>
                      <a:endParaRPr lang="en-US" sz="1100">
                        <a:effectLst/>
                        <a:latin typeface="Arial"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FF"/>
                          </a:solidFill>
                          <a:effectLst/>
                        </a:rPr>
                        <a:t>Post-AI Lesson Plan Reflection</a:t>
                      </a:r>
                      <a:endParaRPr lang="en-US" sz="1100">
                        <a:effectLst/>
                        <a:latin typeface="Arial"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FF"/>
                          </a:solidFill>
                          <a:effectLst/>
                        </a:rPr>
                        <a:t>Follow Up (Final) Survey </a:t>
                      </a:r>
                      <a:endParaRPr lang="en-US" sz="1100">
                        <a:effectLst/>
                        <a:latin typeface="Arial"/>
                      </a:endParaRPr>
                    </a:p>
                  </a:txBody>
                  <a:tcPr marL="49090" marR="49090" marT="49090" marB="49090"/>
                </a:tc>
                <a:extLst>
                  <a:ext uri="{0D108BD9-81ED-4DB2-BD59-A6C34878D82A}">
                    <a16:rowId xmlns:a16="http://schemas.microsoft.com/office/drawing/2014/main" val="4279006835"/>
                  </a:ext>
                </a:extLst>
              </a:tr>
              <a:tr h="55035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RQ # 2- Time</a:t>
                      </a:r>
                      <a:endParaRPr lang="en-US" sz="1300">
                        <a:effectLst/>
                        <a:latin typeface="Arial"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X</a:t>
                      </a:r>
                      <a:endParaRPr lang="en-US" sz="1300">
                        <a:effectLst/>
                        <a:latin typeface="Arial"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X</a:t>
                      </a:r>
                      <a:endParaRPr lang="en-US" sz="1300">
                        <a:effectLst/>
                        <a:latin typeface="Arial"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X</a:t>
                      </a:r>
                      <a:endParaRPr lang="en-US" sz="1300">
                        <a:effectLst/>
                        <a:latin typeface="Arial"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X</a:t>
                      </a:r>
                      <a:endParaRPr lang="en-US" sz="1300">
                        <a:effectLst/>
                        <a:latin typeface="Arial"/>
                      </a:endParaRPr>
                    </a:p>
                  </a:txBody>
                  <a:tcPr marL="49090" marR="49090" marT="49090" marB="49090"/>
                </a:tc>
                <a:extLst>
                  <a:ext uri="{0D108BD9-81ED-4DB2-BD59-A6C34878D82A}">
                    <a16:rowId xmlns:a16="http://schemas.microsoft.com/office/drawing/2014/main" val="3128610785"/>
                  </a:ext>
                </a:extLst>
              </a:tr>
              <a:tr h="550359"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extLst>
                  <a:ext uri="{0D108BD9-81ED-4DB2-BD59-A6C34878D82A}">
                    <a16:rowId xmlns:a16="http://schemas.microsoft.com/office/drawing/2014/main" val="2112328574"/>
                  </a:ext>
                </a:extLst>
              </a:tr>
              <a:tr h="550359"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extLst>
                  <a:ext uri="{0D108BD9-81ED-4DB2-BD59-A6C34878D82A}">
                    <a16:rowId xmlns:a16="http://schemas.microsoft.com/office/drawing/2014/main" val="4021820227"/>
                  </a:ext>
                </a:extLst>
              </a:tr>
              <a:tr h="550359"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extLst>
                  <a:ext uri="{0D108BD9-81ED-4DB2-BD59-A6C34878D82A}">
                    <a16:rowId xmlns:a16="http://schemas.microsoft.com/office/drawing/2014/main" val="401747035"/>
                  </a:ext>
                </a:extLst>
              </a:tr>
              <a:tr h="55035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RQ #3- Quality</a:t>
                      </a:r>
                      <a:endParaRPr lang="en-US" sz="1300">
                        <a:effectLst/>
                        <a:latin typeface="Arial"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X</a:t>
                      </a:r>
                      <a:endParaRPr lang="en-US" sz="1300">
                        <a:effectLst/>
                        <a:latin typeface="Arial"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X</a:t>
                      </a:r>
                      <a:endParaRPr lang="en-US" sz="1300">
                        <a:effectLst/>
                        <a:latin typeface="Arial"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X</a:t>
                      </a:r>
                      <a:endParaRPr lang="en-US" sz="1300">
                        <a:effectLst/>
                        <a:latin typeface="Arial"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X</a:t>
                      </a:r>
                      <a:endParaRPr lang="en-US" sz="1300">
                        <a:effectLst/>
                        <a:latin typeface="Arial"/>
                      </a:endParaRPr>
                    </a:p>
                  </a:txBody>
                  <a:tcPr marL="49090" marR="49090" marT="49090" marB="49090"/>
                </a:tc>
                <a:extLst>
                  <a:ext uri="{0D108BD9-81ED-4DB2-BD59-A6C34878D82A}">
                    <a16:rowId xmlns:a16="http://schemas.microsoft.com/office/drawing/2014/main" val="1949225433"/>
                  </a:ext>
                </a:extLst>
              </a:tr>
              <a:tr h="550359"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300">
                          <a:effectLst/>
                        </a:rPr>
                      </a:br>
                      <a:endParaRPr lang="en-US" sz="1300">
                        <a:effectLst/>
                      </a:endParaRPr>
                    </a:p>
                  </a:txBody>
                  <a:tcPr marL="49090" marR="49090" marT="49090" marB="49090"/>
                </a:tc>
                <a:extLst>
                  <a:ext uri="{0D108BD9-81ED-4DB2-BD59-A6C34878D82A}">
                    <a16:rowId xmlns:a16="http://schemas.microsoft.com/office/drawing/2014/main" val="41531814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2026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9E0B1-ACBF-49BD-BF65-EAEFCB0ED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617" y="248708"/>
            <a:ext cx="8356600" cy="637647"/>
          </a:xfrm>
        </p:spPr>
        <p:txBody>
          <a:bodyPr>
            <a:normAutofit fontScale="90000"/>
          </a:bodyPr>
          <a:lstStyle/>
          <a:p>
            <a:r>
              <a:rPr lang="en-US"/>
              <a:t>Challenges Reported by Participants</a:t>
            </a:r>
          </a:p>
        </p:txBody>
      </p:sp>
      <p:pic>
        <p:nvPicPr>
          <p:cNvPr id="4" name="Picture 3" descr="A close up of words&#10;&#10;Description automatically generated">
            <a:extLst>
              <a:ext uri="{FF2B5EF4-FFF2-40B4-BE49-F238E27FC236}">
                <a16:creationId xmlns:a16="http://schemas.microsoft.com/office/drawing/2014/main" id="{F1CA0BCE-35E2-8EC6-6927-F887C2F19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861020" y="75670"/>
            <a:ext cx="2227792" cy="1171576"/>
          </a:xfrm>
          <a:prstGeom prst="rect">
            <a:avLst/>
          </a:prstGeom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93C4AAD-C39C-0021-B008-862718600A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995857"/>
              </p:ext>
            </p:extLst>
          </p:nvPr>
        </p:nvGraphicFramePr>
        <p:xfrm>
          <a:off x="1989667" y="76200"/>
          <a:ext cx="6307666" cy="4207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38" name="TextBox 737">
            <a:extLst>
              <a:ext uri="{FF2B5EF4-FFF2-40B4-BE49-F238E27FC236}">
                <a16:creationId xmlns:a16="http://schemas.microsoft.com/office/drawing/2014/main" id="{E6441374-747F-715E-3C2E-C75548ECDAE9}"/>
              </a:ext>
            </a:extLst>
          </p:cNvPr>
          <p:cNvSpPr txBox="1"/>
          <p:nvPr/>
        </p:nvSpPr>
        <p:spPr>
          <a:xfrm>
            <a:off x="1850838" y="3506818"/>
            <a:ext cx="2107328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Personal Touch- </a:t>
            </a:r>
            <a:r>
              <a:rPr lang="en-US" dirty="0">
                <a:ea typeface="+mn-lt"/>
                <a:cs typeface="+mn-lt"/>
              </a:rPr>
              <a:t>Quote</a:t>
            </a:r>
            <a:r>
              <a:rPr lang="en-US" i="1" dirty="0">
                <a:ea typeface="+mn-lt"/>
                <a:cs typeface="+mn-lt"/>
              </a:rPr>
              <a:t>: “At first, I was skeptical about using AI for lesson planning because I worried it might take away from my personal touch as a teacher."</a:t>
            </a:r>
          </a:p>
        </p:txBody>
      </p:sp>
      <p:sp>
        <p:nvSpPr>
          <p:cNvPr id="739" name="TextBox 738">
            <a:extLst>
              <a:ext uri="{FF2B5EF4-FFF2-40B4-BE49-F238E27FC236}">
                <a16:creationId xmlns:a16="http://schemas.microsoft.com/office/drawing/2014/main" id="{34F13322-D449-A471-BC2F-37341A413ED9}"/>
              </a:ext>
            </a:extLst>
          </p:cNvPr>
          <p:cNvSpPr txBox="1"/>
          <p:nvPr/>
        </p:nvSpPr>
        <p:spPr>
          <a:xfrm>
            <a:off x="4092637" y="3506818"/>
            <a:ext cx="2113554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Tech Difficulties- </a:t>
            </a:r>
            <a:r>
              <a:rPr lang="en-US" dirty="0">
                <a:ea typeface="+mn-lt"/>
                <a:cs typeface="+mn-lt"/>
              </a:rPr>
              <a:t>Quote:</a:t>
            </a:r>
            <a:r>
              <a:rPr lang="en-US" i="1" dirty="0">
                <a:ea typeface="+mn-lt"/>
                <a:cs typeface="+mn-lt"/>
              </a:rPr>
              <a:t> “It took me a while to get used to the interface, and sometimes it felt like the tool was more of a hindrance than a help.</a:t>
            </a:r>
            <a:r>
              <a:rPr lang="en-US" dirty="0">
                <a:ea typeface="+mn-lt"/>
                <a:cs typeface="+mn-lt"/>
              </a:rPr>
              <a:t>”</a:t>
            </a:r>
          </a:p>
        </p:txBody>
      </p:sp>
      <p:sp>
        <p:nvSpPr>
          <p:cNvPr id="794" name="TextBox 793">
            <a:extLst>
              <a:ext uri="{FF2B5EF4-FFF2-40B4-BE49-F238E27FC236}">
                <a16:creationId xmlns:a16="http://schemas.microsoft.com/office/drawing/2014/main" id="{3D86C96C-8BFA-1BDD-68BA-C5FB8B0208C6}"/>
              </a:ext>
            </a:extLst>
          </p:cNvPr>
          <p:cNvSpPr txBox="1"/>
          <p:nvPr/>
        </p:nvSpPr>
        <p:spPr>
          <a:xfrm>
            <a:off x="6364941" y="3574676"/>
            <a:ext cx="1860176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AI and Me- Quote</a:t>
            </a:r>
            <a:r>
              <a:rPr lang="en-US" dirty="0">
                <a:ea typeface="+mn-lt"/>
                <a:cs typeface="+mn-lt"/>
              </a:rPr>
              <a:t>: </a:t>
            </a:r>
            <a:r>
              <a:rPr lang="en-US" i="1" dirty="0">
                <a:ea typeface="+mn-lt"/>
                <a:cs typeface="+mn-lt"/>
              </a:rPr>
              <a:t>“The AI provided some great ideas, but I found it challenging to make sure that my own voice was still coming through in the plans."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83718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B4A74-2FB1-8DF7-73BC-D083FB0FB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+mj-lt"/>
                <a:cs typeface="+mj-lt"/>
              </a:rPr>
              <a:t>Benefits Reported by Participants</a:t>
            </a:r>
            <a:endParaRPr lang="en-US" dirty="0"/>
          </a:p>
        </p:txBody>
      </p:sp>
      <p:pic>
        <p:nvPicPr>
          <p:cNvPr id="4" name="Picture 3" descr="Thumbs Up And Down Images – Browse 112 ...">
            <a:extLst>
              <a:ext uri="{FF2B5EF4-FFF2-40B4-BE49-F238E27FC236}">
                <a16:creationId xmlns:a16="http://schemas.microsoft.com/office/drawing/2014/main" id="{7EC8E07B-6DE4-11E2-9547-739E532BD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4997" y="441511"/>
            <a:ext cx="3162300" cy="144780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5C1B6D2-E132-885C-645F-951EE9F734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46615"/>
              </p:ext>
            </p:extLst>
          </p:nvPr>
        </p:nvGraphicFramePr>
        <p:xfrm>
          <a:off x="2106705" y="1972235"/>
          <a:ext cx="8168640" cy="4681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2880">
                  <a:extLst>
                    <a:ext uri="{9D8B030D-6E8A-4147-A177-3AD203B41FA5}">
                      <a16:colId xmlns:a16="http://schemas.microsoft.com/office/drawing/2014/main" val="2944246552"/>
                    </a:ext>
                  </a:extLst>
                </a:gridCol>
                <a:gridCol w="2722880">
                  <a:extLst>
                    <a:ext uri="{9D8B030D-6E8A-4147-A177-3AD203B41FA5}">
                      <a16:colId xmlns:a16="http://schemas.microsoft.com/office/drawing/2014/main" val="2399444967"/>
                    </a:ext>
                  </a:extLst>
                </a:gridCol>
                <a:gridCol w="2722880">
                  <a:extLst>
                    <a:ext uri="{9D8B030D-6E8A-4147-A177-3AD203B41FA5}">
                      <a16:colId xmlns:a16="http://schemas.microsoft.com/office/drawing/2014/main" val="3102272923"/>
                    </a:ext>
                  </a:extLst>
                </a:gridCol>
              </a:tblGrid>
              <a:tr h="1612392">
                <a:tc>
                  <a:txBody>
                    <a:bodyPr/>
                    <a:lstStyle/>
                    <a:p>
                      <a:r>
                        <a:rPr lang="en-US" dirty="0"/>
                        <a:t>Enhanced Creativity and 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Support in Organizing and Structuring Plans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Increased Confidence in Lesson Plans/Improved Quality of Plans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080795"/>
                  </a:ext>
                </a:extLst>
              </a:tr>
              <a:tr h="306919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1" u="none" strike="noStrike" noProof="0" dirty="0">
                          <a:latin typeface="Aptos"/>
                        </a:rPr>
                        <a:t>“AI gave me ideas I hadn’t considered, which really opened up new possibilities for my lessons.”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1" u="none" strike="noStrike" noProof="0" dirty="0">
                          <a:latin typeface="Aptos"/>
                        </a:rPr>
                        <a:t>“It helped me structure my lessons in a way that made sure I covered all the key points and learning outcomes.”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1" u="none" strike="noStrike" noProof="0" dirty="0">
                          <a:latin typeface="Aptos"/>
                        </a:rPr>
                        <a:t>“Knowing that the AI was there to support me gave me more confidence in my lesson plans, especially as a new teacher.”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413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545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7ADBB0-3FE6-840D-87F5-BC23D9FBD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Student Experience and Feedback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FCF4764-251A-141A-A22A-FE482D0391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8576250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747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9D2268A-D939-4E78-91B6-6C7E46406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alance scale with balls on them&#10;&#10;Description automatically generated">
            <a:extLst>
              <a:ext uri="{FF2B5EF4-FFF2-40B4-BE49-F238E27FC236}">
                <a16:creationId xmlns:a16="http://schemas.microsoft.com/office/drawing/2014/main" id="{626CB2AE-F001-48A8-540D-D0407173C51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728EC8-FD79-0317-A983-A1FB12C38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853673"/>
            <a:ext cx="4023360" cy="5004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Implications for Future Practice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8F2BF-ACC0-98A1-BA75-961D31BA475E}"/>
              </a:ext>
            </a:extLst>
          </p:cNvPr>
          <p:cNvSpPr txBox="1"/>
          <p:nvPr/>
        </p:nvSpPr>
        <p:spPr>
          <a:xfrm>
            <a:off x="5599083" y="853673"/>
            <a:ext cx="5715000" cy="500479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>
                <a:solidFill>
                  <a:schemeClr val="bg1"/>
                </a:solidFill>
              </a:rPr>
              <a:t>AI as a Support Tool</a:t>
            </a:r>
            <a:r>
              <a:rPr lang="en-US" sz="1700">
                <a:solidFill>
                  <a:schemeClr val="bg1"/>
                </a:solidFill>
              </a:rPr>
              <a:t>: AI could be used as support in several preparation tasks in lesson preparation for pre-service teachers and also in everday, administrative tasks.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>
                <a:solidFill>
                  <a:schemeClr val="bg1"/>
                </a:solidFill>
              </a:rPr>
              <a:t>Professional Development:</a:t>
            </a:r>
            <a:r>
              <a:rPr lang="en-US" sz="1700">
                <a:solidFill>
                  <a:schemeClr val="bg1"/>
                </a:solidFill>
              </a:rPr>
              <a:t> Students and educators need targeted professional development concerning effective usage of AI tools, including knowledge on how to create appropriate prompts and developing an understanding of the limitations of AI-generated content.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>
                <a:solidFill>
                  <a:schemeClr val="bg1"/>
                </a:solidFill>
              </a:rPr>
              <a:t>Ethical Considerations:</a:t>
            </a:r>
            <a:r>
              <a:rPr lang="en-US" sz="1700">
                <a:solidFill>
                  <a:schemeClr val="bg1"/>
                </a:solidFill>
              </a:rPr>
              <a:t> Biases, data privacy, plagiarism, student dependency on the tool, equity of access to AI, data secuity, human oversight and accountability, and more related to AI usage in education are pending.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>
              <a:solidFill>
                <a:schemeClr val="bg1"/>
              </a:solidFill>
            </a:endParaRPr>
          </a:p>
        </p:txBody>
      </p:sp>
      <p:sp>
        <p:nvSpPr>
          <p:cNvPr id="15" name="sketch box">
            <a:extLst>
              <a:ext uri="{FF2B5EF4-FFF2-40B4-BE49-F238E27FC236}">
                <a16:creationId xmlns:a16="http://schemas.microsoft.com/office/drawing/2014/main" id="{E0C43A58-225D-452D-8185-0D89D1EED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921" y="493776"/>
            <a:ext cx="6229604" cy="5722227"/>
          </a:xfrm>
          <a:custGeom>
            <a:avLst/>
            <a:gdLst>
              <a:gd name="connsiteX0" fmla="*/ 0 w 6229604"/>
              <a:gd name="connsiteY0" fmla="*/ 0 h 5722227"/>
              <a:gd name="connsiteX1" fmla="*/ 629882 w 6229604"/>
              <a:gd name="connsiteY1" fmla="*/ 0 h 5722227"/>
              <a:gd name="connsiteX2" fmla="*/ 1135172 w 6229604"/>
              <a:gd name="connsiteY2" fmla="*/ 0 h 5722227"/>
              <a:gd name="connsiteX3" fmla="*/ 1951943 w 6229604"/>
              <a:gd name="connsiteY3" fmla="*/ 0 h 5722227"/>
              <a:gd name="connsiteX4" fmla="*/ 2581825 w 6229604"/>
              <a:gd name="connsiteY4" fmla="*/ 0 h 5722227"/>
              <a:gd name="connsiteX5" fmla="*/ 3211707 w 6229604"/>
              <a:gd name="connsiteY5" fmla="*/ 0 h 5722227"/>
              <a:gd name="connsiteX6" fmla="*/ 4028477 w 6229604"/>
              <a:gd name="connsiteY6" fmla="*/ 0 h 5722227"/>
              <a:gd name="connsiteX7" fmla="*/ 4596063 w 6229604"/>
              <a:gd name="connsiteY7" fmla="*/ 0 h 5722227"/>
              <a:gd name="connsiteX8" fmla="*/ 5412834 w 6229604"/>
              <a:gd name="connsiteY8" fmla="*/ 0 h 5722227"/>
              <a:gd name="connsiteX9" fmla="*/ 6229604 w 6229604"/>
              <a:gd name="connsiteY9" fmla="*/ 0 h 5722227"/>
              <a:gd name="connsiteX10" fmla="*/ 6229604 w 6229604"/>
              <a:gd name="connsiteY10" fmla="*/ 635803 h 5722227"/>
              <a:gd name="connsiteX11" fmla="*/ 6229604 w 6229604"/>
              <a:gd name="connsiteY11" fmla="*/ 1271606 h 5722227"/>
              <a:gd name="connsiteX12" fmla="*/ 6229604 w 6229604"/>
              <a:gd name="connsiteY12" fmla="*/ 1964631 h 5722227"/>
              <a:gd name="connsiteX13" fmla="*/ 6229604 w 6229604"/>
              <a:gd name="connsiteY13" fmla="*/ 2428767 h 5722227"/>
              <a:gd name="connsiteX14" fmla="*/ 6229604 w 6229604"/>
              <a:gd name="connsiteY14" fmla="*/ 3064570 h 5722227"/>
              <a:gd name="connsiteX15" fmla="*/ 6229604 w 6229604"/>
              <a:gd name="connsiteY15" fmla="*/ 3700373 h 5722227"/>
              <a:gd name="connsiteX16" fmla="*/ 6229604 w 6229604"/>
              <a:gd name="connsiteY16" fmla="*/ 4336176 h 5722227"/>
              <a:gd name="connsiteX17" fmla="*/ 6229604 w 6229604"/>
              <a:gd name="connsiteY17" fmla="*/ 5029202 h 5722227"/>
              <a:gd name="connsiteX18" fmla="*/ 6229604 w 6229604"/>
              <a:gd name="connsiteY18" fmla="*/ 5722227 h 5722227"/>
              <a:gd name="connsiteX19" fmla="*/ 5475130 w 6229604"/>
              <a:gd name="connsiteY19" fmla="*/ 5722227 h 5722227"/>
              <a:gd name="connsiteX20" fmla="*/ 4907544 w 6229604"/>
              <a:gd name="connsiteY20" fmla="*/ 5722227 h 5722227"/>
              <a:gd name="connsiteX21" fmla="*/ 4090773 w 6229604"/>
              <a:gd name="connsiteY21" fmla="*/ 5722227 h 5722227"/>
              <a:gd name="connsiteX22" fmla="*/ 3398595 w 6229604"/>
              <a:gd name="connsiteY22" fmla="*/ 5722227 h 5722227"/>
              <a:gd name="connsiteX23" fmla="*/ 2831009 w 6229604"/>
              <a:gd name="connsiteY23" fmla="*/ 5722227 h 5722227"/>
              <a:gd name="connsiteX24" fmla="*/ 2138831 w 6229604"/>
              <a:gd name="connsiteY24" fmla="*/ 5722227 h 5722227"/>
              <a:gd name="connsiteX25" fmla="*/ 1633541 w 6229604"/>
              <a:gd name="connsiteY25" fmla="*/ 5722227 h 5722227"/>
              <a:gd name="connsiteX26" fmla="*/ 1128251 w 6229604"/>
              <a:gd name="connsiteY26" fmla="*/ 5722227 h 5722227"/>
              <a:gd name="connsiteX27" fmla="*/ 0 w 6229604"/>
              <a:gd name="connsiteY27" fmla="*/ 5722227 h 5722227"/>
              <a:gd name="connsiteX28" fmla="*/ 0 w 6229604"/>
              <a:gd name="connsiteY28" fmla="*/ 5200869 h 5722227"/>
              <a:gd name="connsiteX29" fmla="*/ 0 w 6229604"/>
              <a:gd name="connsiteY29" fmla="*/ 4450621 h 5722227"/>
              <a:gd name="connsiteX30" fmla="*/ 0 w 6229604"/>
              <a:gd name="connsiteY30" fmla="*/ 3872040 h 5722227"/>
              <a:gd name="connsiteX31" fmla="*/ 0 w 6229604"/>
              <a:gd name="connsiteY31" fmla="*/ 3407904 h 5722227"/>
              <a:gd name="connsiteX32" fmla="*/ 0 w 6229604"/>
              <a:gd name="connsiteY32" fmla="*/ 2714879 h 5722227"/>
              <a:gd name="connsiteX33" fmla="*/ 0 w 6229604"/>
              <a:gd name="connsiteY33" fmla="*/ 2193520 h 5722227"/>
              <a:gd name="connsiteX34" fmla="*/ 0 w 6229604"/>
              <a:gd name="connsiteY34" fmla="*/ 1500495 h 5722227"/>
              <a:gd name="connsiteX35" fmla="*/ 0 w 6229604"/>
              <a:gd name="connsiteY35" fmla="*/ 750248 h 5722227"/>
              <a:gd name="connsiteX36" fmla="*/ 0 w 6229604"/>
              <a:gd name="connsiteY36" fmla="*/ 0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229604" h="5722227" extrusionOk="0">
                <a:moveTo>
                  <a:pt x="0" y="0"/>
                </a:moveTo>
                <a:cubicBezTo>
                  <a:pt x="134765" y="733"/>
                  <a:pt x="359555" y="-15387"/>
                  <a:pt x="629882" y="0"/>
                </a:cubicBezTo>
                <a:cubicBezTo>
                  <a:pt x="900209" y="15387"/>
                  <a:pt x="965450" y="15937"/>
                  <a:pt x="1135172" y="0"/>
                </a:cubicBezTo>
                <a:cubicBezTo>
                  <a:pt x="1304894" y="-15937"/>
                  <a:pt x="1787212" y="10921"/>
                  <a:pt x="1951943" y="0"/>
                </a:cubicBezTo>
                <a:cubicBezTo>
                  <a:pt x="2116674" y="-10921"/>
                  <a:pt x="2378222" y="13313"/>
                  <a:pt x="2581825" y="0"/>
                </a:cubicBezTo>
                <a:cubicBezTo>
                  <a:pt x="2785428" y="-13313"/>
                  <a:pt x="2915218" y="19972"/>
                  <a:pt x="3211707" y="0"/>
                </a:cubicBezTo>
                <a:cubicBezTo>
                  <a:pt x="3508196" y="-19972"/>
                  <a:pt x="3832828" y="-34359"/>
                  <a:pt x="4028477" y="0"/>
                </a:cubicBezTo>
                <a:cubicBezTo>
                  <a:pt x="4224126" y="34359"/>
                  <a:pt x="4361257" y="4467"/>
                  <a:pt x="4596063" y="0"/>
                </a:cubicBezTo>
                <a:cubicBezTo>
                  <a:pt x="4830869" y="-4467"/>
                  <a:pt x="5091403" y="-7365"/>
                  <a:pt x="5412834" y="0"/>
                </a:cubicBezTo>
                <a:cubicBezTo>
                  <a:pt x="5734265" y="7365"/>
                  <a:pt x="6034988" y="-26786"/>
                  <a:pt x="6229604" y="0"/>
                </a:cubicBezTo>
                <a:cubicBezTo>
                  <a:pt x="6208296" y="256153"/>
                  <a:pt x="6219810" y="335049"/>
                  <a:pt x="6229604" y="635803"/>
                </a:cubicBezTo>
                <a:cubicBezTo>
                  <a:pt x="6239398" y="936557"/>
                  <a:pt x="6230184" y="1092448"/>
                  <a:pt x="6229604" y="1271606"/>
                </a:cubicBezTo>
                <a:cubicBezTo>
                  <a:pt x="6229024" y="1450764"/>
                  <a:pt x="6217841" y="1797531"/>
                  <a:pt x="6229604" y="1964631"/>
                </a:cubicBezTo>
                <a:cubicBezTo>
                  <a:pt x="6241367" y="2131731"/>
                  <a:pt x="6220367" y="2235822"/>
                  <a:pt x="6229604" y="2428767"/>
                </a:cubicBezTo>
                <a:cubicBezTo>
                  <a:pt x="6238841" y="2621712"/>
                  <a:pt x="6220929" y="2925917"/>
                  <a:pt x="6229604" y="3064570"/>
                </a:cubicBezTo>
                <a:cubicBezTo>
                  <a:pt x="6238279" y="3203223"/>
                  <a:pt x="6256755" y="3501958"/>
                  <a:pt x="6229604" y="3700373"/>
                </a:cubicBezTo>
                <a:cubicBezTo>
                  <a:pt x="6202453" y="3898788"/>
                  <a:pt x="6201714" y="4046823"/>
                  <a:pt x="6229604" y="4336176"/>
                </a:cubicBezTo>
                <a:cubicBezTo>
                  <a:pt x="6257494" y="4625529"/>
                  <a:pt x="6258821" y="4774033"/>
                  <a:pt x="6229604" y="5029202"/>
                </a:cubicBezTo>
                <a:cubicBezTo>
                  <a:pt x="6200387" y="5284371"/>
                  <a:pt x="6233334" y="5383875"/>
                  <a:pt x="6229604" y="5722227"/>
                </a:cubicBezTo>
                <a:cubicBezTo>
                  <a:pt x="6016393" y="5707881"/>
                  <a:pt x="5684528" y="5751176"/>
                  <a:pt x="5475130" y="5722227"/>
                </a:cubicBezTo>
                <a:cubicBezTo>
                  <a:pt x="5265732" y="5693278"/>
                  <a:pt x="5082862" y="5732690"/>
                  <a:pt x="4907544" y="5722227"/>
                </a:cubicBezTo>
                <a:cubicBezTo>
                  <a:pt x="4732226" y="5711764"/>
                  <a:pt x="4474837" y="5716289"/>
                  <a:pt x="4090773" y="5722227"/>
                </a:cubicBezTo>
                <a:cubicBezTo>
                  <a:pt x="3706709" y="5728165"/>
                  <a:pt x="3645902" y="5723973"/>
                  <a:pt x="3398595" y="5722227"/>
                </a:cubicBezTo>
                <a:cubicBezTo>
                  <a:pt x="3151288" y="5720481"/>
                  <a:pt x="3001606" y="5732695"/>
                  <a:pt x="2831009" y="5722227"/>
                </a:cubicBezTo>
                <a:cubicBezTo>
                  <a:pt x="2660412" y="5711759"/>
                  <a:pt x="2424161" y="5689878"/>
                  <a:pt x="2138831" y="5722227"/>
                </a:cubicBezTo>
                <a:cubicBezTo>
                  <a:pt x="1853501" y="5754576"/>
                  <a:pt x="1788223" y="5720540"/>
                  <a:pt x="1633541" y="5722227"/>
                </a:cubicBezTo>
                <a:cubicBezTo>
                  <a:pt x="1478859" y="5723915"/>
                  <a:pt x="1324151" y="5739059"/>
                  <a:pt x="1128251" y="5722227"/>
                </a:cubicBezTo>
                <a:cubicBezTo>
                  <a:pt x="932351" y="5705396"/>
                  <a:pt x="522340" y="5691488"/>
                  <a:pt x="0" y="5722227"/>
                </a:cubicBezTo>
                <a:cubicBezTo>
                  <a:pt x="-8445" y="5596771"/>
                  <a:pt x="-11215" y="5344833"/>
                  <a:pt x="0" y="5200869"/>
                </a:cubicBezTo>
                <a:cubicBezTo>
                  <a:pt x="11215" y="5056905"/>
                  <a:pt x="20310" y="4693766"/>
                  <a:pt x="0" y="4450621"/>
                </a:cubicBezTo>
                <a:cubicBezTo>
                  <a:pt x="-20310" y="4207476"/>
                  <a:pt x="817" y="4075053"/>
                  <a:pt x="0" y="3872040"/>
                </a:cubicBezTo>
                <a:cubicBezTo>
                  <a:pt x="-817" y="3669027"/>
                  <a:pt x="-21729" y="3595882"/>
                  <a:pt x="0" y="3407904"/>
                </a:cubicBezTo>
                <a:cubicBezTo>
                  <a:pt x="21729" y="3219926"/>
                  <a:pt x="-30605" y="3052469"/>
                  <a:pt x="0" y="2714879"/>
                </a:cubicBezTo>
                <a:cubicBezTo>
                  <a:pt x="30605" y="2377289"/>
                  <a:pt x="-16081" y="2430808"/>
                  <a:pt x="0" y="2193520"/>
                </a:cubicBezTo>
                <a:cubicBezTo>
                  <a:pt x="16081" y="1956232"/>
                  <a:pt x="18120" y="1817979"/>
                  <a:pt x="0" y="1500495"/>
                </a:cubicBezTo>
                <a:cubicBezTo>
                  <a:pt x="-18120" y="1183011"/>
                  <a:pt x="23969" y="972269"/>
                  <a:pt x="0" y="750248"/>
                </a:cubicBezTo>
                <a:cubicBezTo>
                  <a:pt x="-23969" y="528227"/>
                  <a:pt x="-3769" y="358360"/>
                  <a:pt x="0" y="0"/>
                </a:cubicBezTo>
                <a:close/>
              </a:path>
            </a:pathLst>
          </a:custGeom>
          <a:noFill/>
          <a:ln w="47625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885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0255BC2FE34F4181B6C0D975BAF806" ma:contentTypeVersion="14" ma:contentTypeDescription="Create a new document." ma:contentTypeScope="" ma:versionID="c57daae90f63cf8dd1aea64e772a440c">
  <xsd:schema xmlns:xsd="http://www.w3.org/2001/XMLSchema" xmlns:xs="http://www.w3.org/2001/XMLSchema" xmlns:p="http://schemas.microsoft.com/office/2006/metadata/properties" xmlns:ns2="8dfd67c8-8a7a-44ff-97e8-da50184e8845" xmlns:ns3="45c6cf9a-6096-4430-94e7-d8764b79b583" targetNamespace="http://schemas.microsoft.com/office/2006/metadata/properties" ma:root="true" ma:fieldsID="cc837d097ba8e4cf8fb7abb9c1a3376a" ns2:_="" ns3:_="">
    <xsd:import namespace="8dfd67c8-8a7a-44ff-97e8-da50184e8845"/>
    <xsd:import namespace="45c6cf9a-6096-4430-94e7-d8764b79b5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fd67c8-8a7a-44ff-97e8-da50184e88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5656f77-cd9e-4e62-b725-3e5e362a02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c6cf9a-6096-4430-94e7-d8764b79b58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b2064919-b018-4df1-a622-8f41cb5f0e8f}" ma:internalName="TaxCatchAll" ma:showField="CatchAllData" ma:web="45c6cf9a-6096-4430-94e7-d8764b79b5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F44A9B-2A79-4259-AA31-2896EEEC574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74DC02-F4B5-4794-B108-0BAC2CBE5898}">
  <ds:schemaRefs>
    <ds:schemaRef ds:uri="45c6cf9a-6096-4430-94e7-d8764b79b583"/>
    <ds:schemaRef ds:uri="8dfd67c8-8a7a-44ff-97e8-da50184e884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1126</Words>
  <Application>Microsoft Office PowerPoint</Application>
  <PresentationFormat>Widescreen</PresentationFormat>
  <Paragraphs>224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Times New Roman</vt:lpstr>
      <vt:lpstr>office theme</vt:lpstr>
      <vt:lpstr>Teachers of Tomorrow: Application of ChatGPT for Pre-Service Teachers </vt:lpstr>
      <vt:lpstr>Research Objectives</vt:lpstr>
      <vt:lpstr>Motivation Behind the Research</vt:lpstr>
      <vt:lpstr>Mixed-Methodology Overview</vt:lpstr>
      <vt:lpstr>Research Questions and Data Collection</vt:lpstr>
      <vt:lpstr>Challenges Reported by Participants</vt:lpstr>
      <vt:lpstr>Benefits Reported by Participants</vt:lpstr>
      <vt:lpstr>Student Experience and Feedback</vt:lpstr>
      <vt:lpstr>Implications for Future Practice</vt:lpstr>
      <vt:lpstr>Next Steps</vt:lpstr>
      <vt:lpstr>Q/A</vt:lpstr>
      <vt:lpstr>Findings</vt:lpstr>
      <vt:lpstr>Findings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Shaunti Knauth</dc:creator>
  <cp:lastModifiedBy>Shaunti</cp:lastModifiedBy>
  <cp:revision>345</cp:revision>
  <dcterms:created xsi:type="dcterms:W3CDTF">2024-08-22T20:43:04Z</dcterms:created>
  <dcterms:modified xsi:type="dcterms:W3CDTF">2024-10-21T15:02:35Z</dcterms:modified>
</cp:coreProperties>
</file>