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7315200" cx="10058400"/>
  <p:notesSz cx="6858000" cy="9144000"/>
  <p:embeddedFontLst>
    <p:embeddedFont>
      <p:font typeface="Roboto"/>
      <p:regular r:id="rId30"/>
      <p:bold r:id="rId31"/>
      <p:italic r:id="rId32"/>
      <p:boldItalic r:id="rId33"/>
    </p:embeddedFont>
    <p:embeddedFont>
      <p:font typeface="PT Sans Narrow"/>
      <p:regular r:id="rId34"/>
      <p:bold r:id="rId35"/>
    </p:embeddedFont>
    <p:embeddedFont>
      <p:font typeface="Lexend"/>
      <p:regular r:id="rId36"/>
      <p:bold r:id="rId37"/>
    </p:embeddedFont>
    <p:embeddedFont>
      <p:font typeface="Lexend Deca"/>
      <p:regular r:id="rId38"/>
      <p:bold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04">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04" orient="horz"/>
        <p:guide pos="316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5.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OpenSans-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PTSansNarrow-bold.fntdata"/><Relationship Id="rId12" Type="http://schemas.openxmlformats.org/officeDocument/2006/relationships/slide" Target="slides/slide7.xml"/><Relationship Id="rId34" Type="http://schemas.openxmlformats.org/officeDocument/2006/relationships/font" Target="fonts/PTSansNarrow-regular.fntdata"/><Relationship Id="rId15" Type="http://schemas.openxmlformats.org/officeDocument/2006/relationships/slide" Target="slides/slide10.xml"/><Relationship Id="rId37" Type="http://schemas.openxmlformats.org/officeDocument/2006/relationships/font" Target="fonts/Lexend-bold.fntdata"/><Relationship Id="rId14" Type="http://schemas.openxmlformats.org/officeDocument/2006/relationships/slide" Target="slides/slide9.xml"/><Relationship Id="rId36" Type="http://schemas.openxmlformats.org/officeDocument/2006/relationships/font" Target="fonts/Lexend-regular.fntdata"/><Relationship Id="rId17" Type="http://schemas.openxmlformats.org/officeDocument/2006/relationships/slide" Target="slides/slide12.xml"/><Relationship Id="rId39" Type="http://schemas.openxmlformats.org/officeDocument/2006/relationships/font" Target="fonts/LexendDeca-bold.fntdata"/><Relationship Id="rId16" Type="http://schemas.openxmlformats.org/officeDocument/2006/relationships/slide" Target="slides/slide11.xml"/><Relationship Id="rId38" Type="http://schemas.openxmlformats.org/officeDocument/2006/relationships/font" Target="fonts/LexendDeca-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71848" y="685800"/>
            <a:ext cx="47151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055a987882_0_0:notes"/>
          <p:cNvSpPr/>
          <p:nvPr>
            <p:ph idx="2" type="sldImg"/>
          </p:nvPr>
        </p:nvSpPr>
        <p:spPr>
          <a:xfrm>
            <a:off x="1071848"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055a98788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f04e47ad9c_0_33:notes"/>
          <p:cNvSpPr/>
          <p:nvPr>
            <p:ph idx="2" type="sldImg"/>
          </p:nvPr>
        </p:nvSpPr>
        <p:spPr>
          <a:xfrm>
            <a:off x="1071848"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f04e47ad9c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055a987882_0_38: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055a98788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006d422520_0_78: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006d422520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027c425f35_414_8: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027c425f35_414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04ad62db8b_0_65: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04ad62db8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c66bf93982_1_0: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c66bf9398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006d422520_0_31: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006d42252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006d422520_0_60: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006d42252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006d422520_0_54: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006d422520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c66bf93982_1_10: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c66bf93982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cc76543f64_0_246: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cc76543f64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006d422520_0_37: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006d422520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c66bf93982_1707_15: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c66bf93982_1707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006d422520_0_43: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006d42252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006d422520_0_84: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006d42252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04ad62db8b_0_4:notes"/>
          <p:cNvSpPr/>
          <p:nvPr>
            <p:ph idx="2" type="sldImg"/>
          </p:nvPr>
        </p:nvSpPr>
        <p:spPr>
          <a:xfrm>
            <a:off x="1071848"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04ad62db8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055a987882_0_9: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055a98788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Currently released as a research beta by OpenAI, 11/30</a:t>
            </a:r>
            <a:endParaRPr/>
          </a:p>
          <a:p>
            <a:pPr indent="0" lvl="0" marL="0" rtl="0" algn="l">
              <a:spcBef>
                <a:spcPts val="0"/>
              </a:spcBef>
              <a:spcAft>
                <a:spcPts val="0"/>
              </a:spcAft>
              <a:buNone/>
            </a:pPr>
            <a:r>
              <a:rPr lang="en"/>
              <a:t>Is not connected to the Internet</a:t>
            </a:r>
            <a:endParaRPr/>
          </a:p>
          <a:p>
            <a:pPr indent="0" lvl="0" marL="0" rtl="0" algn="l">
              <a:spcBef>
                <a:spcPts val="0"/>
              </a:spcBef>
              <a:spcAft>
                <a:spcPts val="0"/>
              </a:spcAft>
              <a:buNone/>
            </a:pPr>
            <a:r>
              <a:rPr lang="en"/>
              <a:t>Generative means it creates text </a:t>
            </a:r>
            <a:endParaRPr/>
          </a:p>
          <a:p>
            <a:pPr indent="0" lvl="0" marL="0" rtl="0" algn="l">
              <a:spcBef>
                <a:spcPts val="0"/>
              </a:spcBef>
              <a:spcAft>
                <a:spcPts val="0"/>
              </a:spcAft>
              <a:buNone/>
            </a:pPr>
            <a:r>
              <a:rPr lang="en"/>
              <a:t>Large language model</a:t>
            </a:r>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It is capable of generating human-like text and has a wide range of applications, including language translation, language modelling, and generating text for applications such as chatbots.  It is one of the largest and most powerful language processing AI models to date, with 175 billion parameters.</a:t>
            </a:r>
            <a:endParaRPr sz="1200">
              <a:solidFill>
                <a:srgbClr val="333333"/>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https://www.sciencefocus.com/future-technology/gpt-3/</a:t>
            </a:r>
            <a:endParaRPr sz="1200">
              <a:solidFill>
                <a:srgbClr val="333333"/>
              </a:solidFill>
              <a:highlight>
                <a:srgbClr val="FFFFFF"/>
              </a:highlight>
              <a:latin typeface="Open Sans"/>
              <a:ea typeface="Open Sans"/>
              <a:cs typeface="Open Sans"/>
              <a:sym typeface="Open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006d422520_0_6: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006d42252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Currently released as a research beta by OpenAI, 11/30</a:t>
            </a:r>
            <a:endParaRPr/>
          </a:p>
          <a:p>
            <a:pPr indent="0" lvl="0" marL="0" rtl="0" algn="l">
              <a:spcBef>
                <a:spcPts val="0"/>
              </a:spcBef>
              <a:spcAft>
                <a:spcPts val="0"/>
              </a:spcAft>
              <a:buNone/>
            </a:pPr>
            <a:r>
              <a:rPr lang="en"/>
              <a:t>Is not connected to the Internet</a:t>
            </a:r>
            <a:endParaRPr/>
          </a:p>
          <a:p>
            <a:pPr indent="0" lvl="0" marL="0" rtl="0" algn="l">
              <a:spcBef>
                <a:spcPts val="0"/>
              </a:spcBef>
              <a:spcAft>
                <a:spcPts val="0"/>
              </a:spcAft>
              <a:buNone/>
            </a:pPr>
            <a:r>
              <a:rPr lang="en"/>
              <a:t>Generative means it creates text </a:t>
            </a:r>
            <a:endParaRPr/>
          </a:p>
          <a:p>
            <a:pPr indent="0" lvl="0" marL="0" rtl="0" algn="l">
              <a:spcBef>
                <a:spcPts val="0"/>
              </a:spcBef>
              <a:spcAft>
                <a:spcPts val="0"/>
              </a:spcAft>
              <a:buNone/>
            </a:pPr>
            <a:r>
              <a:rPr lang="en"/>
              <a:t>Large language model</a:t>
            </a:r>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It is capable of generating human-like text and has a wide range of applications, including language translation, language modelling, and generating text for applications such as chatbots.  It is one of the largest and most powerful language processing AI models to date, with 175 billion parameters.</a:t>
            </a:r>
            <a:endParaRPr sz="1200">
              <a:solidFill>
                <a:srgbClr val="333333"/>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https://www.sciencefocus.com/future-technology/gpt-3/</a:t>
            </a:r>
            <a:endParaRPr sz="1200">
              <a:solidFill>
                <a:srgbClr val="333333"/>
              </a:solidFill>
              <a:highlight>
                <a:srgbClr val="FFFFFF"/>
              </a:highlight>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006d422520_0_24: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006d42252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Currently released as a research beta by OpenAI, 11/30</a:t>
            </a:r>
            <a:endParaRPr/>
          </a:p>
          <a:p>
            <a:pPr indent="0" lvl="0" marL="0" rtl="0" algn="l">
              <a:spcBef>
                <a:spcPts val="0"/>
              </a:spcBef>
              <a:spcAft>
                <a:spcPts val="0"/>
              </a:spcAft>
              <a:buNone/>
            </a:pPr>
            <a:r>
              <a:rPr lang="en"/>
              <a:t>Is not connected to the Internet</a:t>
            </a:r>
            <a:endParaRPr/>
          </a:p>
          <a:p>
            <a:pPr indent="0" lvl="0" marL="0" rtl="0" algn="l">
              <a:spcBef>
                <a:spcPts val="0"/>
              </a:spcBef>
              <a:spcAft>
                <a:spcPts val="0"/>
              </a:spcAft>
              <a:buNone/>
            </a:pPr>
            <a:r>
              <a:rPr lang="en"/>
              <a:t>Generative means it creates text </a:t>
            </a:r>
            <a:endParaRPr/>
          </a:p>
          <a:p>
            <a:pPr indent="0" lvl="0" marL="0" rtl="0" algn="l">
              <a:spcBef>
                <a:spcPts val="0"/>
              </a:spcBef>
              <a:spcAft>
                <a:spcPts val="0"/>
              </a:spcAft>
              <a:buNone/>
            </a:pPr>
            <a:r>
              <a:rPr lang="en"/>
              <a:t>Large language model</a:t>
            </a:r>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It is capable of generating human-like text and has a wide range of applications, including language translation, language modelling, and generating text for applications such as chatbots.  It is one of the largest and most powerful language processing AI models to date, with 175 billion parameters.</a:t>
            </a:r>
            <a:endParaRPr sz="1200">
              <a:solidFill>
                <a:srgbClr val="333333"/>
              </a:solidFill>
              <a:highlight>
                <a:srgbClr val="FFFFFF"/>
              </a:highlight>
              <a:latin typeface="Open Sans"/>
              <a:ea typeface="Open Sans"/>
              <a:cs typeface="Open Sans"/>
              <a:sym typeface="Open Sans"/>
            </a:endParaRPr>
          </a:p>
          <a:p>
            <a:pPr indent="0" lvl="0" marL="0" rtl="0" algn="l">
              <a:spcBef>
                <a:spcPts val="0"/>
              </a:spcBef>
              <a:spcAft>
                <a:spcPts val="0"/>
              </a:spcAft>
              <a:buNone/>
            </a:pPr>
            <a:r>
              <a:rPr lang="en" sz="1200">
                <a:solidFill>
                  <a:srgbClr val="333333"/>
                </a:solidFill>
                <a:highlight>
                  <a:srgbClr val="FFFFFF"/>
                </a:highlight>
                <a:latin typeface="Open Sans"/>
                <a:ea typeface="Open Sans"/>
                <a:cs typeface="Open Sans"/>
                <a:sym typeface="Open Sans"/>
              </a:rPr>
              <a:t>https://www.sciencefocus.com/future-technology/gpt-3/</a:t>
            </a:r>
            <a:endParaRPr sz="1200">
              <a:solidFill>
                <a:srgbClr val="333333"/>
              </a:solidFill>
              <a:highlight>
                <a:srgbClr val="FFFFFF"/>
              </a:highlight>
              <a:latin typeface="Open Sans"/>
              <a:ea typeface="Open Sans"/>
              <a:cs typeface="Open Sans"/>
              <a:sym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cc76543f64_0_1200: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cc76543f64_0_1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055a987882_0_17: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055a98788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474747"/>
                </a:solidFill>
                <a:highlight>
                  <a:srgbClr val="FAFAFA"/>
                </a:highlight>
                <a:latin typeface="Roboto"/>
                <a:ea typeface="Roboto"/>
                <a:cs typeface="Roboto"/>
                <a:sym typeface="Roboto"/>
              </a:rPr>
              <a:t>Two skills of ChatGPT are considered resolutely innovative: the robot's ability to break down a relatively complex task into several small elementary tasks, as a computer program would do, in order to facilitate its execution for the benefit of humans.</a:t>
            </a:r>
            <a:endParaRPr sz="1350">
              <a:solidFill>
                <a:srgbClr val="474747"/>
              </a:solidFill>
              <a:highlight>
                <a:srgbClr val="FAFAFA"/>
              </a:highlight>
              <a:latin typeface="Roboto"/>
              <a:ea typeface="Roboto"/>
              <a:cs typeface="Roboto"/>
              <a:sym typeface="Roboto"/>
            </a:endParaRPr>
          </a:p>
          <a:p>
            <a:pPr indent="0" lvl="0" marL="0" rtl="0" algn="l">
              <a:spcBef>
                <a:spcPts val="0"/>
              </a:spcBef>
              <a:spcAft>
                <a:spcPts val="0"/>
              </a:spcAft>
              <a:buNone/>
            </a:pPr>
            <a:r>
              <a:rPr lang="en" sz="1350">
                <a:solidFill>
                  <a:srgbClr val="474747"/>
                </a:solidFill>
                <a:highlight>
                  <a:srgbClr val="FAFAFA"/>
                </a:highlight>
                <a:latin typeface="Roboto"/>
                <a:ea typeface="Roboto"/>
                <a:cs typeface="Roboto"/>
                <a:sym typeface="Roboto"/>
              </a:rPr>
              <a:t>ChatGPT can also be creative: it can be asked to tell a story with different characters taken from existing books.</a:t>
            </a:r>
            <a:endParaRPr sz="1350">
              <a:solidFill>
                <a:srgbClr val="474747"/>
              </a:solidFill>
              <a:highlight>
                <a:srgbClr val="FAFAFA"/>
              </a:highlight>
              <a:latin typeface="Roboto"/>
              <a:ea typeface="Roboto"/>
              <a:cs typeface="Roboto"/>
              <a:sym typeface="Robo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1f72787800_0_0:notes"/>
          <p:cNvSpPr/>
          <p:nvPr>
            <p:ph idx="2" type="sldImg"/>
          </p:nvPr>
        </p:nvSpPr>
        <p:spPr>
          <a:xfrm>
            <a:off x="1071848"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1f7278780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b2cf3afa7_0_14:notes"/>
          <p:cNvSpPr/>
          <p:nvPr>
            <p:ph idx="2" type="sldImg"/>
          </p:nvPr>
        </p:nvSpPr>
        <p:spPr>
          <a:xfrm>
            <a:off x="1071826" y="685800"/>
            <a:ext cx="47151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1b2cf3afa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474747"/>
                </a:solidFill>
                <a:highlight>
                  <a:srgbClr val="FAFAFA"/>
                </a:highlight>
                <a:latin typeface="Roboto"/>
                <a:ea typeface="Roboto"/>
                <a:cs typeface="Roboto"/>
                <a:sym typeface="Roboto"/>
              </a:rPr>
              <a:t>Two skills of ChatGPT are considered resolutely innovative: the robot's ability to break down a relatively complex task into several small elementary tasks, as a computer program would do, in order to facilitate its execution for the benefit of humans.</a:t>
            </a:r>
            <a:endParaRPr sz="1350">
              <a:solidFill>
                <a:srgbClr val="474747"/>
              </a:solidFill>
              <a:highlight>
                <a:srgbClr val="FAFAFA"/>
              </a:highlight>
              <a:latin typeface="Roboto"/>
              <a:ea typeface="Roboto"/>
              <a:cs typeface="Roboto"/>
              <a:sym typeface="Roboto"/>
            </a:endParaRPr>
          </a:p>
          <a:p>
            <a:pPr indent="0" lvl="0" marL="0" rtl="0" algn="l">
              <a:spcBef>
                <a:spcPts val="0"/>
              </a:spcBef>
              <a:spcAft>
                <a:spcPts val="0"/>
              </a:spcAft>
              <a:buNone/>
            </a:pPr>
            <a:r>
              <a:rPr lang="en" sz="1350">
                <a:solidFill>
                  <a:srgbClr val="474747"/>
                </a:solidFill>
                <a:highlight>
                  <a:srgbClr val="FAFAFA"/>
                </a:highlight>
                <a:latin typeface="Roboto"/>
                <a:ea typeface="Roboto"/>
                <a:cs typeface="Roboto"/>
                <a:sym typeface="Roboto"/>
              </a:rPr>
              <a:t>ChatGPT can also be creative: it can be asked to tell a story with different characters taken from existing books.</a:t>
            </a:r>
            <a:endParaRPr sz="1350">
              <a:solidFill>
                <a:srgbClr val="474747"/>
              </a:solidFill>
              <a:highlight>
                <a:srgbClr val="FAFAFA"/>
              </a:highlight>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104565" y="2491398"/>
            <a:ext cx="7850400" cy="14541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0B5394"/>
              </a:buClr>
              <a:buSzPts val="5400"/>
              <a:buFont typeface="Lexend Deca"/>
              <a:buNone/>
              <a:defRPr sz="5400">
                <a:solidFill>
                  <a:srgbClr val="0B5394"/>
                </a:solidFill>
                <a:latin typeface="Lexend Deca"/>
                <a:ea typeface="Lexend Deca"/>
                <a:cs typeface="Lexend Deca"/>
                <a:sym typeface="Lexend Deca"/>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1" name="Google Shape;11;p2"/>
          <p:cNvSpPr txBox="1"/>
          <p:nvPr>
            <p:ph idx="1" type="subTitle"/>
          </p:nvPr>
        </p:nvSpPr>
        <p:spPr>
          <a:xfrm>
            <a:off x="2350947" y="4053389"/>
            <a:ext cx="5357700" cy="1127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0B5394"/>
              </a:buClr>
              <a:buSzPts val="2400"/>
              <a:buFont typeface="Lexend Deca"/>
              <a:buNone/>
              <a:defRPr sz="2400">
                <a:solidFill>
                  <a:srgbClr val="0B5394"/>
                </a:solidFill>
                <a:latin typeface="Lexend Deca"/>
                <a:ea typeface="Lexend Deca"/>
                <a:cs typeface="Lexend Deca"/>
                <a:sym typeface="Lexend Deca"/>
              </a:defRPr>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2" name="Google Shape;12;p2"/>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13" name="Google Shape;13;p2"/>
          <p:cNvCxnSpPr/>
          <p:nvPr/>
        </p:nvCxnSpPr>
        <p:spPr>
          <a:xfrm>
            <a:off x="1100550" y="1539675"/>
            <a:ext cx="7858500" cy="19200"/>
          </a:xfrm>
          <a:prstGeom prst="straightConnector1">
            <a:avLst/>
          </a:prstGeom>
          <a:noFill/>
          <a:ln cap="flat" cmpd="sng" w="76200">
            <a:solidFill>
              <a:srgbClr val="0B5394"/>
            </a:solidFill>
            <a:prstDash val="solid"/>
            <a:round/>
            <a:headEnd len="med" w="med" type="none"/>
            <a:tailEnd len="med" w="med" type="none"/>
          </a:ln>
        </p:spPr>
      </p:cxnSp>
      <p:cxnSp>
        <p:nvCxnSpPr>
          <p:cNvPr id="14" name="Google Shape;14;p2"/>
          <p:cNvCxnSpPr/>
          <p:nvPr/>
        </p:nvCxnSpPr>
        <p:spPr>
          <a:xfrm>
            <a:off x="1099950" y="5923550"/>
            <a:ext cx="7858500" cy="19200"/>
          </a:xfrm>
          <a:prstGeom prst="straightConnector1">
            <a:avLst/>
          </a:prstGeom>
          <a:noFill/>
          <a:ln cap="flat" cmpd="sng" w="76200">
            <a:solidFill>
              <a:srgbClr val="0B5394"/>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p:nvPr/>
        </p:nvSpPr>
        <p:spPr>
          <a:xfrm>
            <a:off x="-82" y="7176107"/>
            <a:ext cx="10058400" cy="139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11"/>
          <p:cNvSpPr txBox="1"/>
          <p:nvPr>
            <p:ph hasCustomPrompt="1" type="title"/>
          </p:nvPr>
        </p:nvSpPr>
        <p:spPr>
          <a:xfrm>
            <a:off x="342870" y="1855787"/>
            <a:ext cx="9372900" cy="21879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2" name="Google Shape;52;p11"/>
          <p:cNvSpPr txBox="1"/>
          <p:nvPr>
            <p:ph idx="1" type="body"/>
          </p:nvPr>
        </p:nvSpPr>
        <p:spPr>
          <a:xfrm>
            <a:off x="342870" y="4260480"/>
            <a:ext cx="9372900" cy="15240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3" name="Google Shape;53;p11"/>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2"/>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55" y="3657813"/>
            <a:ext cx="10058400" cy="3657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2870" y="1158827"/>
            <a:ext cx="9428400" cy="1339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18" name="Google Shape;18;p3"/>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82" y="7176107"/>
            <a:ext cx="10058400" cy="139200"/>
          </a:xfrm>
          <a:prstGeom prst="rect">
            <a:avLst/>
          </a:prstGeom>
          <a:solidFill>
            <a:srgbClr val="0B5394"/>
          </a:solidFill>
          <a:ln cap="flat" cmpd="sng" w="9525">
            <a:solidFill>
              <a:srgbClr val="0B539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42856" y="632926"/>
            <a:ext cx="9372900" cy="5598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2" name="Google Shape;22;p4"/>
          <p:cNvSpPr txBox="1"/>
          <p:nvPr>
            <p:ph idx="1" type="body"/>
          </p:nvPr>
        </p:nvSpPr>
        <p:spPr>
          <a:xfrm>
            <a:off x="342856" y="1312519"/>
            <a:ext cx="9372900" cy="5185800"/>
          </a:xfrm>
          <a:prstGeom prst="rect">
            <a:avLst/>
          </a:prstGeom>
        </p:spPr>
        <p:txBody>
          <a:bodyPr anchorCtr="0" anchor="t" bIns="91425" lIns="91425" spcFirstLastPara="1" rIns="91425" wrap="square" tIns="91425">
            <a:normAutofit/>
          </a:bodyPr>
          <a:lstStyle>
            <a:lvl1pPr indent="-387350" lvl="0" marL="457200">
              <a:spcBef>
                <a:spcPts val="0"/>
              </a:spcBef>
              <a:spcAft>
                <a:spcPts val="0"/>
              </a:spcAft>
              <a:buSzPts val="2500"/>
              <a:buChar char="●"/>
              <a:defRPr sz="2500"/>
            </a:lvl1pPr>
            <a:lvl2pPr indent="-361950" lvl="1" marL="914400">
              <a:spcBef>
                <a:spcPts val="0"/>
              </a:spcBef>
              <a:spcAft>
                <a:spcPts val="0"/>
              </a:spcAft>
              <a:buSzPts val="2100"/>
              <a:buChar char="○"/>
              <a:defRPr sz="2100"/>
            </a:lvl2pPr>
            <a:lvl3pPr indent="-361950" lvl="2" marL="1371600">
              <a:spcBef>
                <a:spcPts val="0"/>
              </a:spcBef>
              <a:spcAft>
                <a:spcPts val="0"/>
              </a:spcAft>
              <a:buSzPts val="2100"/>
              <a:buChar char="■"/>
              <a:defRPr sz="2100"/>
            </a:lvl3pPr>
            <a:lvl4pPr indent="-361950" lvl="3" marL="1828800">
              <a:spcBef>
                <a:spcPts val="0"/>
              </a:spcBef>
              <a:spcAft>
                <a:spcPts val="0"/>
              </a:spcAft>
              <a:buSzPts val="2100"/>
              <a:buChar char="●"/>
              <a:defRPr sz="2100"/>
            </a:lvl4pPr>
            <a:lvl5pPr indent="-361950" lvl="4" marL="2286000">
              <a:spcBef>
                <a:spcPts val="0"/>
              </a:spcBef>
              <a:spcAft>
                <a:spcPts val="0"/>
              </a:spcAft>
              <a:buSzPts val="2100"/>
              <a:buChar char="○"/>
              <a:defRPr sz="2100"/>
            </a:lvl5pPr>
            <a:lvl6pPr indent="-361950" lvl="5" marL="2743200">
              <a:spcBef>
                <a:spcPts val="0"/>
              </a:spcBef>
              <a:spcAft>
                <a:spcPts val="0"/>
              </a:spcAft>
              <a:buSzPts val="2100"/>
              <a:buChar char="■"/>
              <a:defRPr sz="2100"/>
            </a:lvl6pPr>
            <a:lvl7pPr indent="-361950" lvl="6" marL="3200400">
              <a:spcBef>
                <a:spcPts val="0"/>
              </a:spcBef>
              <a:spcAft>
                <a:spcPts val="0"/>
              </a:spcAft>
              <a:buSzPts val="2100"/>
              <a:buChar char="●"/>
              <a:defRPr sz="2100"/>
            </a:lvl7pPr>
            <a:lvl8pPr indent="-361950" lvl="7" marL="3657600">
              <a:spcBef>
                <a:spcPts val="0"/>
              </a:spcBef>
              <a:spcAft>
                <a:spcPts val="0"/>
              </a:spcAft>
              <a:buSzPts val="2100"/>
              <a:buChar char="○"/>
              <a:defRPr sz="2100"/>
            </a:lvl8pPr>
            <a:lvl9pPr indent="-361950" lvl="8" marL="4114800">
              <a:spcBef>
                <a:spcPts val="0"/>
              </a:spcBef>
              <a:spcAft>
                <a:spcPts val="0"/>
              </a:spcAft>
              <a:buSzPts val="2100"/>
              <a:buChar char="■"/>
              <a:defRPr sz="2100"/>
            </a:lvl9pPr>
          </a:lstStyle>
          <a:p/>
        </p:txBody>
      </p:sp>
      <p:sp>
        <p:nvSpPr>
          <p:cNvPr id="23" name="Google Shape;23;p4"/>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42870" y="632924"/>
            <a:ext cx="9372900" cy="10059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6" name="Google Shape;26;p5"/>
          <p:cNvSpPr txBox="1"/>
          <p:nvPr>
            <p:ph idx="1" type="body"/>
          </p:nvPr>
        </p:nvSpPr>
        <p:spPr>
          <a:xfrm>
            <a:off x="342870" y="1800782"/>
            <a:ext cx="4399800" cy="46971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5315640" y="1800782"/>
            <a:ext cx="4399800" cy="46971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42870" y="632924"/>
            <a:ext cx="9372900" cy="10059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1" name="Google Shape;31;p6"/>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42870" y="790187"/>
            <a:ext cx="3088800" cy="10749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42870" y="1976320"/>
            <a:ext cx="3088800" cy="4521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8"/>
          <p:cNvSpPr txBox="1"/>
          <p:nvPr>
            <p:ph type="title"/>
          </p:nvPr>
        </p:nvSpPr>
        <p:spPr>
          <a:xfrm>
            <a:off x="539275" y="748587"/>
            <a:ext cx="6175200" cy="5817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38" name="Google Shape;38;p8"/>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5029200" y="0"/>
            <a:ext cx="5029200" cy="73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532643" y="6393600"/>
            <a:ext cx="5151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92050" y="1478649"/>
            <a:ext cx="4449600" cy="238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92050" y="3878222"/>
            <a:ext cx="4449600" cy="1756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5433450" y="1029973"/>
            <a:ext cx="4220700" cy="5255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42870" y="6017031"/>
            <a:ext cx="6598800" cy="851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48" name="Google Shape;48;p10"/>
          <p:cNvSpPr txBox="1"/>
          <p:nvPr>
            <p:ph idx="12" type="sldNum"/>
          </p:nvPr>
        </p:nvSpPr>
        <p:spPr>
          <a:xfrm>
            <a:off x="9319704" y="6632131"/>
            <a:ext cx="603600" cy="5598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rgbClr val="F3F3F3"/>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32924"/>
            <a:ext cx="9372900" cy="10059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42870" y="1800996"/>
            <a:ext cx="9372900" cy="46971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9319704" y="6632131"/>
            <a:ext cx="603600" cy="5598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ocs.google.com/document/d/1V1drRG1XlWTBrEwgGqd-cCySUB12JrcoamB5i16-Ezw/edit?usp=sharing" TargetMode="External"/><Relationship Id="rId4" Type="http://schemas.openxmlformats.org/officeDocument/2006/relationships/hyperlink" Target="https://www.newsguardtech.com/misinformation-monitor/jan-2023/" TargetMode="External"/><Relationship Id="rId5" Type="http://schemas.openxmlformats.org/officeDocument/2006/relationships/hyperlink" Target="https://docs.google.com/document/d/1ERCgdylG2LyOeL93aWrK6Jf97N_m1qaueN9W4kzO0Rk/edi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usergeneratededucation.wordpress.com/?s=struggl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chat.openai.com/chat" TargetMode="External"/><Relationship Id="rId4" Type="http://schemas.openxmlformats.org/officeDocument/2006/relationships/hyperlink" Target="https://chat.openai.com/chat"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docs.google.com/presentation/d/1WeORhcE2tFOjI92MEMdYZK4wdBHVFOnVzrcc6rj1Pio/present?slide=id.ga778454a28_0_111" TargetMode="External"/><Relationship Id="rId4" Type="http://schemas.openxmlformats.org/officeDocument/2006/relationships/hyperlink" Target="https://docs.google.com/document/d/1V1drRG1XlWTBrEwgGqd-cCySUB12JrcoamB5i16-Ezw/mobilebasic?urp=gmail_link" TargetMode="External"/><Relationship Id="rId11" Type="http://schemas.openxmlformats.org/officeDocument/2006/relationships/hyperlink" Target="https://padlet.com/Jackie_Ed_Tech_2021/generative-ai-chatgpt-resources-svmglw0kt2af7gbp" TargetMode="External"/><Relationship Id="rId10" Type="http://schemas.openxmlformats.org/officeDocument/2006/relationships/hyperlink" Target="https://elink.io/p/ai-chatgpt-904c000" TargetMode="External"/><Relationship Id="rId9" Type="http://schemas.openxmlformats.org/officeDocument/2006/relationships/hyperlink" Target="https://docs.google.com/document/d/1bkMM_Js1SsLb48aRc6gqbVWCvnAhx7MOf33G9IYy0s4/mobilebasic" TargetMode="External"/><Relationship Id="rId5" Type="http://schemas.openxmlformats.org/officeDocument/2006/relationships/hyperlink" Target="https://wakelet.com/wake/NgMzbDSKta1TKtkc5I-iz" TargetMode="External"/><Relationship Id="rId6" Type="http://schemas.openxmlformats.org/officeDocument/2006/relationships/hyperlink" Target="https://bryanalexander.org/future-of-education/resources-for-exploring-chatgpt-and-higher-education/" TargetMode="External"/><Relationship Id="rId7" Type="http://schemas.openxmlformats.org/officeDocument/2006/relationships/hyperlink" Target="https://twitter.com/pepsmccrea/status/1610350315454210049?s=43&amp;t=5k8Bs18H8njIbAx7BRX51Q" TargetMode="External"/><Relationship Id="rId8" Type="http://schemas.openxmlformats.org/officeDocument/2006/relationships/hyperlink" Target="https://libraryhelp.sfcc.edu/Chat-GPT/faq"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facebook.com/groups/632930835501841/" TargetMode="External"/><Relationship Id="rId4" Type="http://schemas.openxmlformats.org/officeDocument/2006/relationships/hyperlink" Target="https://www.whitehouse.gov/ostp/ai-bill-of-rights/" TargetMode="External"/><Relationship Id="rId5" Type="http://schemas.openxmlformats.org/officeDocument/2006/relationships/hyperlink" Target="https://www.cs.princeton.edu/~sayashk/ai-hype/ai-reporting-pitfalls.pdf" TargetMode="External"/><Relationship Id="rId6" Type="http://schemas.openxmlformats.org/officeDocument/2006/relationships/hyperlink" Target="https://alliedmedia.org/wp-content/uploads/2020/09/peoples-guide-ai.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npr.org/2022/12/16/1143330582/has-ai-reached-the-point-where-a-software-program-can-do-better-work-than-you" TargetMode="External"/><Relationship Id="rId4" Type="http://schemas.openxmlformats.org/officeDocument/2006/relationships/hyperlink" Target="https://medium.com/@glenn_kleiman/teaching-students-to-write-with-ai-the-space-framework-f10003ec48bc" TargetMode="External"/><Relationship Id="rId11" Type="http://schemas.openxmlformats.org/officeDocument/2006/relationships/hyperlink" Target="https://www.theatlantic.com/technology/archive/2022/12/chatgpt-openai-artificial-intelligence-writing-ethics/672386/" TargetMode="External"/><Relationship Id="rId10" Type="http://schemas.openxmlformats.org/officeDocument/2006/relationships/hyperlink" Target="https://www.theatlantic.com/technology/archive/2022/12/chatgpt-openai-artificial-intelligence-writing-ethics/672386/" TargetMode="External"/><Relationship Id="rId9" Type="http://schemas.openxmlformats.org/officeDocument/2006/relationships/hyperlink" Target="https://usergeneratededucation.wordpress.com/2023/01/22/chatgpt-with-my-students/" TargetMode="External"/><Relationship Id="rId5" Type="http://schemas.openxmlformats.org/officeDocument/2006/relationships/hyperlink" Target="https://www.facultyfocus.com/articles/teaching-with-technology-articles/what-are-we-doing-about-ai-essays/" TargetMode="External"/><Relationship Id="rId6" Type="http://schemas.openxmlformats.org/officeDocument/2006/relationships/hyperlink" Target="https://stratechery.com/2022/ai-homework/?fbclid=IwAR3oPxbh504C0LMJEO1z5bcM7T_-2SH4E27_ignd2VBiGg5fhFIE62uz-IU&amp;mibextid=Zxz2cZ" TargetMode="External"/><Relationship Id="rId7" Type="http://schemas.openxmlformats.org/officeDocument/2006/relationships/hyperlink" Target="https://www.facultyfocus.com/articles/teaching-with-technology-articles/chatgpt-a-must-see-before-the-semester-begins/?st=FFdaily%3Bsc%3DFF230109%3Butm_term%3DFF230109&amp;mailingID=4330" TargetMode="External"/><Relationship Id="rId8" Type="http://schemas.openxmlformats.org/officeDocument/2006/relationships/hyperlink" Target="https://www.educationnext.org/chatgpt-is-not-ready-to-teach-geometry-ye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ny.chalkbeat.org/2023/1/3/23537987/nyc-schools-ban-chatgpt-writing-artificial-intelligenc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docs.google.com/document/d/1O1_uUvF8OYbleru5QyjjuNP_On7h5vaVQC2GaSQ315U/edit#heading=h.kwu4ugia3pza" TargetMode="External"/><Relationship Id="rId4" Type="http://schemas.openxmlformats.org/officeDocument/2006/relationships/hyperlink" Target="https://medium.com/@rwatkins_7167/updating-your-course-syllabus-for-chatgpt-965f4b57b003"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curipod.com/ai" TargetMode="External"/><Relationship Id="rId4" Type="http://schemas.openxmlformats.org/officeDocument/2006/relationships/hyperlink" Target="https://blocksurvey.io/ai-surveys" TargetMode="External"/><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atch.screencastify.com/v/7LAE8pM1d9HOp7EuLxY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3"/>
          <p:cNvSpPr txBox="1"/>
          <p:nvPr>
            <p:ph type="ctrTitle"/>
          </p:nvPr>
        </p:nvSpPr>
        <p:spPr>
          <a:xfrm>
            <a:off x="1104565" y="2491398"/>
            <a:ext cx="7850400" cy="145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4360">
                <a:solidFill>
                  <a:srgbClr val="0B5394"/>
                </a:solidFill>
                <a:latin typeface="Lexend Deca"/>
                <a:ea typeface="Lexend Deca"/>
                <a:cs typeface="Lexend Deca"/>
                <a:sym typeface="Lexend Deca"/>
              </a:rPr>
              <a:t>ChatGPT &amp; </a:t>
            </a:r>
            <a:endParaRPr sz="4360">
              <a:solidFill>
                <a:srgbClr val="0B5394"/>
              </a:solidFill>
              <a:latin typeface="Lexend Deca"/>
              <a:ea typeface="Lexend Deca"/>
              <a:cs typeface="Lexend Deca"/>
              <a:sym typeface="Lexend Deca"/>
            </a:endParaRPr>
          </a:p>
          <a:p>
            <a:pPr indent="0" lvl="0" marL="0" rtl="0" algn="ctr">
              <a:spcBef>
                <a:spcPts val="0"/>
              </a:spcBef>
              <a:spcAft>
                <a:spcPts val="0"/>
              </a:spcAft>
              <a:buSzPts val="990"/>
              <a:buNone/>
            </a:pPr>
            <a:r>
              <a:rPr lang="en" sz="4360"/>
              <a:t>Higher </a:t>
            </a:r>
            <a:r>
              <a:rPr lang="en" sz="4360">
                <a:solidFill>
                  <a:srgbClr val="0B5394"/>
                </a:solidFill>
                <a:latin typeface="Lexend Deca"/>
                <a:ea typeface="Lexend Deca"/>
                <a:cs typeface="Lexend Deca"/>
                <a:sym typeface="Lexend Deca"/>
              </a:rPr>
              <a:t>Education</a:t>
            </a:r>
            <a:endParaRPr sz="4360">
              <a:solidFill>
                <a:srgbClr val="0B5394"/>
              </a:solidFill>
              <a:latin typeface="Lexend Deca"/>
              <a:ea typeface="Lexend Deca"/>
              <a:cs typeface="Lexend Deca"/>
              <a:sym typeface="Lexend Deca"/>
            </a:endParaRPr>
          </a:p>
          <a:p>
            <a:pPr indent="0" lvl="0" marL="0" rtl="0" algn="ctr">
              <a:spcBef>
                <a:spcPts val="0"/>
              </a:spcBef>
              <a:spcAft>
                <a:spcPts val="0"/>
              </a:spcAft>
              <a:buSzPts val="990"/>
              <a:buNone/>
            </a:pPr>
            <a:r>
              <a:t/>
            </a:r>
            <a:endParaRPr sz="4860">
              <a:solidFill>
                <a:srgbClr val="0B5394"/>
              </a:solidFill>
            </a:endParaRPr>
          </a:p>
        </p:txBody>
      </p:sp>
      <p:sp>
        <p:nvSpPr>
          <p:cNvPr id="61" name="Google Shape;61;p13"/>
          <p:cNvSpPr txBox="1"/>
          <p:nvPr>
            <p:ph idx="1" type="subTitle"/>
          </p:nvPr>
        </p:nvSpPr>
        <p:spPr>
          <a:xfrm>
            <a:off x="2350947" y="4358189"/>
            <a:ext cx="5357700" cy="112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B5394"/>
                </a:solidFill>
                <a:latin typeface="Lexend Deca"/>
                <a:ea typeface="Lexend Deca"/>
                <a:cs typeface="Lexend Deca"/>
                <a:sym typeface="Lexend Deca"/>
              </a:rPr>
              <a:t>Angela Elkordy &amp; </a:t>
            </a:r>
            <a:endParaRPr b="1">
              <a:solidFill>
                <a:srgbClr val="0B5394"/>
              </a:solidFill>
              <a:latin typeface="Lexend Deca"/>
              <a:ea typeface="Lexend Deca"/>
              <a:cs typeface="Lexend Deca"/>
              <a:sym typeface="Lexend Deca"/>
            </a:endParaRPr>
          </a:p>
          <a:p>
            <a:pPr indent="0" lvl="0" marL="0" rtl="0" algn="ctr">
              <a:spcBef>
                <a:spcPts val="0"/>
              </a:spcBef>
              <a:spcAft>
                <a:spcPts val="0"/>
              </a:spcAft>
              <a:buNone/>
            </a:pPr>
            <a:r>
              <a:rPr b="1" lang="en">
                <a:solidFill>
                  <a:srgbClr val="0B5394"/>
                </a:solidFill>
                <a:latin typeface="Lexend Deca"/>
                <a:ea typeface="Lexend Deca"/>
                <a:cs typeface="Lexend Deca"/>
                <a:sym typeface="Lexend Deca"/>
              </a:rPr>
              <a:t>Donna Wakefield</a:t>
            </a:r>
            <a:endParaRPr b="1">
              <a:solidFill>
                <a:srgbClr val="0B5394"/>
              </a:solidFill>
              <a:latin typeface="Lexend Deca"/>
              <a:ea typeface="Lexend Deca"/>
              <a:cs typeface="Lexend Deca"/>
              <a:sym typeface="Lexend Deca"/>
            </a:endParaRPr>
          </a:p>
          <a:p>
            <a:pPr indent="0" lvl="0" marL="0" rtl="0" algn="ctr">
              <a:spcBef>
                <a:spcPts val="0"/>
              </a:spcBef>
              <a:spcAft>
                <a:spcPts val="0"/>
              </a:spcAft>
              <a:buNone/>
            </a:pPr>
            <a:r>
              <a:t/>
            </a:r>
            <a:endParaRPr b="1" i="1" sz="1800">
              <a:solidFill>
                <a:srgbClr val="0B5394"/>
              </a:solidFill>
            </a:endParaRPr>
          </a:p>
          <a:p>
            <a:pPr indent="0" lvl="0" marL="0" rtl="0" algn="ctr">
              <a:spcBef>
                <a:spcPts val="0"/>
              </a:spcBef>
              <a:spcAft>
                <a:spcPts val="0"/>
              </a:spcAft>
              <a:buNone/>
            </a:pPr>
            <a:r>
              <a:t/>
            </a:r>
            <a:endParaRPr b="1" i="1" sz="1800">
              <a:solidFill>
                <a:srgbClr val="0B5394"/>
              </a:solidFill>
            </a:endParaRPr>
          </a:p>
          <a:p>
            <a:pPr indent="0" lvl="0" marL="0" rtl="0" algn="ctr">
              <a:spcBef>
                <a:spcPts val="0"/>
              </a:spcBef>
              <a:spcAft>
                <a:spcPts val="0"/>
              </a:spcAft>
              <a:buNone/>
            </a:pPr>
            <a:r>
              <a:t/>
            </a:r>
            <a:endParaRPr b="1" i="1" sz="1800">
              <a:solidFill>
                <a:srgbClr val="0B5394"/>
              </a:solidFill>
            </a:endParaRPr>
          </a:p>
          <a:p>
            <a:pPr indent="0" lvl="0" marL="0" rtl="0" algn="ctr">
              <a:spcBef>
                <a:spcPts val="0"/>
              </a:spcBef>
              <a:spcAft>
                <a:spcPts val="0"/>
              </a:spcAft>
              <a:buNone/>
            </a:pPr>
            <a:r>
              <a:t/>
            </a:r>
            <a:endParaRPr b="1" i="1" sz="1800">
              <a:solidFill>
                <a:srgbClr val="0B5394"/>
              </a:solidFill>
            </a:endParaRPr>
          </a:p>
          <a:p>
            <a:pPr indent="0" lvl="0" marL="0" rtl="0" algn="ctr">
              <a:spcBef>
                <a:spcPts val="0"/>
              </a:spcBef>
              <a:spcAft>
                <a:spcPts val="0"/>
              </a:spcAft>
              <a:buNone/>
            </a:pPr>
            <a:r>
              <a:rPr lang="en">
                <a:solidFill>
                  <a:srgbClr val="0B5394"/>
                </a:solidFill>
                <a:latin typeface="Lexend Deca"/>
                <a:ea typeface="Lexend Deca"/>
                <a:cs typeface="Lexend Deca"/>
                <a:sym typeface="Lexend Deca"/>
              </a:rPr>
              <a:t>March 17, 2023</a:t>
            </a:r>
            <a:endParaRPr>
              <a:solidFill>
                <a:srgbClr val="0B5394"/>
              </a:solidFill>
              <a:latin typeface="Lexend Deca"/>
              <a:ea typeface="Lexend Deca"/>
              <a:cs typeface="Lexend Deca"/>
              <a:sym typeface="Lexend Deca"/>
            </a:endParaRPr>
          </a:p>
        </p:txBody>
      </p:sp>
      <p:sp>
        <p:nvSpPr>
          <p:cNvPr id="62" name="Google Shape;62;p13"/>
          <p:cNvSpPr txBox="1"/>
          <p:nvPr/>
        </p:nvSpPr>
        <p:spPr>
          <a:xfrm>
            <a:off x="23238" y="5975109"/>
            <a:ext cx="10058400" cy="4302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t/>
            </a:r>
            <a:endParaRPr>
              <a:latin typeface="Open Sans"/>
              <a:ea typeface="Open Sans"/>
              <a:cs typeface="Open Sans"/>
              <a:sym typeface="Open Sans"/>
            </a:endParaRPr>
          </a:p>
        </p:txBody>
      </p:sp>
      <p:pic>
        <p:nvPicPr>
          <p:cNvPr id="63" name="Google Shape;63;p13"/>
          <p:cNvPicPr preferRelativeResize="0"/>
          <p:nvPr/>
        </p:nvPicPr>
        <p:blipFill>
          <a:blip r:embed="rId3">
            <a:alphaModFix/>
          </a:blip>
          <a:stretch>
            <a:fillRect/>
          </a:stretch>
        </p:blipFill>
        <p:spPr>
          <a:xfrm>
            <a:off x="4438486" y="3248134"/>
            <a:ext cx="968019" cy="968019"/>
          </a:xfrm>
          <a:prstGeom prst="rect">
            <a:avLst/>
          </a:prstGeom>
          <a:noFill/>
          <a:ln>
            <a:noFill/>
          </a:ln>
        </p:spPr>
      </p:pic>
      <p:sp>
        <p:nvSpPr>
          <p:cNvPr id="64" name="Google Shape;64;p13"/>
          <p:cNvSpPr txBox="1"/>
          <p:nvPr/>
        </p:nvSpPr>
        <p:spPr>
          <a:xfrm>
            <a:off x="2179288" y="407375"/>
            <a:ext cx="5486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rgbClr val="0B5394"/>
                </a:solidFill>
                <a:latin typeface="Lexend Deca"/>
                <a:ea typeface="Lexend Deca"/>
                <a:cs typeface="Lexend Deca"/>
                <a:sym typeface="Lexend Deca"/>
              </a:rPr>
              <a:t>Enlighten in Eleven</a:t>
            </a:r>
            <a:endParaRPr b="1" sz="3000">
              <a:solidFill>
                <a:srgbClr val="0B5394"/>
              </a:solidFill>
              <a:latin typeface="Lexend Deca"/>
              <a:ea typeface="Lexend Deca"/>
              <a:cs typeface="Lexend Deca"/>
              <a:sym typeface="Lexend Dec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40">
                <a:solidFill>
                  <a:srgbClr val="0B5394"/>
                </a:solidFill>
                <a:latin typeface="Lexend Deca"/>
                <a:ea typeface="Lexend Deca"/>
                <a:cs typeface="Lexend Deca"/>
                <a:sym typeface="Lexend Deca"/>
              </a:rPr>
              <a:t>What can ChatGPT not do? Or do poorly? </a:t>
            </a:r>
            <a:endParaRPr sz="3040">
              <a:solidFill>
                <a:srgbClr val="0B5394"/>
              </a:solidFill>
              <a:latin typeface="Lexend Deca"/>
              <a:ea typeface="Lexend Deca"/>
              <a:cs typeface="Lexend Deca"/>
              <a:sym typeface="Lexend Deca"/>
            </a:endParaRPr>
          </a:p>
        </p:txBody>
      </p:sp>
      <p:sp>
        <p:nvSpPr>
          <p:cNvPr id="129" name="Google Shape;129;p22"/>
          <p:cNvSpPr txBox="1"/>
          <p:nvPr>
            <p:ph idx="1" type="body"/>
          </p:nvPr>
        </p:nvSpPr>
        <p:spPr>
          <a:xfrm>
            <a:off x="342850" y="1312525"/>
            <a:ext cx="9372900" cy="5547600"/>
          </a:xfrm>
          <a:prstGeom prst="rect">
            <a:avLst/>
          </a:prstGeom>
        </p:spPr>
        <p:txBody>
          <a:bodyPr anchorCtr="0" anchor="t" bIns="91425" lIns="91425" spcFirstLastPara="1" rIns="91425" wrap="square" tIns="91425">
            <a:normAutofit fontScale="92500" lnSpcReduction="20000"/>
          </a:bodyPr>
          <a:lstStyle/>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Generate text on events after 2021</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Cite its sources or make up sources</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Describe its own feelings or make emotional judgements</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Can incorporate common biases and opinions</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Talk about topics that violate its code of ethics or terms of service</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Common sense reasoning</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Understand context or causality</a:t>
            </a:r>
            <a:endParaRPr sz="2400">
              <a:solidFill>
                <a:srgbClr val="1C4587"/>
              </a:solidFill>
              <a:latin typeface="Lexend Deca"/>
              <a:ea typeface="Lexend Deca"/>
              <a:cs typeface="Lexend Deca"/>
              <a:sym typeface="Lexend Deca"/>
            </a:endParaRPr>
          </a:p>
          <a:p>
            <a:pPr indent="-369570" lvl="0" marL="457200" rtl="0" algn="l">
              <a:lnSpc>
                <a:spcPct val="200000"/>
              </a:lnSpc>
              <a:spcBef>
                <a:spcPts val="0"/>
              </a:spcBef>
              <a:spcAft>
                <a:spcPts val="0"/>
              </a:spcAft>
              <a:buClr>
                <a:srgbClr val="1C4587"/>
              </a:buClr>
              <a:buSzPct val="100000"/>
              <a:buFont typeface="Lexend Deca"/>
              <a:buChar char="●"/>
            </a:pPr>
            <a:r>
              <a:rPr lang="en" sz="2400">
                <a:solidFill>
                  <a:srgbClr val="1C4587"/>
                </a:solidFill>
                <a:latin typeface="Lexend Deca"/>
                <a:ea typeface="Lexend Deca"/>
                <a:cs typeface="Lexend Deca"/>
                <a:sym typeface="Lexend Deca"/>
              </a:rPr>
              <a:t>Advanced math</a:t>
            </a:r>
            <a:endParaRPr sz="2400">
              <a:solidFill>
                <a:srgbClr val="FF0000"/>
              </a:solidFill>
              <a:latin typeface="Lexend Deca"/>
              <a:ea typeface="Lexend Deca"/>
              <a:cs typeface="Lexend Deca"/>
              <a:sym typeface="Lexend Deca"/>
            </a:endParaRPr>
          </a:p>
        </p:txBody>
      </p:sp>
      <p:cxnSp>
        <p:nvCxnSpPr>
          <p:cNvPr id="130" name="Google Shape;130;p22"/>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idx="1" type="body"/>
          </p:nvPr>
        </p:nvSpPr>
        <p:spPr>
          <a:xfrm>
            <a:off x="342856" y="1312519"/>
            <a:ext cx="9372900" cy="5185800"/>
          </a:xfrm>
          <a:prstGeom prst="rect">
            <a:avLst/>
          </a:prstGeom>
          <a:ln>
            <a:noFill/>
          </a:ln>
        </p:spPr>
        <p:txBody>
          <a:bodyPr anchorCtr="0" anchor="t" bIns="91425" lIns="91425" spcFirstLastPara="1" rIns="91425" wrap="square" tIns="91425">
            <a:normAutofit fontScale="25000" lnSpcReduction="10000"/>
          </a:bodyPr>
          <a:lstStyle/>
          <a:p>
            <a:pPr indent="-383381" lvl="0" marL="457200" rtl="0" algn="l">
              <a:lnSpc>
                <a:spcPct val="115000"/>
              </a:lnSpc>
              <a:spcBef>
                <a:spcPts val="0"/>
              </a:spcBef>
              <a:spcAft>
                <a:spcPts val="0"/>
              </a:spcAft>
              <a:buClr>
                <a:srgbClr val="1C4587"/>
              </a:buClr>
              <a:buSzPct val="100000"/>
              <a:buFont typeface="Lexend"/>
              <a:buAutoNum type="arabicPeriod"/>
            </a:pPr>
            <a:r>
              <a:rPr b="1" lang="en" sz="9750">
                <a:solidFill>
                  <a:srgbClr val="1C4587"/>
                </a:solidFill>
                <a:latin typeface="Lexend"/>
                <a:ea typeface="Lexend"/>
                <a:cs typeface="Lexend"/>
                <a:sym typeface="Lexend"/>
              </a:rPr>
              <a:t>Large scale plagiarism and cheating - </a:t>
            </a:r>
            <a:endParaRPr b="1" sz="9750">
              <a:solidFill>
                <a:srgbClr val="1C4587"/>
              </a:solidFill>
              <a:latin typeface="Lexend"/>
              <a:ea typeface="Lexend"/>
              <a:cs typeface="Lexend"/>
              <a:sym typeface="Lexend"/>
            </a:endParaRPr>
          </a:p>
          <a:p>
            <a:pPr indent="0" lvl="0" marL="914400" rtl="0" algn="l">
              <a:lnSpc>
                <a:spcPct val="115000"/>
              </a:lnSpc>
              <a:spcBef>
                <a:spcPts val="0"/>
              </a:spcBef>
              <a:spcAft>
                <a:spcPts val="0"/>
              </a:spcAft>
              <a:buNone/>
            </a:pPr>
            <a:r>
              <a:rPr lang="en" sz="9750" u="sng">
                <a:solidFill>
                  <a:srgbClr val="1C4587"/>
                </a:solidFill>
                <a:latin typeface="Lexend"/>
                <a:ea typeface="Lexend"/>
                <a:cs typeface="Lexend"/>
                <a:sym typeface="Lexend"/>
                <a:hlinkClick r:id="rId3">
                  <a:extLst>
                    <a:ext uri="{A12FA001-AC4F-418D-AE19-62706E023703}">
                      <ahyp:hlinkClr val="tx"/>
                    </a:ext>
                  </a:extLst>
                </a:hlinkClick>
              </a:rPr>
              <a:t>AI Text Generators: Sources to Stimulate Discussion among Teachers</a:t>
            </a:r>
            <a:endParaRPr sz="9750">
              <a:solidFill>
                <a:srgbClr val="1C4587"/>
              </a:solidFill>
              <a:latin typeface="Lexend"/>
              <a:ea typeface="Lexend"/>
              <a:cs typeface="Lexend"/>
              <a:sym typeface="Lexend"/>
            </a:endParaRPr>
          </a:p>
          <a:p>
            <a:pPr indent="-383381" lvl="0" marL="457200" rtl="0" algn="l">
              <a:lnSpc>
                <a:spcPct val="115000"/>
              </a:lnSpc>
              <a:spcBef>
                <a:spcPts val="0"/>
              </a:spcBef>
              <a:spcAft>
                <a:spcPts val="0"/>
              </a:spcAft>
              <a:buClr>
                <a:srgbClr val="1C4587"/>
              </a:buClr>
              <a:buSzPct val="100000"/>
              <a:buFont typeface="Lexend"/>
              <a:buAutoNum type="arabicPeriod"/>
            </a:pPr>
            <a:r>
              <a:rPr b="1" lang="en" sz="9750">
                <a:solidFill>
                  <a:srgbClr val="1C4587"/>
                </a:solidFill>
                <a:latin typeface="Lexend"/>
                <a:ea typeface="Lexend"/>
                <a:cs typeface="Lexend"/>
                <a:sym typeface="Lexend"/>
              </a:rPr>
              <a:t>Inaccurate or misleading information</a:t>
            </a:r>
            <a:endParaRPr b="1" sz="9750">
              <a:solidFill>
                <a:srgbClr val="1C4587"/>
              </a:solidFill>
              <a:latin typeface="Lexend"/>
              <a:ea typeface="Lexend"/>
              <a:cs typeface="Lexend"/>
              <a:sym typeface="Lexend"/>
            </a:endParaRPr>
          </a:p>
          <a:p>
            <a:pPr indent="0" lvl="0" marL="914400" rtl="0" algn="l">
              <a:lnSpc>
                <a:spcPct val="115000"/>
              </a:lnSpc>
              <a:spcBef>
                <a:spcPts val="0"/>
              </a:spcBef>
              <a:spcAft>
                <a:spcPts val="0"/>
              </a:spcAft>
              <a:buNone/>
            </a:pPr>
            <a:r>
              <a:rPr lang="en" sz="9750" u="sng">
                <a:solidFill>
                  <a:srgbClr val="0B5394"/>
                </a:solidFill>
                <a:latin typeface="Lexend"/>
                <a:ea typeface="Lexend"/>
                <a:cs typeface="Lexend"/>
                <a:sym typeface="Lexend"/>
                <a:hlinkClick r:id="rId4">
                  <a:extLst>
                    <a:ext uri="{A12FA001-AC4F-418D-AE19-62706E023703}">
                      <ahyp:hlinkClr val="tx"/>
                    </a:ext>
                  </a:extLst>
                </a:hlinkClick>
              </a:rPr>
              <a:t>The Next Great Misinformation Superspreader: How     ChatGPT Could  Spread Toxic Misinformation At Unprecedented Scale</a:t>
            </a:r>
            <a:endParaRPr sz="9750">
              <a:solidFill>
                <a:srgbClr val="0B5394"/>
              </a:solidFill>
              <a:latin typeface="Lexend"/>
              <a:ea typeface="Lexend"/>
              <a:cs typeface="Lexend"/>
              <a:sym typeface="Lexend"/>
            </a:endParaRPr>
          </a:p>
          <a:p>
            <a:pPr indent="0" lvl="0" marL="457200" rtl="0" algn="l">
              <a:lnSpc>
                <a:spcPct val="115000"/>
              </a:lnSpc>
              <a:spcBef>
                <a:spcPts val="0"/>
              </a:spcBef>
              <a:spcAft>
                <a:spcPts val="0"/>
              </a:spcAft>
              <a:buNone/>
            </a:pPr>
            <a:r>
              <a:rPr lang="en" sz="9750">
                <a:solidFill>
                  <a:srgbClr val="1C4587"/>
                </a:solidFill>
                <a:latin typeface="Lexend"/>
                <a:ea typeface="Lexend"/>
                <a:cs typeface="Lexend"/>
                <a:sym typeface="Lexend"/>
              </a:rPr>
              <a:t>Makes things up! </a:t>
            </a:r>
            <a:endParaRPr sz="9750">
              <a:solidFill>
                <a:srgbClr val="1C4587"/>
              </a:solidFill>
              <a:latin typeface="Lexend"/>
              <a:ea typeface="Lexend"/>
              <a:cs typeface="Lexend"/>
              <a:sym typeface="Lexend"/>
            </a:endParaRPr>
          </a:p>
          <a:p>
            <a:pPr indent="0" lvl="0" marL="914400" rtl="0" algn="l">
              <a:lnSpc>
                <a:spcPct val="115000"/>
              </a:lnSpc>
              <a:spcBef>
                <a:spcPts val="0"/>
              </a:spcBef>
              <a:spcAft>
                <a:spcPts val="0"/>
              </a:spcAft>
              <a:buNone/>
            </a:pPr>
            <a:r>
              <a:rPr lang="en" sz="9750" u="sng">
                <a:solidFill>
                  <a:srgbClr val="1C4587"/>
                </a:solidFill>
                <a:latin typeface="Lexend"/>
                <a:ea typeface="Lexend"/>
                <a:cs typeface="Lexend"/>
                <a:sym typeface="Lexend"/>
                <a:hlinkClick r:id="rId5">
                  <a:extLst>
                    <a:ext uri="{A12FA001-AC4F-418D-AE19-62706E023703}">
                      <ahyp:hlinkClr val="tx"/>
                    </a:ext>
                  </a:extLst>
                </a:hlinkClick>
              </a:rPr>
              <a:t>ChatGPT: Understanding the new landscape and short-term solutions</a:t>
            </a:r>
            <a:endParaRPr b="1" sz="9750">
              <a:solidFill>
                <a:srgbClr val="1C4587"/>
              </a:solidFill>
              <a:latin typeface="Lexend"/>
              <a:ea typeface="Lexend"/>
              <a:cs typeface="Lexend"/>
              <a:sym typeface="Lexend"/>
            </a:endParaRPr>
          </a:p>
          <a:p>
            <a:pPr indent="0" lvl="0" marL="0" rtl="0" algn="l">
              <a:lnSpc>
                <a:spcPct val="115000"/>
              </a:lnSpc>
              <a:spcBef>
                <a:spcPts val="1000"/>
              </a:spcBef>
              <a:spcAft>
                <a:spcPts val="0"/>
              </a:spcAft>
              <a:buNone/>
            </a:pPr>
            <a:r>
              <a:t/>
            </a:r>
            <a:endParaRPr sz="9750">
              <a:solidFill>
                <a:srgbClr val="1C4587"/>
              </a:solidFill>
              <a:latin typeface="Lexend"/>
              <a:ea typeface="Lexend"/>
              <a:cs typeface="Lexend"/>
              <a:sym typeface="Lexend"/>
            </a:endParaRPr>
          </a:p>
          <a:p>
            <a:pPr indent="0" lvl="0" marL="0" rtl="0" algn="l">
              <a:spcBef>
                <a:spcPts val="1000"/>
              </a:spcBef>
              <a:spcAft>
                <a:spcPts val="0"/>
              </a:spcAft>
              <a:buNone/>
            </a:pPr>
            <a:r>
              <a:t/>
            </a:r>
            <a:endParaRPr sz="1800">
              <a:solidFill>
                <a:srgbClr val="FF0000"/>
              </a:solidFill>
              <a:latin typeface="Lexend Deca"/>
              <a:ea typeface="Lexend Deca"/>
              <a:cs typeface="Lexend Deca"/>
              <a:sym typeface="Lexend Deca"/>
            </a:endParaRPr>
          </a:p>
          <a:p>
            <a:pPr indent="0" lvl="0" marL="0" rtl="0" algn="l">
              <a:spcBef>
                <a:spcPts val="1000"/>
              </a:spcBef>
              <a:spcAft>
                <a:spcPts val="1000"/>
              </a:spcAft>
              <a:buNone/>
            </a:pPr>
            <a:r>
              <a:rPr lang="en" sz="1800">
                <a:solidFill>
                  <a:srgbClr val="FF0000"/>
                </a:solidFill>
                <a:latin typeface="Lexend Deca"/>
                <a:ea typeface="Lexend Deca"/>
                <a:cs typeface="Lexend Deca"/>
                <a:sym typeface="Lexend Deca"/>
              </a:rPr>
              <a:t> </a:t>
            </a:r>
            <a:endParaRPr sz="1800">
              <a:solidFill>
                <a:srgbClr val="FF0000"/>
              </a:solidFill>
              <a:latin typeface="Lexend Deca"/>
              <a:ea typeface="Lexend Deca"/>
              <a:cs typeface="Lexend Deca"/>
              <a:sym typeface="Lexend Deca"/>
            </a:endParaRPr>
          </a:p>
        </p:txBody>
      </p:sp>
      <p:cxnSp>
        <p:nvCxnSpPr>
          <p:cNvPr id="136" name="Google Shape;136;p23"/>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
        <p:nvSpPr>
          <p:cNvPr id="137" name="Google Shape;137;p23"/>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000">
                <a:solidFill>
                  <a:srgbClr val="0B5394"/>
                </a:solidFill>
                <a:latin typeface="Lexend Deca"/>
                <a:ea typeface="Lexend Deca"/>
                <a:cs typeface="Lexend Deca"/>
                <a:sym typeface="Lexend Deca"/>
              </a:rPr>
              <a:t>5 Things Folks in Higher Ed Are Talking About</a:t>
            </a:r>
            <a:endParaRPr sz="3000">
              <a:solidFill>
                <a:srgbClr val="0B5394"/>
              </a:solidFill>
              <a:latin typeface="Lexend Deca"/>
              <a:ea typeface="Lexend Deca"/>
              <a:cs typeface="Lexend Deca"/>
              <a:sym typeface="Lexend Dec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idx="1" type="body"/>
          </p:nvPr>
        </p:nvSpPr>
        <p:spPr>
          <a:xfrm>
            <a:off x="342856" y="1312519"/>
            <a:ext cx="9372900" cy="5185800"/>
          </a:xfrm>
          <a:prstGeom prst="rect">
            <a:avLst/>
          </a:prstGeom>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2400">
                <a:solidFill>
                  <a:srgbClr val="1C4587"/>
                </a:solidFill>
                <a:latin typeface="Lexend"/>
                <a:ea typeface="Lexend"/>
                <a:cs typeface="Lexend"/>
                <a:sym typeface="Lexend"/>
              </a:rPr>
              <a:t>3.  </a:t>
            </a:r>
            <a:r>
              <a:rPr b="1" lang="en" sz="2400">
                <a:solidFill>
                  <a:srgbClr val="1C4587"/>
                </a:solidFill>
                <a:latin typeface="Lexend"/>
                <a:ea typeface="Lexend"/>
                <a:cs typeface="Lexend"/>
                <a:sym typeface="Lexend"/>
              </a:rPr>
              <a:t>Bias and censorship</a:t>
            </a:r>
            <a:endParaRPr b="1" sz="2400">
              <a:solidFill>
                <a:srgbClr val="1C4587"/>
              </a:solidFill>
              <a:latin typeface="Lexend"/>
              <a:ea typeface="Lexend"/>
              <a:cs typeface="Lexend"/>
              <a:sym typeface="Lexend"/>
            </a:endParaRPr>
          </a:p>
          <a:p>
            <a:pPr indent="0" lvl="0" marL="0" rtl="0" algn="l">
              <a:lnSpc>
                <a:spcPct val="115000"/>
              </a:lnSpc>
              <a:spcBef>
                <a:spcPts val="1000"/>
              </a:spcBef>
              <a:spcAft>
                <a:spcPts val="0"/>
              </a:spcAft>
              <a:buNone/>
            </a:pPr>
            <a:r>
              <a:rPr b="1" lang="en" sz="2400">
                <a:solidFill>
                  <a:srgbClr val="1C4587"/>
                </a:solidFill>
                <a:latin typeface="Lexend"/>
                <a:ea typeface="Lexend"/>
                <a:cs typeface="Lexend"/>
                <a:sym typeface="Lexend"/>
              </a:rPr>
              <a:t>4.  Privacy concerns</a:t>
            </a:r>
            <a:r>
              <a:rPr lang="en" sz="2400">
                <a:solidFill>
                  <a:srgbClr val="1C4587"/>
                </a:solidFill>
                <a:latin typeface="Lexend"/>
                <a:ea typeface="Lexend"/>
                <a:cs typeface="Lexend"/>
                <a:sym typeface="Lexend"/>
              </a:rPr>
              <a:t> - don’t enter personal data!  Users are  </a:t>
            </a:r>
            <a:endParaRPr sz="2400">
              <a:solidFill>
                <a:srgbClr val="1C4587"/>
              </a:solidFill>
              <a:latin typeface="Lexend"/>
              <a:ea typeface="Lexend"/>
              <a:cs typeface="Lexend"/>
              <a:sym typeface="Lexend"/>
            </a:endParaRPr>
          </a:p>
          <a:p>
            <a:pPr indent="0" lvl="0" marL="0" rtl="0" algn="l">
              <a:lnSpc>
                <a:spcPct val="115000"/>
              </a:lnSpc>
              <a:spcBef>
                <a:spcPts val="1000"/>
              </a:spcBef>
              <a:spcAft>
                <a:spcPts val="0"/>
              </a:spcAft>
              <a:buNone/>
            </a:pPr>
            <a:r>
              <a:rPr lang="en" sz="2400">
                <a:solidFill>
                  <a:srgbClr val="1C4587"/>
                </a:solidFill>
                <a:latin typeface="Lexend"/>
                <a:ea typeface="Lexend"/>
                <a:cs typeface="Lexend"/>
                <a:sym typeface="Lexend"/>
              </a:rPr>
              <a:t>     free labor to refine the algorithms</a:t>
            </a:r>
            <a:endParaRPr sz="2400">
              <a:solidFill>
                <a:srgbClr val="1C4587"/>
              </a:solidFill>
              <a:latin typeface="Lexend"/>
              <a:ea typeface="Lexend"/>
              <a:cs typeface="Lexend"/>
              <a:sym typeface="Lexend"/>
            </a:endParaRPr>
          </a:p>
          <a:p>
            <a:pPr indent="0" lvl="0" marL="0" rtl="0" algn="l">
              <a:lnSpc>
                <a:spcPct val="115000"/>
              </a:lnSpc>
              <a:spcBef>
                <a:spcPts val="1000"/>
              </a:spcBef>
              <a:spcAft>
                <a:spcPts val="0"/>
              </a:spcAft>
              <a:buNone/>
            </a:pPr>
            <a:r>
              <a:rPr lang="en" sz="2400">
                <a:solidFill>
                  <a:srgbClr val="1C4587"/>
                </a:solidFill>
                <a:latin typeface="Lexend"/>
                <a:ea typeface="Lexend"/>
                <a:cs typeface="Lexend"/>
                <a:sym typeface="Lexend"/>
              </a:rPr>
              <a:t>5.  </a:t>
            </a:r>
            <a:r>
              <a:rPr b="1" lang="en" sz="2700">
                <a:solidFill>
                  <a:srgbClr val="1C4587"/>
                </a:solidFill>
                <a:latin typeface="Lexend"/>
                <a:ea typeface="Lexend"/>
                <a:cs typeface="Lexend"/>
                <a:sym typeface="Lexend"/>
              </a:rPr>
              <a:t>Huge opportunity to re-evaluate teaching and learning in higher education</a:t>
            </a:r>
            <a:endParaRPr b="1" sz="2700">
              <a:solidFill>
                <a:srgbClr val="1C4587"/>
              </a:solidFill>
              <a:latin typeface="Lexend"/>
              <a:ea typeface="Lexend"/>
              <a:cs typeface="Lexend"/>
              <a:sym typeface="Lexend"/>
            </a:endParaRPr>
          </a:p>
          <a:p>
            <a:pPr indent="0" lvl="0" marL="0" rtl="0" algn="l">
              <a:spcBef>
                <a:spcPts val="1000"/>
              </a:spcBef>
              <a:spcAft>
                <a:spcPts val="0"/>
              </a:spcAft>
              <a:buNone/>
            </a:pPr>
            <a:r>
              <a:t/>
            </a:r>
            <a:endParaRPr sz="1800">
              <a:solidFill>
                <a:srgbClr val="FF0000"/>
              </a:solidFill>
              <a:latin typeface="Lexend Deca"/>
              <a:ea typeface="Lexend Deca"/>
              <a:cs typeface="Lexend Deca"/>
              <a:sym typeface="Lexend Deca"/>
            </a:endParaRPr>
          </a:p>
          <a:p>
            <a:pPr indent="0" lvl="0" marL="0" rtl="0" algn="l">
              <a:spcBef>
                <a:spcPts val="1000"/>
              </a:spcBef>
              <a:spcAft>
                <a:spcPts val="1000"/>
              </a:spcAft>
              <a:buNone/>
            </a:pPr>
            <a:r>
              <a:rPr lang="en" sz="1800">
                <a:solidFill>
                  <a:srgbClr val="FF0000"/>
                </a:solidFill>
                <a:latin typeface="Lexend Deca"/>
                <a:ea typeface="Lexend Deca"/>
                <a:cs typeface="Lexend Deca"/>
                <a:sym typeface="Lexend Deca"/>
              </a:rPr>
              <a:t> </a:t>
            </a:r>
            <a:endParaRPr sz="1800">
              <a:solidFill>
                <a:srgbClr val="FF0000"/>
              </a:solidFill>
              <a:latin typeface="Lexend Deca"/>
              <a:ea typeface="Lexend Deca"/>
              <a:cs typeface="Lexend Deca"/>
              <a:sym typeface="Lexend Deca"/>
            </a:endParaRPr>
          </a:p>
        </p:txBody>
      </p:sp>
      <p:cxnSp>
        <p:nvCxnSpPr>
          <p:cNvPr id="143" name="Google Shape;143;p24"/>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
        <p:nvSpPr>
          <p:cNvPr id="144" name="Google Shape;144;p24"/>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000">
                <a:solidFill>
                  <a:srgbClr val="0B5394"/>
                </a:solidFill>
                <a:latin typeface="Lexend Deca"/>
                <a:ea typeface="Lexend Deca"/>
                <a:cs typeface="Lexend Deca"/>
                <a:sym typeface="Lexend Deca"/>
              </a:rPr>
              <a:t>5 Things Folks in Higher Ed Are Talking About</a:t>
            </a:r>
            <a:endParaRPr sz="3000">
              <a:solidFill>
                <a:srgbClr val="0B5394"/>
              </a:solidFill>
              <a:latin typeface="Lexend Deca"/>
              <a:ea typeface="Lexend Deca"/>
              <a:cs typeface="Lexend Deca"/>
              <a:sym typeface="Lexend Dec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ChatGPT Do For Higher Ed?</a:t>
            </a:r>
            <a:endParaRPr sz="3000"/>
          </a:p>
        </p:txBody>
      </p:sp>
      <p:sp>
        <p:nvSpPr>
          <p:cNvPr id="150" name="Google Shape;150;p25"/>
          <p:cNvSpPr txBox="1"/>
          <p:nvPr>
            <p:ph idx="1" type="body"/>
          </p:nvPr>
        </p:nvSpPr>
        <p:spPr>
          <a:xfrm>
            <a:off x="342856" y="1312527"/>
            <a:ext cx="9372900" cy="401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1000"/>
              </a:spcAft>
              <a:buClr>
                <a:srgbClr val="0B5394"/>
              </a:buClr>
              <a:buSzPts val="2400"/>
              <a:buFont typeface="Lexend Deca"/>
              <a:buChar char="●"/>
            </a:pPr>
            <a:r>
              <a:rPr lang="en" sz="2400">
                <a:solidFill>
                  <a:srgbClr val="0B5394"/>
                </a:solidFill>
                <a:latin typeface="Lexend Deca"/>
                <a:ea typeface="Lexend Deca"/>
                <a:cs typeface="Lexend Deca"/>
                <a:sym typeface="Lexend Deca"/>
              </a:rPr>
              <a:t>Write many different things for higher ed faculty.</a:t>
            </a:r>
            <a:endParaRPr sz="2400">
              <a:solidFill>
                <a:srgbClr val="0B5394"/>
              </a:solidFill>
              <a:latin typeface="Lexend Deca"/>
              <a:ea typeface="Lexend Deca"/>
              <a:cs typeface="Lexend Deca"/>
              <a:sym typeface="Lexend Deca"/>
            </a:endParaRPr>
          </a:p>
        </p:txBody>
      </p:sp>
      <p:pic>
        <p:nvPicPr>
          <p:cNvPr descr="What are 20 things you can write for higher education faculty?&#10;Course syllabi&#10;Lecture notes and slides&#10;Assessment and evaluation tools&#10;Student feedback forms&#10;Research proposals&#10;Conference presentations&#10;Journal articles&#10;Grant applications&#10;Dissertations or thesis&#10;Study materials for students&#10;Classroom activities and exercises&#10;Group projects and group assessments&#10;Online course content&#10;Student support materials&#10;Professional development resources&#10;Study guides for exams&#10;Learning objectives and outcomes&#10;Student progress reports&#10;Curriculum development proposals&#10;Academic advising materials." id="151" name="Google Shape;151;p25"/>
          <p:cNvPicPr preferRelativeResize="0"/>
          <p:nvPr/>
        </p:nvPicPr>
        <p:blipFill>
          <a:blip r:embed="rId3">
            <a:alphaModFix/>
          </a:blip>
          <a:stretch>
            <a:fillRect/>
          </a:stretch>
        </p:blipFill>
        <p:spPr>
          <a:xfrm>
            <a:off x="2827901" y="1833725"/>
            <a:ext cx="4402800" cy="5251050"/>
          </a:xfrm>
          <a:prstGeom prst="rect">
            <a:avLst/>
          </a:prstGeom>
          <a:noFill/>
          <a:ln cap="flat" cmpd="sng" w="9525">
            <a:solidFill>
              <a:schemeClr val="dk2"/>
            </a:solidFill>
            <a:prstDash val="solid"/>
            <a:round/>
            <a:headEnd len="sm" w="sm" type="none"/>
            <a:tailEnd len="sm" w="sm" type="none"/>
          </a:ln>
        </p:spPr>
      </p:pic>
      <p:cxnSp>
        <p:nvCxnSpPr>
          <p:cNvPr id="152" name="Google Shape;152;p25"/>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Educators Do?</a:t>
            </a:r>
            <a:endParaRPr sz="3000"/>
          </a:p>
        </p:txBody>
      </p:sp>
      <p:sp>
        <p:nvSpPr>
          <p:cNvPr id="158" name="Google Shape;158;p26"/>
          <p:cNvSpPr txBox="1"/>
          <p:nvPr>
            <p:ph idx="1" type="body"/>
          </p:nvPr>
        </p:nvSpPr>
        <p:spPr>
          <a:xfrm>
            <a:off x="342856" y="1312527"/>
            <a:ext cx="9372900" cy="37887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b="1" lang="en" sz="2400">
                <a:solidFill>
                  <a:srgbClr val="0B5394"/>
                </a:solidFill>
                <a:latin typeface="Lexend Deca"/>
                <a:ea typeface="Lexend Deca"/>
                <a:cs typeface="Lexend Deca"/>
                <a:sym typeface="Lexend Deca"/>
              </a:rPr>
              <a:t>How to Leverage ChatGPT Use -</a:t>
            </a:r>
            <a:endParaRPr b="1" sz="2400">
              <a:solidFill>
                <a:srgbClr val="0B5394"/>
              </a:solidFill>
              <a:latin typeface="Lexend Deca"/>
              <a:ea typeface="Lexend Deca"/>
              <a:cs typeface="Lexend Deca"/>
              <a:sym typeface="Lexend Deca"/>
            </a:endParaRPr>
          </a:p>
          <a:p>
            <a:pPr indent="-381000" lvl="0" marL="457200" rtl="0" algn="l">
              <a:lnSpc>
                <a:spcPct val="200000"/>
              </a:lnSpc>
              <a:spcBef>
                <a:spcPts val="120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Don't Ban the Tool</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Focus on Higher Order Thinking </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Incorporate Authentic Student Experience and Student Connections Into Questions </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Use ChatGPT Detectors With Caution </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Have Open Discussions About ChatGPT and Its Uses in Your Class </a:t>
            </a:r>
            <a:endParaRPr b="1" sz="2400">
              <a:solidFill>
                <a:srgbClr val="0B5394"/>
              </a:solidFill>
              <a:latin typeface="Lexend Deca"/>
              <a:ea typeface="Lexend Deca"/>
              <a:cs typeface="Lexend Deca"/>
              <a:sym typeface="Lexend Deca"/>
            </a:endParaRPr>
          </a:p>
        </p:txBody>
      </p:sp>
      <p:cxnSp>
        <p:nvCxnSpPr>
          <p:cNvPr id="159" name="Google Shape;159;p26"/>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7"/>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Educators Do?</a:t>
            </a:r>
            <a:endParaRPr sz="3000"/>
          </a:p>
        </p:txBody>
      </p:sp>
      <p:sp>
        <p:nvSpPr>
          <p:cNvPr id="165" name="Google Shape;165;p27"/>
          <p:cNvSpPr txBox="1"/>
          <p:nvPr>
            <p:ph idx="1" type="body"/>
          </p:nvPr>
        </p:nvSpPr>
        <p:spPr>
          <a:xfrm>
            <a:off x="762000" y="1312525"/>
            <a:ext cx="9048600" cy="5645700"/>
          </a:xfrm>
          <a:prstGeom prst="rect">
            <a:avLst/>
          </a:prstGeom>
        </p:spPr>
        <p:txBody>
          <a:bodyPr anchorCtr="0" anchor="t" bIns="91425" lIns="91425" spcFirstLastPara="1" rIns="91425" wrap="square" tIns="91425">
            <a:noAutofit/>
          </a:bodyPr>
          <a:lstStyle/>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Update syllabi</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Char char="●"/>
            </a:pPr>
            <a:r>
              <a:rPr lang="en" sz="2400">
                <a:solidFill>
                  <a:srgbClr val="0B5394"/>
                </a:solidFill>
                <a:latin typeface="Lexend Deca"/>
                <a:ea typeface="Lexend Deca"/>
                <a:cs typeface="Lexend Deca"/>
                <a:sym typeface="Lexend Deca"/>
              </a:rPr>
              <a:t>Talk with students about academic integrity</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Char char="●"/>
            </a:pPr>
            <a:r>
              <a:rPr lang="en" sz="2400">
                <a:solidFill>
                  <a:srgbClr val="0B5394"/>
                </a:solidFill>
                <a:latin typeface="Lexend Deca"/>
                <a:ea typeface="Lexend Deca"/>
                <a:cs typeface="Lexend Deca"/>
                <a:sym typeface="Lexend Deca"/>
              </a:rPr>
              <a:t>Redesign assignments. Be transparent about assignments</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Char char="●"/>
            </a:pPr>
            <a:r>
              <a:rPr lang="en" sz="2400">
                <a:solidFill>
                  <a:srgbClr val="0B5394"/>
                </a:solidFill>
                <a:latin typeface="Lexend Deca"/>
                <a:ea typeface="Lexend Deca"/>
                <a:cs typeface="Lexend Deca"/>
                <a:sym typeface="Lexend Deca"/>
              </a:rPr>
              <a:t>Encourage risk-taking, </a:t>
            </a: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productive struggle</a:t>
            </a:r>
            <a:r>
              <a:rPr lang="en" sz="2400">
                <a:solidFill>
                  <a:srgbClr val="0B5394"/>
                </a:solidFill>
                <a:latin typeface="Lexend Deca"/>
                <a:ea typeface="Lexend Deca"/>
                <a:cs typeface="Lexend Deca"/>
                <a:sym typeface="Lexend Deca"/>
              </a:rPr>
              <a:t>, and learning from failure</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Char char="●"/>
            </a:pPr>
            <a:r>
              <a:rPr lang="en" sz="2400">
                <a:solidFill>
                  <a:srgbClr val="0B5394"/>
                </a:solidFill>
                <a:latin typeface="Lexend Deca"/>
                <a:ea typeface="Lexend Deca"/>
                <a:cs typeface="Lexend Deca"/>
                <a:sym typeface="Lexend Deca"/>
              </a:rPr>
              <a:t>Reconsider the approach to grading</a:t>
            </a:r>
            <a:endParaRPr sz="2400">
              <a:solidFill>
                <a:srgbClr val="0B5394"/>
              </a:solidFill>
              <a:latin typeface="Lexend Deca"/>
              <a:ea typeface="Lexend Deca"/>
              <a:cs typeface="Lexend Deca"/>
              <a:sym typeface="Lexend Deca"/>
            </a:endParaRPr>
          </a:p>
          <a:p>
            <a:pPr indent="-381000" lvl="0" marL="457200" rtl="0" algn="l">
              <a:lnSpc>
                <a:spcPct val="2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Shift from extrinsic to intrinsic motivation</a:t>
            </a:r>
            <a:endParaRPr sz="2400">
              <a:solidFill>
                <a:srgbClr val="0B5394"/>
              </a:solidFill>
              <a:latin typeface="Lexend Deca"/>
              <a:ea typeface="Lexend Deca"/>
              <a:cs typeface="Lexend Deca"/>
              <a:sym typeface="Lexend Deca"/>
            </a:endParaRPr>
          </a:p>
          <a:p>
            <a:pPr indent="0" lvl="0" marL="0" rtl="0" algn="l">
              <a:lnSpc>
                <a:spcPct val="200000"/>
              </a:lnSpc>
              <a:spcBef>
                <a:spcPts val="0"/>
              </a:spcBef>
              <a:spcAft>
                <a:spcPts val="0"/>
              </a:spcAft>
              <a:buNone/>
            </a:pPr>
            <a:r>
              <a:t/>
            </a:r>
            <a:endParaRPr sz="2400">
              <a:solidFill>
                <a:srgbClr val="0B5394"/>
              </a:solidFill>
              <a:latin typeface="Lexend Deca"/>
              <a:ea typeface="Lexend Deca"/>
              <a:cs typeface="Lexend Deca"/>
              <a:sym typeface="Lexend Deca"/>
            </a:endParaRPr>
          </a:p>
          <a:p>
            <a:pPr indent="0" lvl="0" marL="0" rtl="0" algn="l">
              <a:lnSpc>
                <a:spcPct val="200000"/>
              </a:lnSpc>
              <a:spcBef>
                <a:spcPts val="0"/>
              </a:spcBef>
              <a:spcAft>
                <a:spcPts val="1000"/>
              </a:spcAft>
              <a:buNone/>
            </a:pPr>
            <a:r>
              <a:t/>
            </a:r>
            <a:endParaRPr sz="1700">
              <a:solidFill>
                <a:srgbClr val="0B5394"/>
              </a:solidFill>
              <a:latin typeface="Lexend Deca"/>
              <a:ea typeface="Lexend Deca"/>
              <a:cs typeface="Lexend Deca"/>
              <a:sym typeface="Lexend Deca"/>
            </a:endParaRPr>
          </a:p>
        </p:txBody>
      </p:sp>
      <p:cxnSp>
        <p:nvCxnSpPr>
          <p:cNvPr id="166" name="Google Shape;166;p27"/>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8"/>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Educators Do?</a:t>
            </a:r>
            <a:endParaRPr sz="3000"/>
          </a:p>
        </p:txBody>
      </p:sp>
      <p:sp>
        <p:nvSpPr>
          <p:cNvPr id="172" name="Google Shape;172;p28"/>
          <p:cNvSpPr txBox="1"/>
          <p:nvPr>
            <p:ph idx="1" type="body"/>
          </p:nvPr>
        </p:nvSpPr>
        <p:spPr>
          <a:xfrm>
            <a:off x="0" y="1312527"/>
            <a:ext cx="10058400" cy="5645700"/>
          </a:xfrm>
          <a:prstGeom prst="rect">
            <a:avLst/>
          </a:prstGeom>
        </p:spPr>
        <p:txBody>
          <a:bodyPr anchorCtr="0" anchor="t" bIns="91425" lIns="91425" spcFirstLastPara="1" rIns="91425" wrap="square" tIns="91425">
            <a:noAutofit/>
          </a:bodyPr>
          <a:lstStyle/>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.Use ChatGPT as an educational tool. </a:t>
            </a:r>
            <a:endParaRPr sz="2400">
              <a:solidFill>
                <a:srgbClr val="0B5394"/>
              </a:solidFill>
              <a:latin typeface="Lexend Deca"/>
              <a:ea typeface="Lexend Deca"/>
              <a:cs typeface="Lexend Deca"/>
              <a:sym typeface="Lexend Deca"/>
            </a:endParaRPr>
          </a:p>
          <a:p>
            <a:pPr indent="-381000" lvl="1" marL="9144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Engage students in critiquing and improving ChatGPT responses.</a:t>
            </a:r>
            <a:endParaRPr sz="2400">
              <a:solidFill>
                <a:srgbClr val="0B5394"/>
              </a:solidFill>
              <a:latin typeface="Lexend Deca"/>
              <a:ea typeface="Lexend Deca"/>
              <a:cs typeface="Lexend Deca"/>
              <a:sym typeface="Lexend Deca"/>
            </a:endParaRPr>
          </a:p>
          <a:p>
            <a:pPr indent="-381000" lvl="1" marL="9144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Analyze how ChatGPT generates text for different audiences.</a:t>
            </a:r>
            <a:endParaRPr sz="2400">
              <a:solidFill>
                <a:srgbClr val="0B5394"/>
              </a:solidFill>
              <a:latin typeface="Lexend Deca"/>
              <a:ea typeface="Lexend Deca"/>
              <a:cs typeface="Lexend Deca"/>
              <a:sym typeface="Lexend Deca"/>
            </a:endParaRPr>
          </a:p>
          <a:p>
            <a:pPr indent="-381000" lvl="1" marL="914400" rtl="0" algn="l">
              <a:lnSpc>
                <a:spcPct val="150000"/>
              </a:lnSpc>
              <a:spcBef>
                <a:spcPts val="0"/>
              </a:spcBef>
              <a:spcAft>
                <a:spcPts val="0"/>
              </a:spcAft>
              <a:buClr>
                <a:srgbClr val="0B5394"/>
              </a:buClr>
              <a:buSzPts val="2400"/>
              <a:buChar char="○"/>
            </a:pPr>
            <a:r>
              <a:rPr lang="en" sz="2400">
                <a:solidFill>
                  <a:srgbClr val="0B5394"/>
                </a:solidFill>
                <a:latin typeface="Lexend Deca"/>
                <a:ea typeface="Lexend Deca"/>
                <a:cs typeface="Lexend Deca"/>
                <a:sym typeface="Lexend Deca"/>
              </a:rPr>
              <a:t>Help students build their information literacy skills. </a:t>
            </a:r>
            <a:endParaRPr sz="2400">
              <a:solidFill>
                <a:srgbClr val="0B5394"/>
              </a:solidFill>
              <a:latin typeface="Lexend Deca"/>
              <a:ea typeface="Lexend Deca"/>
              <a:cs typeface="Lexend Deca"/>
              <a:sym typeface="Lexend Deca"/>
            </a:endParaRPr>
          </a:p>
          <a:p>
            <a:pPr indent="-381000" lvl="1" marL="9144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Have students generate prompts for ChatGPT and compare and contrast the output. </a:t>
            </a:r>
            <a:endParaRPr sz="2400">
              <a:solidFill>
                <a:srgbClr val="0B5394"/>
              </a:solidFill>
              <a:latin typeface="Lexend Deca"/>
              <a:ea typeface="Lexend Deca"/>
              <a:cs typeface="Lexend Deca"/>
              <a:sym typeface="Lexend Deca"/>
            </a:endParaRPr>
          </a:p>
          <a:p>
            <a:pPr indent="0" lvl="0" marL="0" rtl="0" algn="l">
              <a:spcBef>
                <a:spcPts val="0"/>
              </a:spcBef>
              <a:spcAft>
                <a:spcPts val="1000"/>
              </a:spcAft>
              <a:buNone/>
            </a:pPr>
            <a:r>
              <a:t/>
            </a:r>
            <a:endParaRPr sz="1700">
              <a:solidFill>
                <a:srgbClr val="0B5394"/>
              </a:solidFill>
              <a:latin typeface="Lexend Deca"/>
              <a:ea typeface="Lexend Deca"/>
              <a:cs typeface="Lexend Deca"/>
              <a:sym typeface="Lexend Deca"/>
            </a:endParaRPr>
          </a:p>
        </p:txBody>
      </p:sp>
      <p:cxnSp>
        <p:nvCxnSpPr>
          <p:cNvPr id="173" name="Google Shape;173;p28"/>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Educators Do?</a:t>
            </a:r>
            <a:endParaRPr sz="3000"/>
          </a:p>
        </p:txBody>
      </p:sp>
      <p:cxnSp>
        <p:nvCxnSpPr>
          <p:cNvPr id="179" name="Google Shape;179;p29"/>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
        <p:nvSpPr>
          <p:cNvPr id="180" name="Google Shape;180;p29"/>
          <p:cNvSpPr txBox="1"/>
          <p:nvPr>
            <p:ph idx="1" type="body"/>
          </p:nvPr>
        </p:nvSpPr>
        <p:spPr>
          <a:xfrm>
            <a:off x="342856" y="1312519"/>
            <a:ext cx="9372900" cy="5185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400">
                <a:solidFill>
                  <a:srgbClr val="0B5394"/>
                </a:solidFill>
                <a:latin typeface="Lexend Deca"/>
                <a:ea typeface="Lexend Deca"/>
                <a:cs typeface="Lexend Deca"/>
                <a:sym typeface="Lexend Deca"/>
              </a:rPr>
              <a:t>“As the adage goes “Adapt or Die.” Just as during the pandemic schools had to overnight adapt to a new style of teaching and learning, ChatGPT will force this as well.”</a:t>
            </a:r>
            <a:endParaRPr sz="2400">
              <a:solidFill>
                <a:srgbClr val="0B5394"/>
              </a:solidFill>
              <a:latin typeface="Lexend Deca"/>
              <a:ea typeface="Lexend Deca"/>
              <a:cs typeface="Lexend Deca"/>
              <a:sym typeface="Lexend Deca"/>
            </a:endParaRPr>
          </a:p>
          <a:p>
            <a:pPr indent="0" lvl="0" marL="0" rtl="0" algn="r">
              <a:lnSpc>
                <a:spcPct val="100000"/>
              </a:lnSpc>
              <a:spcBef>
                <a:spcPts val="1800"/>
              </a:spcBef>
              <a:spcAft>
                <a:spcPts val="0"/>
              </a:spcAft>
              <a:buNone/>
            </a:pPr>
            <a:r>
              <a:rPr lang="en" sz="2400">
                <a:solidFill>
                  <a:srgbClr val="0B5394"/>
                </a:solidFill>
                <a:latin typeface="Lexend Deca"/>
                <a:ea typeface="Lexend Deca"/>
                <a:cs typeface="Lexend Deca"/>
                <a:sym typeface="Lexend Deca"/>
              </a:rPr>
              <a:t>Alice Keeler, Educational Technology Specialist</a:t>
            </a:r>
            <a:endParaRPr sz="2400">
              <a:solidFill>
                <a:srgbClr val="0B5394"/>
              </a:solidFill>
              <a:latin typeface="Lexend Deca"/>
              <a:ea typeface="Lexend Deca"/>
              <a:cs typeface="Lexend Deca"/>
              <a:sym typeface="Lexend Deca"/>
            </a:endParaRPr>
          </a:p>
          <a:p>
            <a:pPr indent="0" lvl="0" marL="0" rtl="0" algn="r">
              <a:lnSpc>
                <a:spcPct val="100000"/>
              </a:lnSpc>
              <a:spcBef>
                <a:spcPts val="1800"/>
              </a:spcBef>
              <a:spcAft>
                <a:spcPts val="0"/>
              </a:spcAft>
              <a:buNone/>
            </a:pPr>
            <a:r>
              <a:t/>
            </a:r>
            <a:endParaRPr sz="2400">
              <a:solidFill>
                <a:srgbClr val="0B5394"/>
              </a:solidFill>
              <a:latin typeface="Lexend Deca"/>
              <a:ea typeface="Lexend Deca"/>
              <a:cs typeface="Lexend Deca"/>
              <a:sym typeface="Lexend Deca"/>
            </a:endParaRPr>
          </a:p>
          <a:p>
            <a:pPr indent="0" lvl="0" marL="0" rtl="0" algn="l">
              <a:lnSpc>
                <a:spcPct val="100000"/>
              </a:lnSpc>
              <a:spcBef>
                <a:spcPts val="1800"/>
              </a:spcBef>
              <a:spcAft>
                <a:spcPts val="0"/>
              </a:spcAft>
              <a:buNone/>
            </a:pPr>
            <a:r>
              <a:rPr lang="en" sz="2400">
                <a:solidFill>
                  <a:srgbClr val="0B5394"/>
                </a:solidFill>
                <a:latin typeface="Lexend Deca"/>
                <a:ea typeface="Lexend Deca"/>
                <a:cs typeface="Lexend Deca"/>
                <a:sym typeface="Lexend Deca"/>
              </a:rPr>
              <a:t>“Obviously, teachers are less delighted about the computer doing a lot of legwork for students. And students still need to learn to write. But in what way, and what kinds of writing? A third side effect of this new medicine is that it requires all of us to ask those questions and probably make some substantive changes to the overarching goals and methods of our instruction.” </a:t>
            </a:r>
            <a:endParaRPr sz="2400">
              <a:solidFill>
                <a:srgbClr val="0B5394"/>
              </a:solidFill>
              <a:latin typeface="Lexend Deca"/>
              <a:ea typeface="Lexend Deca"/>
              <a:cs typeface="Lexend Deca"/>
              <a:sym typeface="Lexend Deca"/>
            </a:endParaRPr>
          </a:p>
          <a:p>
            <a:pPr indent="0" lvl="0" marL="0" rtl="0" algn="r">
              <a:lnSpc>
                <a:spcPct val="115000"/>
              </a:lnSpc>
              <a:spcBef>
                <a:spcPts val="1400"/>
              </a:spcBef>
              <a:spcAft>
                <a:spcPts val="1400"/>
              </a:spcAft>
              <a:buNone/>
            </a:pPr>
            <a:r>
              <a:rPr lang="en" sz="2400">
                <a:solidFill>
                  <a:srgbClr val="0B5394"/>
                </a:solidFill>
                <a:latin typeface="Lexend Deca"/>
                <a:ea typeface="Lexend Deca"/>
                <a:cs typeface="Lexend Deca"/>
                <a:sym typeface="Lexend Deca"/>
              </a:rPr>
              <a:t>Sarah Levine, assistant professor of education</a:t>
            </a:r>
            <a:endParaRPr sz="2400">
              <a:solidFill>
                <a:srgbClr val="0B5394"/>
              </a:solidFill>
              <a:latin typeface="Lexend Deca"/>
              <a:ea typeface="Lexend Deca"/>
              <a:cs typeface="Lexend Deca"/>
              <a:sym typeface="Lexend Dec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0"/>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Learn More - Resources</a:t>
            </a:r>
            <a:endParaRPr sz="3000">
              <a:solidFill>
                <a:srgbClr val="0B5394"/>
              </a:solidFill>
              <a:latin typeface="Lexend Deca"/>
              <a:ea typeface="Lexend Deca"/>
              <a:cs typeface="Lexend Deca"/>
              <a:sym typeface="Lexend Deca"/>
            </a:endParaRPr>
          </a:p>
          <a:p>
            <a:pPr indent="0" lvl="0" marL="0" rtl="0" algn="l">
              <a:spcBef>
                <a:spcPts val="0"/>
              </a:spcBef>
              <a:spcAft>
                <a:spcPts val="0"/>
              </a:spcAft>
              <a:buNone/>
            </a:pPr>
            <a:r>
              <a:t/>
            </a:r>
            <a:endParaRPr sz="3000">
              <a:solidFill>
                <a:srgbClr val="0B5394"/>
              </a:solidFill>
              <a:latin typeface="Lexend Deca"/>
              <a:ea typeface="Lexend Deca"/>
              <a:cs typeface="Lexend Deca"/>
              <a:sym typeface="Lexend Deca"/>
            </a:endParaRPr>
          </a:p>
        </p:txBody>
      </p:sp>
      <p:sp>
        <p:nvSpPr>
          <p:cNvPr id="186" name="Google Shape;186;p30"/>
          <p:cNvSpPr txBox="1"/>
          <p:nvPr>
            <p:ph idx="1" type="body"/>
          </p:nvPr>
        </p:nvSpPr>
        <p:spPr>
          <a:xfrm>
            <a:off x="609600" y="1312525"/>
            <a:ext cx="8920500" cy="5645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2400">
              <a:solidFill>
                <a:srgbClr val="0B5394"/>
              </a:solidFill>
              <a:latin typeface="Lexend Deca"/>
              <a:ea typeface="Lexend Deca"/>
              <a:cs typeface="Lexend Deca"/>
              <a:sym typeface="Lexend Deca"/>
            </a:endParaRPr>
          </a:p>
          <a:p>
            <a:pPr indent="0" lvl="0" marL="0" rtl="0" algn="l">
              <a:lnSpc>
                <a:spcPct val="115000"/>
              </a:lnSpc>
              <a:spcBef>
                <a:spcPts val="0"/>
              </a:spcBef>
              <a:spcAft>
                <a:spcPts val="0"/>
              </a:spcAft>
              <a:buNone/>
            </a:pPr>
            <a:r>
              <a:rPr lang="en" sz="2400">
                <a:solidFill>
                  <a:srgbClr val="0B5394"/>
                </a:solidFill>
                <a:latin typeface="Lexend Deca"/>
                <a:ea typeface="Lexend Deca"/>
                <a:cs typeface="Lexend Deca"/>
                <a:sym typeface="Lexend Deca"/>
              </a:rPr>
              <a:t>Try </a:t>
            </a: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ChatGPT</a:t>
            </a:r>
            <a:r>
              <a:rPr lang="en" sz="2400">
                <a:solidFill>
                  <a:srgbClr val="0B5394"/>
                </a:solidFill>
                <a:latin typeface="Lexend Deca"/>
                <a:ea typeface="Lexend Deca"/>
                <a:cs typeface="Lexend Deca"/>
                <a:sym typeface="Lexend Deca"/>
              </a:rPr>
              <a:t> </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https://chat.openai.com/chat</a:t>
            </a:r>
            <a:endParaRPr sz="2400">
              <a:solidFill>
                <a:srgbClr val="0B5394"/>
              </a:solidFill>
              <a:latin typeface="Lexend Deca"/>
              <a:ea typeface="Lexend Deca"/>
              <a:cs typeface="Lexend Deca"/>
              <a:sym typeface="Lexend Deca"/>
            </a:endParaRPr>
          </a:p>
          <a:p>
            <a:pPr indent="0" lvl="0" marL="457200" rtl="0" algn="l">
              <a:spcBef>
                <a:spcPts val="1200"/>
              </a:spcBef>
              <a:spcAft>
                <a:spcPts val="1200"/>
              </a:spcAft>
              <a:buNone/>
            </a:pPr>
            <a:r>
              <a:t/>
            </a:r>
            <a:endParaRPr sz="2400">
              <a:solidFill>
                <a:srgbClr val="0B5394"/>
              </a:solidFill>
              <a:latin typeface="Lexend Deca"/>
              <a:ea typeface="Lexend Deca"/>
              <a:cs typeface="Lexend Deca"/>
              <a:sym typeface="Lexend Deca"/>
            </a:endParaRPr>
          </a:p>
        </p:txBody>
      </p:sp>
      <p:cxnSp>
        <p:nvCxnSpPr>
          <p:cNvPr id="187" name="Google Shape;187;p30"/>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1"/>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Additional Resources</a:t>
            </a:r>
            <a:endParaRPr sz="3000">
              <a:solidFill>
                <a:srgbClr val="0B5394"/>
              </a:solidFill>
              <a:latin typeface="Lexend Deca"/>
              <a:ea typeface="Lexend Deca"/>
              <a:cs typeface="Lexend Deca"/>
              <a:sym typeface="Lexend Deca"/>
            </a:endParaRPr>
          </a:p>
        </p:txBody>
      </p:sp>
      <p:sp>
        <p:nvSpPr>
          <p:cNvPr id="193" name="Google Shape;193;p31"/>
          <p:cNvSpPr txBox="1"/>
          <p:nvPr>
            <p:ph idx="1" type="body"/>
          </p:nvPr>
        </p:nvSpPr>
        <p:spPr>
          <a:xfrm>
            <a:off x="342856" y="1312527"/>
            <a:ext cx="9372900" cy="56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B5394"/>
                </a:solidFill>
                <a:latin typeface="Lexend Deca"/>
                <a:ea typeface="Lexend Deca"/>
                <a:cs typeface="Lexend Deca"/>
                <a:sym typeface="Lexend Deca"/>
              </a:rPr>
              <a:t>Curated Collections of Resources</a:t>
            </a:r>
            <a:endParaRPr b="1"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ChatGPT through an Education lens slide deck</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AI Text Generators: Sources to Stimulate Discussion among Teachers</a:t>
            </a:r>
            <a:r>
              <a:rPr lang="en" sz="2400">
                <a:solidFill>
                  <a:srgbClr val="0B5394"/>
                </a:solidFill>
                <a:latin typeface="Lexend Deca"/>
                <a:ea typeface="Lexend Deca"/>
                <a:cs typeface="Lexend Deca"/>
                <a:sym typeface="Lexend Deca"/>
              </a:rPr>
              <a:t> (curated Google Doc)</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5">
                  <a:extLst>
                    <a:ext uri="{A12FA001-AC4F-418D-AE19-62706E023703}">
                      <ahyp:hlinkClr val="tx"/>
                    </a:ext>
                  </a:extLst>
                </a:hlinkClick>
              </a:rPr>
              <a:t>AI in Education</a:t>
            </a:r>
            <a:r>
              <a:rPr lang="en" sz="2400">
                <a:solidFill>
                  <a:srgbClr val="0B5394"/>
                </a:solidFill>
                <a:latin typeface="Lexend Deca"/>
                <a:ea typeface="Lexend Deca"/>
                <a:cs typeface="Lexend Deca"/>
                <a:sym typeface="Lexend Deca"/>
              </a:rPr>
              <a:t> (Wakelet Curation)</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Char char="●"/>
            </a:pPr>
            <a:r>
              <a:rPr lang="en" sz="2400" u="sng">
                <a:solidFill>
                  <a:srgbClr val="0B5394"/>
                </a:solidFill>
                <a:latin typeface="Lexend Deca"/>
                <a:ea typeface="Lexend Deca"/>
                <a:cs typeface="Lexend Deca"/>
                <a:sym typeface="Lexend Deca"/>
                <a:hlinkClick r:id="rId6">
                  <a:extLst>
                    <a:ext uri="{A12FA001-AC4F-418D-AE19-62706E023703}">
                      <ahyp:hlinkClr val="tx"/>
                    </a:ext>
                  </a:extLst>
                </a:hlinkClick>
              </a:rPr>
              <a:t>Resources for exploring ChatGPT and higher education</a:t>
            </a:r>
            <a:r>
              <a:rPr b="1" lang="en" sz="2400">
                <a:solidFill>
                  <a:srgbClr val="0B5394"/>
                </a:solidFill>
                <a:latin typeface="Lexend Deca"/>
                <a:ea typeface="Lexend Deca"/>
                <a:cs typeface="Lexend Deca"/>
                <a:sym typeface="Lexend Deca"/>
              </a:rPr>
              <a:t> </a:t>
            </a:r>
            <a:r>
              <a:rPr lang="en" sz="2400">
                <a:solidFill>
                  <a:srgbClr val="0B5394"/>
                </a:solidFill>
                <a:latin typeface="Lexend Deca"/>
                <a:ea typeface="Lexend Deca"/>
                <a:cs typeface="Lexend Deca"/>
                <a:sym typeface="Lexend Deca"/>
              </a:rPr>
              <a:t>(blog)</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7">
                  <a:extLst>
                    <a:ext uri="{A12FA001-AC4F-418D-AE19-62706E023703}">
                      <ahyp:hlinkClr val="tx"/>
                    </a:ext>
                  </a:extLst>
                </a:hlinkClick>
              </a:rPr>
              <a:t>Twitter Thread compilation of resources</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8">
                  <a:extLst>
                    <a:ext uri="{A12FA001-AC4F-418D-AE19-62706E023703}">
                      <ahyp:hlinkClr val="tx"/>
                    </a:ext>
                  </a:extLst>
                </a:hlinkClick>
              </a:rPr>
              <a:t>SFCC Library LibGuide for ChatGPT</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9">
                  <a:extLst>
                    <a:ext uri="{A12FA001-AC4F-418D-AE19-62706E023703}">
                      <ahyp:hlinkClr val="tx"/>
                    </a:ext>
                  </a:extLst>
                </a:hlinkClick>
              </a:rPr>
              <a:t>A Small Collection of ChatGPT Articles and Resources</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10">
                  <a:extLst>
                    <a:ext uri="{A12FA001-AC4F-418D-AE19-62706E023703}">
                      <ahyp:hlinkClr val="tx"/>
                    </a:ext>
                  </a:extLst>
                </a:hlinkClick>
              </a:rPr>
              <a:t>School Libraries ChatGPT</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11">
                  <a:extLst>
                    <a:ext uri="{A12FA001-AC4F-418D-AE19-62706E023703}">
                      <ahyp:hlinkClr val="tx"/>
                    </a:ext>
                  </a:extLst>
                </a:hlinkClick>
              </a:rPr>
              <a:t>Generative AI (ChatGPT) Resources</a:t>
            </a:r>
            <a:r>
              <a:rPr lang="en" sz="2400">
                <a:solidFill>
                  <a:srgbClr val="0B5394"/>
                </a:solidFill>
                <a:latin typeface="Lexend Deca"/>
                <a:ea typeface="Lexend Deca"/>
                <a:cs typeface="Lexend Deca"/>
                <a:sym typeface="Lexend Deca"/>
              </a:rPr>
              <a:t> (Padlet)</a:t>
            </a:r>
            <a:endParaRPr sz="2400">
              <a:solidFill>
                <a:srgbClr val="0B5394"/>
              </a:solidFill>
              <a:latin typeface="Lexend Deca"/>
              <a:ea typeface="Lexend Deca"/>
              <a:cs typeface="Lexend Deca"/>
              <a:sym typeface="Lexend Deca"/>
            </a:endParaRPr>
          </a:p>
          <a:p>
            <a:pPr indent="0" lvl="0" marL="0" rtl="0" algn="l">
              <a:spcBef>
                <a:spcPts val="0"/>
              </a:spcBef>
              <a:spcAft>
                <a:spcPts val="1000"/>
              </a:spcAft>
              <a:buNone/>
            </a:pPr>
            <a:r>
              <a:t/>
            </a:r>
            <a:endParaRPr sz="1700">
              <a:solidFill>
                <a:srgbClr val="0B5394"/>
              </a:solidFill>
              <a:latin typeface="Lexend Deca"/>
              <a:ea typeface="Lexend Deca"/>
              <a:cs typeface="Lexend Deca"/>
              <a:sym typeface="Lexend Deca"/>
            </a:endParaRPr>
          </a:p>
        </p:txBody>
      </p:sp>
      <p:cxnSp>
        <p:nvCxnSpPr>
          <p:cNvPr id="194" name="Google Shape;194;p31"/>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Agenda</a:t>
            </a:r>
            <a:endParaRPr sz="3000">
              <a:solidFill>
                <a:srgbClr val="0B5394"/>
              </a:solidFill>
              <a:latin typeface="Lexend Deca"/>
              <a:ea typeface="Lexend Deca"/>
              <a:cs typeface="Lexend Deca"/>
              <a:sym typeface="Lexend Deca"/>
            </a:endParaRPr>
          </a:p>
        </p:txBody>
      </p:sp>
      <p:sp>
        <p:nvSpPr>
          <p:cNvPr id="70" name="Google Shape;70;p14"/>
          <p:cNvSpPr txBox="1"/>
          <p:nvPr>
            <p:ph idx="1" type="body"/>
          </p:nvPr>
        </p:nvSpPr>
        <p:spPr>
          <a:xfrm>
            <a:off x="342856" y="1312535"/>
            <a:ext cx="9372900" cy="5339700"/>
          </a:xfrm>
          <a:prstGeom prst="rect">
            <a:avLst/>
          </a:prstGeom>
        </p:spPr>
        <p:txBody>
          <a:bodyPr anchorCtr="0" anchor="t" bIns="91425" lIns="91425" spcFirstLastPara="1" rIns="91425" wrap="square" tIns="91425">
            <a:normAutofit/>
          </a:bodyPr>
          <a:lstStyle/>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What is </a:t>
            </a:r>
            <a:r>
              <a:rPr lang="en" sz="2400">
                <a:solidFill>
                  <a:srgbClr val="0B5394"/>
                </a:solidFill>
                <a:uFill>
                  <a:noFill/>
                </a:uFill>
                <a:latin typeface="Lexend Deca"/>
                <a:ea typeface="Lexend Deca"/>
                <a:cs typeface="Lexend Deca"/>
                <a:sym typeface="Lexend Deca"/>
                <a:hlinkClick action="ppaction://hlinksldjump" r:id="rId3">
                  <a:extLst>
                    <a:ext uri="{A12FA001-AC4F-418D-AE19-62706E023703}">
                      <ahyp:hlinkClr val="tx"/>
                    </a:ext>
                  </a:extLst>
                </a:hlinkClick>
              </a:rPr>
              <a:t>ChatGPT</a:t>
            </a:r>
            <a:r>
              <a:rPr lang="en" sz="2400">
                <a:solidFill>
                  <a:srgbClr val="0B5394"/>
                </a:solidFill>
                <a:latin typeface="Lexend Deca"/>
                <a:ea typeface="Lexend Deca"/>
                <a:cs typeface="Lexend Deca"/>
                <a:sym typeface="Lexend Deca"/>
              </a:rPr>
              <a:t>?</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What can ChatGPT do?</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What can ChatGPT not do? Or do poorly?</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5 Things Folks in Higher Ed Are Talking About</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What Can ChatGPT Do For Higher Ed?</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What can Educators do?</a:t>
            </a:r>
            <a:endParaRPr sz="2400">
              <a:solidFill>
                <a:srgbClr val="0B5394"/>
              </a:solidFill>
              <a:latin typeface="Lexend Deca"/>
              <a:ea typeface="Lexend Deca"/>
              <a:cs typeface="Lexend Deca"/>
              <a:sym typeface="Lexend Deca"/>
            </a:endParaRPr>
          </a:p>
          <a:p>
            <a:pPr indent="-381000" lvl="0" marL="457200" rtl="0" algn="l">
              <a:lnSpc>
                <a:spcPct val="150000"/>
              </a:lnSpc>
              <a:spcBef>
                <a:spcPts val="0"/>
              </a:spcBef>
              <a:spcAft>
                <a:spcPts val="1600"/>
              </a:spcAft>
              <a:buClr>
                <a:srgbClr val="0B5394"/>
              </a:buClr>
              <a:buSzPts val="2400"/>
              <a:buFont typeface="Lexend Deca"/>
              <a:buChar char="●"/>
            </a:pPr>
            <a:r>
              <a:rPr lang="en" sz="2400">
                <a:solidFill>
                  <a:srgbClr val="0B5394"/>
                </a:solidFill>
                <a:latin typeface="Lexend Deca"/>
                <a:ea typeface="Lexend Deca"/>
                <a:cs typeface="Lexend Deca"/>
                <a:sym typeface="Lexend Deca"/>
              </a:rPr>
              <a:t>Additional Resources</a:t>
            </a:r>
            <a:endParaRPr sz="2400">
              <a:solidFill>
                <a:srgbClr val="0B5394"/>
              </a:solidFill>
              <a:latin typeface="Lexend Deca"/>
              <a:ea typeface="Lexend Deca"/>
              <a:cs typeface="Lexend Deca"/>
              <a:sym typeface="Lexend Deca"/>
            </a:endParaRPr>
          </a:p>
        </p:txBody>
      </p:sp>
      <p:cxnSp>
        <p:nvCxnSpPr>
          <p:cNvPr id="71" name="Google Shape;71;p14"/>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2"/>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Additional Resources</a:t>
            </a:r>
            <a:endParaRPr sz="3000">
              <a:solidFill>
                <a:srgbClr val="0B5394"/>
              </a:solidFill>
              <a:latin typeface="Lexend Deca"/>
              <a:ea typeface="Lexend Deca"/>
              <a:cs typeface="Lexend Deca"/>
              <a:sym typeface="Lexend Deca"/>
            </a:endParaRPr>
          </a:p>
        </p:txBody>
      </p:sp>
      <p:sp>
        <p:nvSpPr>
          <p:cNvPr id="200" name="Google Shape;200;p32"/>
          <p:cNvSpPr txBox="1"/>
          <p:nvPr>
            <p:ph idx="1" type="body"/>
          </p:nvPr>
        </p:nvSpPr>
        <p:spPr>
          <a:xfrm>
            <a:off x="342856" y="1312527"/>
            <a:ext cx="9372900" cy="56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B5394"/>
                </a:solidFill>
                <a:latin typeface="Lexend Deca"/>
                <a:ea typeface="Lexend Deca"/>
                <a:cs typeface="Lexend Deca"/>
                <a:sym typeface="Lexend Deca"/>
              </a:rPr>
              <a:t>Social Media Spaces for Learning</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Higher Ed Discussions of AI Writing</a:t>
            </a:r>
            <a:endParaRPr sz="2400">
              <a:solidFill>
                <a:srgbClr val="0B5394"/>
              </a:solidFill>
              <a:latin typeface="Lexend Deca"/>
              <a:ea typeface="Lexend Deca"/>
              <a:cs typeface="Lexend Deca"/>
              <a:sym typeface="Lexend Deca"/>
            </a:endParaRPr>
          </a:p>
          <a:p>
            <a:pPr indent="0" lvl="0" marL="0" rtl="0" algn="l">
              <a:spcBef>
                <a:spcPts val="1000"/>
              </a:spcBef>
              <a:spcAft>
                <a:spcPts val="0"/>
              </a:spcAft>
              <a:buNone/>
            </a:pPr>
            <a:r>
              <a:t/>
            </a:r>
            <a:endParaRPr sz="2400">
              <a:solidFill>
                <a:srgbClr val="0B5394"/>
              </a:solidFill>
              <a:latin typeface="Lexend Deca"/>
              <a:ea typeface="Lexend Deca"/>
              <a:cs typeface="Lexend Deca"/>
              <a:sym typeface="Lexend Deca"/>
            </a:endParaRPr>
          </a:p>
          <a:p>
            <a:pPr indent="0" lvl="0" marL="0" rtl="0" algn="l">
              <a:spcBef>
                <a:spcPts val="1000"/>
              </a:spcBef>
              <a:spcAft>
                <a:spcPts val="0"/>
              </a:spcAft>
              <a:buNone/>
            </a:pPr>
            <a:r>
              <a:rPr b="1" lang="en" sz="2400">
                <a:solidFill>
                  <a:srgbClr val="0B5394"/>
                </a:solidFill>
                <a:latin typeface="Lexend Deca"/>
                <a:ea typeface="Lexend Deca"/>
                <a:cs typeface="Lexend Deca"/>
                <a:sym typeface="Lexend Deca"/>
              </a:rPr>
              <a:t>AI </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White House: Blueprint for an AI Bill of Right</a:t>
            </a:r>
            <a:r>
              <a:rPr lang="en" sz="2400">
                <a:solidFill>
                  <a:srgbClr val="0B5394"/>
                </a:solidFill>
                <a:latin typeface="Lexend Deca"/>
                <a:ea typeface="Lexend Deca"/>
                <a:cs typeface="Lexend Deca"/>
                <a:sym typeface="Lexend Deca"/>
              </a:rPr>
              <a:t>s</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5">
                  <a:extLst>
                    <a:ext uri="{A12FA001-AC4F-418D-AE19-62706E023703}">
                      <ahyp:hlinkClr val="tx"/>
                    </a:ext>
                  </a:extLst>
                </a:hlinkClick>
              </a:rPr>
              <a:t>A checklist of eighteen pitfalls in AI journalism</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6">
                  <a:extLst>
                    <a:ext uri="{A12FA001-AC4F-418D-AE19-62706E023703}">
                      <ahyp:hlinkClr val="tx"/>
                    </a:ext>
                  </a:extLst>
                </a:hlinkClick>
              </a:rPr>
              <a:t>A People’s Guide to AI</a:t>
            </a:r>
            <a:endParaRPr sz="2400">
              <a:solidFill>
                <a:srgbClr val="0B5394"/>
              </a:solidFill>
              <a:latin typeface="Lexend Deca"/>
              <a:ea typeface="Lexend Deca"/>
              <a:cs typeface="Lexend Deca"/>
              <a:sym typeface="Lexend Deca"/>
            </a:endParaRPr>
          </a:p>
        </p:txBody>
      </p:sp>
      <p:cxnSp>
        <p:nvCxnSpPr>
          <p:cNvPr id="201" name="Google Shape;201;p32"/>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3"/>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Additional Resources</a:t>
            </a:r>
            <a:endParaRPr sz="3000"/>
          </a:p>
        </p:txBody>
      </p:sp>
      <p:sp>
        <p:nvSpPr>
          <p:cNvPr id="207" name="Google Shape;207;p33"/>
          <p:cNvSpPr txBox="1"/>
          <p:nvPr>
            <p:ph idx="1" type="body"/>
          </p:nvPr>
        </p:nvSpPr>
        <p:spPr>
          <a:xfrm>
            <a:off x="342856" y="1312527"/>
            <a:ext cx="9372900" cy="56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B5394"/>
                </a:solidFill>
                <a:latin typeface="Lexend Deca"/>
                <a:ea typeface="Lexend Deca"/>
                <a:cs typeface="Lexend Deca"/>
                <a:sym typeface="Lexend Deca"/>
              </a:rPr>
              <a:t>Articles</a:t>
            </a:r>
            <a:endParaRPr b="1"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Has AI reached the point where a software program can do better work than you?</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Teaching Students to Write with AI: The SPACE Framework</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5">
                  <a:extLst>
                    <a:ext uri="{A12FA001-AC4F-418D-AE19-62706E023703}">
                      <ahyp:hlinkClr val="tx"/>
                    </a:ext>
                  </a:extLst>
                </a:hlinkClick>
              </a:rPr>
              <a:t>What are We Doing About AI Essays?</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6">
                  <a:extLst>
                    <a:ext uri="{A12FA001-AC4F-418D-AE19-62706E023703}">
                      <ahyp:hlinkClr val="tx"/>
                    </a:ext>
                  </a:extLst>
                </a:hlinkClick>
              </a:rPr>
              <a:t>AI Homework</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7">
                  <a:extLst>
                    <a:ext uri="{A12FA001-AC4F-418D-AE19-62706E023703}">
                      <ahyp:hlinkClr val="tx"/>
                    </a:ext>
                  </a:extLst>
                </a:hlinkClick>
              </a:rPr>
              <a:t>ChatGPT: A Must-See Before the Semester Begins</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8">
                  <a:extLst>
                    <a:ext uri="{A12FA001-AC4F-418D-AE19-62706E023703}">
                      <ahyp:hlinkClr val="tx"/>
                    </a:ext>
                  </a:extLst>
                </a:hlinkClick>
              </a:rPr>
              <a:t>ChatGPT Is Not Ready to Teach Geometry (Yet)</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9">
                  <a:extLst>
                    <a:ext uri="{A12FA001-AC4F-418D-AE19-62706E023703}">
                      <ahyp:hlinkClr val="tx"/>
                    </a:ext>
                  </a:extLst>
                </a:hlinkClick>
              </a:rPr>
              <a:t>ChatGPT with My Students</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100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10">
                  <a:extLst>
                    <a:ext uri="{A12FA001-AC4F-418D-AE19-62706E023703}">
                      <ahyp:hlinkClr val="tx"/>
                    </a:ext>
                  </a:extLst>
                </a:hlinkClick>
              </a:rPr>
              <a:t>ChatGPT Is Dumber Than You Thi</a:t>
            </a:r>
            <a:r>
              <a:rPr lang="en" sz="2400" u="sng">
                <a:solidFill>
                  <a:srgbClr val="0B5394"/>
                </a:solidFill>
                <a:latin typeface="Lexend Deca"/>
                <a:ea typeface="Lexend Deca"/>
                <a:cs typeface="Lexend Deca"/>
                <a:sym typeface="Lexend Deca"/>
                <a:hlinkClick r:id="rId11">
                  <a:extLst>
                    <a:ext uri="{A12FA001-AC4F-418D-AE19-62706E023703}">
                      <ahyp:hlinkClr val="tx"/>
                    </a:ext>
                  </a:extLst>
                </a:hlinkClick>
              </a:rPr>
              <a:t>nk</a:t>
            </a:r>
            <a:endParaRPr sz="2400">
              <a:solidFill>
                <a:srgbClr val="0B5394"/>
              </a:solidFill>
              <a:latin typeface="Lexend Deca"/>
              <a:ea typeface="Lexend Deca"/>
              <a:cs typeface="Lexend Deca"/>
              <a:sym typeface="Lexend Deca"/>
            </a:endParaRPr>
          </a:p>
        </p:txBody>
      </p:sp>
      <p:cxnSp>
        <p:nvCxnSpPr>
          <p:cNvPr id="208" name="Google Shape;208;p33"/>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4"/>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Additional Resources</a:t>
            </a:r>
            <a:endParaRPr sz="3000"/>
          </a:p>
        </p:txBody>
      </p:sp>
      <p:sp>
        <p:nvSpPr>
          <p:cNvPr id="214" name="Google Shape;214;p34"/>
          <p:cNvSpPr txBox="1"/>
          <p:nvPr>
            <p:ph idx="1" type="body"/>
          </p:nvPr>
        </p:nvSpPr>
        <p:spPr>
          <a:xfrm>
            <a:off x="342856" y="1312527"/>
            <a:ext cx="9372900" cy="56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B5394"/>
                </a:solidFill>
                <a:latin typeface="Lexend Deca"/>
                <a:ea typeface="Lexend Deca"/>
                <a:cs typeface="Lexend Deca"/>
                <a:sym typeface="Lexend Deca"/>
              </a:rPr>
              <a:t>Articles</a:t>
            </a:r>
            <a:endParaRPr b="1" sz="2400">
              <a:solidFill>
                <a:srgbClr val="0B5394"/>
              </a:solidFill>
              <a:latin typeface="Lexend Deca"/>
              <a:ea typeface="Lexend Deca"/>
              <a:cs typeface="Lexend Deca"/>
              <a:sym typeface="Lexend Deca"/>
            </a:endParaRPr>
          </a:p>
          <a:p>
            <a:pPr indent="-381000" lvl="0" marL="457200" rtl="0" algn="l">
              <a:spcBef>
                <a:spcPts val="1000"/>
              </a:spcBef>
              <a:spcAft>
                <a:spcPts val="100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NYC education department blocks ChatGPT on school devices, networks</a:t>
            </a:r>
            <a:endParaRPr sz="2400">
              <a:solidFill>
                <a:srgbClr val="0B5394"/>
              </a:solidFill>
              <a:latin typeface="Lexend Deca"/>
              <a:ea typeface="Lexend Deca"/>
              <a:cs typeface="Lexend Deca"/>
              <a:sym typeface="Lexend Deca"/>
            </a:endParaRPr>
          </a:p>
        </p:txBody>
      </p:sp>
      <p:cxnSp>
        <p:nvCxnSpPr>
          <p:cNvPr id="215" name="Google Shape;215;p34"/>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5"/>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Additional Resources</a:t>
            </a:r>
            <a:endParaRPr sz="3000"/>
          </a:p>
        </p:txBody>
      </p:sp>
      <p:sp>
        <p:nvSpPr>
          <p:cNvPr id="221" name="Google Shape;221;p35"/>
          <p:cNvSpPr txBox="1"/>
          <p:nvPr>
            <p:ph idx="1" type="body"/>
          </p:nvPr>
        </p:nvSpPr>
        <p:spPr>
          <a:xfrm>
            <a:off x="342856" y="1312527"/>
            <a:ext cx="9372900" cy="56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B5394"/>
                </a:solidFill>
                <a:latin typeface="Lexend Deca"/>
                <a:ea typeface="Lexend Deca"/>
                <a:cs typeface="Lexend Deca"/>
                <a:sym typeface="Lexend Deca"/>
              </a:rPr>
              <a:t>Syllabi Information</a:t>
            </a:r>
            <a:endParaRPr sz="2400">
              <a:solidFill>
                <a:srgbClr val="0B5394"/>
              </a:solidFill>
              <a:latin typeface="Lexend Deca"/>
              <a:ea typeface="Lexend Deca"/>
              <a:cs typeface="Lexend Deca"/>
              <a:sym typeface="Lexend Deca"/>
            </a:endParaRPr>
          </a:p>
          <a:p>
            <a:pPr indent="-381000" lvl="0" marL="457200" rtl="0" algn="l">
              <a:spcBef>
                <a:spcPts val="100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Sentient Syllabus Project</a:t>
            </a:r>
            <a:r>
              <a:rPr lang="en" sz="2400">
                <a:solidFill>
                  <a:srgbClr val="0B5394"/>
                </a:solidFill>
                <a:latin typeface="Lexend Deca"/>
                <a:ea typeface="Lexend Deca"/>
                <a:cs typeface="Lexend Deca"/>
                <a:sym typeface="Lexend Deca"/>
              </a:rPr>
              <a:t> for potential language you might use in your syllabus about ChatGPT. </a:t>
            </a:r>
            <a:endParaRPr sz="2400">
              <a:solidFill>
                <a:srgbClr val="0B5394"/>
              </a:solidFill>
              <a:latin typeface="Lexend Deca"/>
              <a:ea typeface="Lexend Deca"/>
              <a:cs typeface="Lexend Deca"/>
              <a:sym typeface="Lexend Deca"/>
            </a:endParaRPr>
          </a:p>
          <a:p>
            <a:pPr indent="-381000" lvl="0" marL="457200" rtl="0" algn="l">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Update Your Course Syllabus for chatGPT</a:t>
            </a:r>
            <a:r>
              <a:rPr lang="en" sz="2400">
                <a:solidFill>
                  <a:srgbClr val="0B5394"/>
                </a:solidFill>
                <a:latin typeface="Lexend Deca"/>
                <a:ea typeface="Lexend Deca"/>
                <a:cs typeface="Lexend Deca"/>
                <a:sym typeface="Lexend Deca"/>
              </a:rPr>
              <a:t>. </a:t>
            </a:r>
            <a:endParaRPr sz="2400">
              <a:solidFill>
                <a:srgbClr val="0B5394"/>
              </a:solidFill>
              <a:latin typeface="Lexend Deca"/>
              <a:ea typeface="Lexend Deca"/>
              <a:cs typeface="Lexend Deca"/>
              <a:sym typeface="Lexend Deca"/>
            </a:endParaRPr>
          </a:p>
        </p:txBody>
      </p:sp>
      <p:cxnSp>
        <p:nvCxnSpPr>
          <p:cNvPr id="222" name="Google Shape;222;p35"/>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6"/>
          <p:cNvSpPr txBox="1"/>
          <p:nvPr>
            <p:ph type="title"/>
          </p:nvPr>
        </p:nvSpPr>
        <p:spPr>
          <a:xfrm>
            <a:off x="342856" y="632927"/>
            <a:ext cx="97155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700">
                <a:solidFill>
                  <a:srgbClr val="0B5394"/>
                </a:solidFill>
                <a:latin typeface="Lexend Deca"/>
                <a:ea typeface="Lexend Deca"/>
                <a:cs typeface="Lexend Deca"/>
                <a:sym typeface="Lexend Deca"/>
              </a:rPr>
              <a:t>Design Elements used for Accessibility</a:t>
            </a:r>
            <a:endParaRPr sz="2700"/>
          </a:p>
        </p:txBody>
      </p:sp>
      <p:sp>
        <p:nvSpPr>
          <p:cNvPr id="228" name="Google Shape;228;p36"/>
          <p:cNvSpPr txBox="1"/>
          <p:nvPr>
            <p:ph idx="1" type="body"/>
          </p:nvPr>
        </p:nvSpPr>
        <p:spPr>
          <a:xfrm>
            <a:off x="342856" y="1312519"/>
            <a:ext cx="9372900" cy="5185800"/>
          </a:xfrm>
          <a:prstGeom prst="rect">
            <a:avLst/>
          </a:prstGeom>
        </p:spPr>
        <p:txBody>
          <a:bodyPr anchorCtr="0" anchor="t" bIns="91425" lIns="91425" spcFirstLastPara="1" rIns="91425" wrap="square" tIns="91425">
            <a:normAutofit/>
          </a:bodyPr>
          <a:lstStyle/>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Font used - Lexend Deca</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Font Color - Dark Blue 2</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Background Color - Light Grey 2</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Slides clear, simple and uncrowded </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One subject per slide, using no more than six bullet points </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Bold used for emphasis, no italics, highlighting, or underlining </a:t>
            </a:r>
            <a:endParaRPr sz="2400">
              <a:solidFill>
                <a:srgbClr val="0B5394"/>
              </a:solidFill>
              <a:latin typeface="Lexend Deca"/>
              <a:ea typeface="Lexend Deca"/>
              <a:cs typeface="Lexend Deca"/>
              <a:sym typeface="Lexend Deca"/>
            </a:endParaRPr>
          </a:p>
          <a:p>
            <a:pPr indent="-381000" lvl="0" marL="457200" rtl="0" algn="l">
              <a:lnSpc>
                <a:spcPct val="10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Text aligned to the left</a:t>
            </a:r>
            <a:endParaRPr/>
          </a:p>
        </p:txBody>
      </p:sp>
      <p:cxnSp>
        <p:nvCxnSpPr>
          <p:cNvPr id="229" name="Google Shape;229;p36"/>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20">
                <a:solidFill>
                  <a:srgbClr val="0B5394"/>
                </a:solidFill>
                <a:latin typeface="Lexend Deca"/>
                <a:ea typeface="Lexend Deca"/>
                <a:cs typeface="Lexend Deca"/>
                <a:sym typeface="Lexend Deca"/>
              </a:rPr>
              <a:t>What is ChatGPT?</a:t>
            </a:r>
            <a:endParaRPr sz="3020">
              <a:solidFill>
                <a:srgbClr val="0B5394"/>
              </a:solidFill>
              <a:latin typeface="Lexend Deca"/>
              <a:ea typeface="Lexend Deca"/>
              <a:cs typeface="Lexend Deca"/>
              <a:sym typeface="Lexend Deca"/>
            </a:endParaRPr>
          </a:p>
        </p:txBody>
      </p:sp>
      <p:cxnSp>
        <p:nvCxnSpPr>
          <p:cNvPr id="77" name="Google Shape;77;p15"/>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pic>
        <p:nvPicPr>
          <p:cNvPr id="78" name="Google Shape;78;p15"/>
          <p:cNvPicPr preferRelativeResize="0"/>
          <p:nvPr/>
        </p:nvPicPr>
        <p:blipFill>
          <a:blip r:embed="rId3">
            <a:alphaModFix/>
          </a:blip>
          <a:stretch>
            <a:fillRect/>
          </a:stretch>
        </p:blipFill>
        <p:spPr>
          <a:xfrm>
            <a:off x="940237" y="1811850"/>
            <a:ext cx="8235476" cy="4491024"/>
          </a:xfrm>
          <a:prstGeom prst="rect">
            <a:avLst/>
          </a:prstGeom>
          <a:noFill/>
          <a:ln>
            <a:noFill/>
          </a:ln>
        </p:spPr>
      </p:pic>
      <p:sp>
        <p:nvSpPr>
          <p:cNvPr id="79" name="Google Shape;79;p15"/>
          <p:cNvSpPr txBox="1"/>
          <p:nvPr/>
        </p:nvSpPr>
        <p:spPr>
          <a:xfrm>
            <a:off x="1300875" y="6628175"/>
            <a:ext cx="4267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Open Sans"/>
                <a:ea typeface="Open Sans"/>
                <a:cs typeface="Open Sans"/>
                <a:sym typeface="Open Sans"/>
              </a:rPr>
              <a:t>HELEN COMPTON - </a:t>
            </a:r>
            <a:endParaRPr b="1">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20">
                <a:solidFill>
                  <a:srgbClr val="0B5394"/>
                </a:solidFill>
                <a:latin typeface="Lexend Deca"/>
                <a:ea typeface="Lexend Deca"/>
                <a:cs typeface="Lexend Deca"/>
                <a:sym typeface="Lexend Deca"/>
              </a:rPr>
              <a:t>What is ChatGPT?</a:t>
            </a:r>
            <a:endParaRPr sz="3020">
              <a:solidFill>
                <a:srgbClr val="0B5394"/>
              </a:solidFill>
              <a:latin typeface="Lexend Deca"/>
              <a:ea typeface="Lexend Deca"/>
              <a:cs typeface="Lexend Deca"/>
              <a:sym typeface="Lexend Deca"/>
            </a:endParaRPr>
          </a:p>
        </p:txBody>
      </p:sp>
      <p:sp>
        <p:nvSpPr>
          <p:cNvPr id="85" name="Google Shape;85;p16"/>
          <p:cNvSpPr txBox="1"/>
          <p:nvPr>
            <p:ph idx="1" type="body"/>
          </p:nvPr>
        </p:nvSpPr>
        <p:spPr>
          <a:xfrm>
            <a:off x="342856" y="1312519"/>
            <a:ext cx="9372900" cy="5185800"/>
          </a:xfrm>
          <a:prstGeom prst="rect">
            <a:avLst/>
          </a:prstGeom>
        </p:spPr>
        <p:txBody>
          <a:bodyPr anchorCtr="0" anchor="t" bIns="91425" lIns="91425" spcFirstLastPara="1" rIns="91425" wrap="square" tIns="91425">
            <a:noAutofit/>
          </a:bodyPr>
          <a:lstStyle/>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Artificial intelligence (AI) tool developed by OpenAI (est. 2015)</a:t>
            </a:r>
            <a:endParaRPr sz="2400">
              <a:solidFill>
                <a:srgbClr val="0B5394"/>
              </a:solidFill>
              <a:latin typeface="Lexend Deca"/>
              <a:ea typeface="Lexend Deca"/>
              <a:cs typeface="Lexend Deca"/>
              <a:sym typeface="Lexend Deca"/>
            </a:endParaRPr>
          </a:p>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Classed as a chatbot (conversational robot)</a:t>
            </a:r>
            <a:endParaRPr sz="2400">
              <a:solidFill>
                <a:srgbClr val="0B5394"/>
              </a:solidFill>
              <a:latin typeface="Lexend Deca"/>
              <a:ea typeface="Lexend Deca"/>
              <a:cs typeface="Lexend Deca"/>
              <a:sym typeface="Lexend Deca"/>
            </a:endParaRPr>
          </a:p>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GPT means - Generative Pre-trained Transformer</a:t>
            </a:r>
            <a:endParaRPr sz="2400">
              <a:solidFill>
                <a:srgbClr val="0B5394"/>
              </a:solidFill>
              <a:latin typeface="Lexend Deca"/>
              <a:ea typeface="Lexend Deca"/>
              <a:cs typeface="Lexend Deca"/>
              <a:sym typeface="Lexend Deca"/>
            </a:endParaRPr>
          </a:p>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Currently, GPT-3, GPT-4 (just released)</a:t>
            </a:r>
            <a:endParaRPr sz="2400">
              <a:solidFill>
                <a:srgbClr val="0B5394"/>
              </a:solidFill>
              <a:latin typeface="Lexend Deca"/>
              <a:ea typeface="Lexend Deca"/>
              <a:cs typeface="Lexend Deca"/>
              <a:sym typeface="Lexend Deca"/>
            </a:endParaRPr>
          </a:p>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Trained on a database to respond to natural language  (NLP) prompts by generating text through a neural network</a:t>
            </a:r>
            <a:endParaRPr sz="2400">
              <a:solidFill>
                <a:srgbClr val="0B5394"/>
              </a:solidFill>
              <a:latin typeface="Lexend Deca"/>
              <a:ea typeface="Lexend Deca"/>
              <a:cs typeface="Lexend Deca"/>
              <a:sym typeface="Lexend Deca"/>
            </a:endParaRPr>
          </a:p>
          <a:p>
            <a:pPr indent="-381000" lvl="0" marL="457200" rtl="0" algn="l">
              <a:lnSpc>
                <a:spcPct val="140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AMA (ask me anything) - answers in natural language</a:t>
            </a:r>
            <a:endParaRPr sz="2400">
              <a:solidFill>
                <a:srgbClr val="0B5394"/>
              </a:solidFill>
              <a:latin typeface="Lexend Deca"/>
              <a:ea typeface="Lexend Deca"/>
              <a:cs typeface="Lexend Deca"/>
              <a:sym typeface="Lexend Deca"/>
            </a:endParaRPr>
          </a:p>
        </p:txBody>
      </p:sp>
      <p:cxnSp>
        <p:nvCxnSpPr>
          <p:cNvPr id="86" name="Google Shape;86;p16"/>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20">
                <a:solidFill>
                  <a:srgbClr val="0B5394"/>
                </a:solidFill>
                <a:latin typeface="Lexend Deca"/>
                <a:ea typeface="Lexend Deca"/>
                <a:cs typeface="Lexend Deca"/>
                <a:sym typeface="Lexend Deca"/>
              </a:rPr>
              <a:t>What is ChatGPT?</a:t>
            </a:r>
            <a:endParaRPr sz="3020">
              <a:solidFill>
                <a:srgbClr val="0B5394"/>
              </a:solidFill>
              <a:latin typeface="Lexend Deca"/>
              <a:ea typeface="Lexend Deca"/>
              <a:cs typeface="Lexend Deca"/>
              <a:sym typeface="Lexend Deca"/>
            </a:endParaRPr>
          </a:p>
        </p:txBody>
      </p:sp>
      <p:sp>
        <p:nvSpPr>
          <p:cNvPr id="92" name="Google Shape;92;p17"/>
          <p:cNvSpPr txBox="1"/>
          <p:nvPr>
            <p:ph idx="1" type="body"/>
          </p:nvPr>
        </p:nvSpPr>
        <p:spPr>
          <a:xfrm>
            <a:off x="342856" y="1312519"/>
            <a:ext cx="9372900" cy="5185800"/>
          </a:xfrm>
          <a:prstGeom prst="rect">
            <a:avLst/>
          </a:prstGeom>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AI Tools you may already use (or may be interested in using):</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Grammarly</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TurnItIn</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Text to image generators, eg. Canva</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3">
                  <a:extLst>
                    <a:ext uri="{A12FA001-AC4F-418D-AE19-62706E023703}">
                      <ahyp:hlinkClr val="tx"/>
                    </a:ext>
                  </a:extLst>
                </a:hlinkClick>
              </a:rPr>
              <a:t>Curipod </a:t>
            </a:r>
            <a:r>
              <a:rPr lang="en" sz="2400">
                <a:solidFill>
                  <a:srgbClr val="0B5394"/>
                </a:solidFill>
                <a:latin typeface="Lexend Deca"/>
                <a:ea typeface="Lexend Deca"/>
                <a:cs typeface="Lexend Deca"/>
                <a:sym typeface="Lexend Deca"/>
              </a:rPr>
              <a:t>- writes a lesson plan and produces                                                    a slide deck</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u="sng">
                <a:solidFill>
                  <a:srgbClr val="0B5394"/>
                </a:solidFill>
                <a:latin typeface="Lexend Deca"/>
                <a:ea typeface="Lexend Deca"/>
                <a:cs typeface="Lexend Deca"/>
                <a:sym typeface="Lexend Deca"/>
                <a:hlinkClick r:id="rId4">
                  <a:extLst>
                    <a:ext uri="{A12FA001-AC4F-418D-AE19-62706E023703}">
                      <ahyp:hlinkClr val="tx"/>
                    </a:ext>
                  </a:extLst>
                </a:hlinkClick>
              </a:rPr>
              <a:t>Block survey</a:t>
            </a:r>
            <a:r>
              <a:rPr lang="en" sz="2400">
                <a:solidFill>
                  <a:srgbClr val="0B5394"/>
                </a:solidFill>
                <a:latin typeface="Lexend Deca"/>
                <a:ea typeface="Lexend Deca"/>
                <a:cs typeface="Lexend Deca"/>
                <a:sym typeface="Lexend Deca"/>
              </a:rPr>
              <a:t> - generates surveys using AI</a:t>
            </a:r>
            <a:endParaRPr sz="2400">
              <a:solidFill>
                <a:srgbClr val="0B5394"/>
              </a:solidFill>
              <a:latin typeface="Lexend Deca"/>
              <a:ea typeface="Lexend Deca"/>
              <a:cs typeface="Lexend Deca"/>
              <a:sym typeface="Lexend Deca"/>
            </a:endParaRPr>
          </a:p>
          <a:p>
            <a:pPr indent="-381000" lvl="1" marL="914400" rtl="0" algn="l">
              <a:lnSpc>
                <a:spcPct val="115000"/>
              </a:lnSpc>
              <a:spcBef>
                <a:spcPts val="0"/>
              </a:spcBef>
              <a:spcAft>
                <a:spcPts val="0"/>
              </a:spcAft>
              <a:buClr>
                <a:srgbClr val="0B5394"/>
              </a:buClr>
              <a:buSzPts val="2400"/>
              <a:buFont typeface="Lexend Deca"/>
              <a:buChar char="○"/>
            </a:pPr>
            <a:r>
              <a:rPr lang="en" sz="2400">
                <a:solidFill>
                  <a:srgbClr val="0B5394"/>
                </a:solidFill>
                <a:latin typeface="Lexend Deca"/>
                <a:ea typeface="Lexend Deca"/>
                <a:cs typeface="Lexend Deca"/>
                <a:sym typeface="Lexend Deca"/>
              </a:rPr>
              <a:t>NLU’s own Louie</a:t>
            </a:r>
            <a:endParaRPr sz="2400">
              <a:solidFill>
                <a:srgbClr val="0B5394"/>
              </a:solidFill>
              <a:latin typeface="Lexend Deca"/>
              <a:ea typeface="Lexend Deca"/>
              <a:cs typeface="Lexend Deca"/>
              <a:sym typeface="Lexend Deca"/>
            </a:endParaRPr>
          </a:p>
        </p:txBody>
      </p:sp>
      <p:cxnSp>
        <p:nvCxnSpPr>
          <p:cNvPr id="93" name="Google Shape;93;p17"/>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pic>
        <p:nvPicPr>
          <p:cNvPr id="94" name="Google Shape;94;p17"/>
          <p:cNvPicPr preferRelativeResize="0"/>
          <p:nvPr/>
        </p:nvPicPr>
        <p:blipFill>
          <a:blip r:embed="rId5">
            <a:alphaModFix/>
          </a:blip>
          <a:stretch>
            <a:fillRect/>
          </a:stretch>
        </p:blipFill>
        <p:spPr>
          <a:xfrm>
            <a:off x="6289400" y="4893250"/>
            <a:ext cx="3292200" cy="2142000"/>
          </a:xfrm>
          <a:prstGeom prst="roundRect">
            <a:avLst>
              <a:gd fmla="val 16667" name="adj"/>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020">
                <a:solidFill>
                  <a:srgbClr val="0B5394"/>
                </a:solidFill>
                <a:latin typeface="Lexend Deca"/>
                <a:ea typeface="Lexend Deca"/>
                <a:cs typeface="Lexend Deca"/>
                <a:sym typeface="Lexend Deca"/>
              </a:rPr>
              <a:t>What is ChatGPT?</a:t>
            </a:r>
            <a:endParaRPr sz="3020">
              <a:solidFill>
                <a:srgbClr val="0B5394"/>
              </a:solidFill>
              <a:latin typeface="Lexend Deca"/>
              <a:ea typeface="Lexend Deca"/>
              <a:cs typeface="Lexend Deca"/>
              <a:sym typeface="Lexend Deca"/>
            </a:endParaRPr>
          </a:p>
        </p:txBody>
      </p:sp>
      <p:sp>
        <p:nvSpPr>
          <p:cNvPr id="100" name="Google Shape;100;p18"/>
          <p:cNvSpPr txBox="1"/>
          <p:nvPr>
            <p:ph idx="1" type="body"/>
          </p:nvPr>
        </p:nvSpPr>
        <p:spPr>
          <a:xfrm>
            <a:off x="342856" y="1312519"/>
            <a:ext cx="9372900" cy="518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rgbClr val="0B5394"/>
                </a:solidFill>
                <a:latin typeface="Lexend Deca"/>
                <a:ea typeface="Lexend Deca"/>
                <a:cs typeface="Lexend Deca"/>
                <a:sym typeface="Lexend Deca"/>
              </a:rPr>
              <a:t>An artificial intelligence (AI) tool that uses natural language processing techniques to respond to user-generated prompts.</a:t>
            </a:r>
            <a:endParaRPr sz="2400">
              <a:solidFill>
                <a:srgbClr val="0B5394"/>
              </a:solidFill>
              <a:latin typeface="Lexend Deca"/>
              <a:ea typeface="Lexend Deca"/>
              <a:cs typeface="Lexend Deca"/>
              <a:sym typeface="Lexend Deca"/>
            </a:endParaRPr>
          </a:p>
          <a:p>
            <a:pPr indent="0" lvl="0" marL="0" rtl="0" algn="l">
              <a:spcBef>
                <a:spcPts val="1000"/>
              </a:spcBef>
              <a:spcAft>
                <a:spcPts val="0"/>
              </a:spcAft>
              <a:buNone/>
            </a:pPr>
            <a:r>
              <a:t/>
            </a:r>
            <a:endParaRPr sz="2400">
              <a:solidFill>
                <a:srgbClr val="0B5394"/>
              </a:solidFill>
              <a:latin typeface="Lexend Deca"/>
              <a:ea typeface="Lexend Deca"/>
              <a:cs typeface="Lexend Deca"/>
              <a:sym typeface="Lexend Deca"/>
            </a:endParaRPr>
          </a:p>
          <a:p>
            <a:pPr indent="0" lvl="0" marL="0" rtl="0" algn="l">
              <a:spcBef>
                <a:spcPts val="1000"/>
              </a:spcBef>
              <a:spcAft>
                <a:spcPts val="1000"/>
              </a:spcAft>
              <a:buNone/>
            </a:pPr>
            <a:r>
              <a:rPr lang="en" sz="2400">
                <a:solidFill>
                  <a:srgbClr val="0B5394"/>
                </a:solidFill>
                <a:latin typeface="Lexend Deca"/>
                <a:ea typeface="Lexend Deca"/>
                <a:cs typeface="Lexend Deca"/>
                <a:sym typeface="Lexend Deca"/>
              </a:rPr>
              <a:t>Put simply: You ask ChatGPT a question or provide a prompt, it replies using natural language. </a:t>
            </a:r>
            <a:endParaRPr sz="2400">
              <a:solidFill>
                <a:srgbClr val="0B5394"/>
              </a:solidFill>
              <a:latin typeface="Lexend Deca"/>
              <a:ea typeface="Lexend Deca"/>
              <a:cs typeface="Lexend Deca"/>
              <a:sym typeface="Lexend Deca"/>
            </a:endParaRPr>
          </a:p>
        </p:txBody>
      </p:sp>
      <p:pic>
        <p:nvPicPr>
          <p:cNvPr descr="What are you? I am an artificial intelligence assistant trained to assist users with a variety of tasks, including answering questions and providing information on a wide range of topics. I do not have personal feelings or experiences, and my knowledge is based on the data that was used to train me. I am here to help you to the best of my ability, so please let me know if you have any questions or need assistance with anything." id="101" name="Google Shape;101;p18"/>
          <p:cNvPicPr preferRelativeResize="0"/>
          <p:nvPr/>
        </p:nvPicPr>
        <p:blipFill>
          <a:blip r:embed="rId3">
            <a:alphaModFix/>
          </a:blip>
          <a:stretch>
            <a:fillRect/>
          </a:stretch>
        </p:blipFill>
        <p:spPr>
          <a:xfrm>
            <a:off x="2579200" y="4244070"/>
            <a:ext cx="4957527" cy="2553033"/>
          </a:xfrm>
          <a:prstGeom prst="rect">
            <a:avLst/>
          </a:prstGeom>
          <a:noFill/>
          <a:ln cap="flat" cmpd="sng" w="9525">
            <a:solidFill>
              <a:schemeClr val="dk2"/>
            </a:solidFill>
            <a:prstDash val="solid"/>
            <a:round/>
            <a:headEnd len="sm" w="sm" type="none"/>
            <a:tailEnd len="sm" w="sm" type="none"/>
          </a:ln>
        </p:spPr>
      </p:pic>
      <p:sp>
        <p:nvSpPr>
          <p:cNvPr id="102" name="Google Shape;102;p18"/>
          <p:cNvSpPr txBox="1"/>
          <p:nvPr/>
        </p:nvSpPr>
        <p:spPr>
          <a:xfrm>
            <a:off x="342959" y="6797109"/>
            <a:ext cx="9372900" cy="255000"/>
          </a:xfrm>
          <a:prstGeom prst="rect">
            <a:avLst/>
          </a:prstGeom>
          <a:noFill/>
          <a:ln>
            <a:noFill/>
          </a:ln>
        </p:spPr>
        <p:txBody>
          <a:bodyPr anchorCtr="0" anchor="t" bIns="91425" lIns="91425" spcFirstLastPara="1" rIns="91425" wrap="square" tIns="91425">
            <a:normAutofit fontScale="40000" lnSpcReduction="20000"/>
          </a:bodyPr>
          <a:lstStyle/>
          <a:p>
            <a:pPr indent="0" lvl="0" marL="0" rtl="0" algn="ctr">
              <a:spcBef>
                <a:spcPts val="0"/>
              </a:spcBef>
              <a:spcAft>
                <a:spcPts val="0"/>
              </a:spcAft>
              <a:buNone/>
            </a:pPr>
            <a:r>
              <a:rPr lang="en">
                <a:solidFill>
                  <a:srgbClr val="0B5394"/>
                </a:solidFill>
                <a:latin typeface="Lexend Deca"/>
                <a:ea typeface="Lexend Deca"/>
                <a:cs typeface="Lexend Deca"/>
                <a:sym typeface="Lexend Deca"/>
              </a:rPr>
              <a:t>Screenshot of ChatGPT prompt and response. </a:t>
            </a:r>
            <a:endParaRPr>
              <a:solidFill>
                <a:srgbClr val="0B5394"/>
              </a:solidFill>
              <a:latin typeface="Lexend Deca"/>
              <a:ea typeface="Lexend Deca"/>
              <a:cs typeface="Lexend Deca"/>
              <a:sym typeface="Lexend Deca"/>
            </a:endParaRPr>
          </a:p>
        </p:txBody>
      </p:sp>
      <p:cxnSp>
        <p:nvCxnSpPr>
          <p:cNvPr id="103" name="Google Shape;103;p18"/>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ChatGPT do?</a:t>
            </a:r>
            <a:endParaRPr sz="3000">
              <a:solidFill>
                <a:srgbClr val="0B5394"/>
              </a:solidFill>
              <a:latin typeface="Lexend Deca"/>
              <a:ea typeface="Lexend Deca"/>
              <a:cs typeface="Lexend Deca"/>
              <a:sym typeface="Lexend Deca"/>
            </a:endParaRPr>
          </a:p>
        </p:txBody>
      </p:sp>
      <p:sp>
        <p:nvSpPr>
          <p:cNvPr id="109" name="Google Shape;109;p19"/>
          <p:cNvSpPr txBox="1"/>
          <p:nvPr>
            <p:ph idx="1" type="body"/>
          </p:nvPr>
        </p:nvSpPr>
        <p:spPr>
          <a:xfrm>
            <a:off x="342856" y="1312519"/>
            <a:ext cx="9372900" cy="5185800"/>
          </a:xfrm>
          <a:prstGeom prst="rect">
            <a:avLst/>
          </a:prstGeom>
        </p:spPr>
        <p:txBody>
          <a:bodyPr anchorCtr="0" anchor="t" bIns="91425" lIns="91425" spcFirstLastPara="1" rIns="91425" wrap="square" tIns="91425">
            <a:noAutofit/>
          </a:bodyPr>
          <a:lstStyle/>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Write stories (at various language levels and complexity)</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Write lesson plans</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Draft curriculum</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Summarize text (at different reading levels)</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Analyze data</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Give advice</a:t>
            </a:r>
            <a:endParaRPr sz="2425">
              <a:solidFill>
                <a:srgbClr val="1C4587"/>
              </a:solidFill>
              <a:latin typeface="Lexend Deca"/>
              <a:ea typeface="Lexend Deca"/>
              <a:cs typeface="Lexend Deca"/>
              <a:sym typeface="Lexend Deca"/>
            </a:endParaRPr>
          </a:p>
          <a:p>
            <a:pPr indent="0" lvl="0" marL="457200" rtl="0" algn="l">
              <a:lnSpc>
                <a:spcPct val="200000"/>
              </a:lnSpc>
              <a:spcBef>
                <a:spcPts val="1000"/>
              </a:spcBef>
              <a:spcAft>
                <a:spcPts val="0"/>
              </a:spcAft>
              <a:buNone/>
            </a:pPr>
            <a:r>
              <a:t/>
            </a:r>
            <a:endParaRPr sz="2425">
              <a:solidFill>
                <a:srgbClr val="1C4587"/>
              </a:solidFill>
              <a:latin typeface="Lexend Deca"/>
              <a:ea typeface="Lexend Deca"/>
              <a:cs typeface="Lexend Deca"/>
              <a:sym typeface="Lexend Deca"/>
            </a:endParaRPr>
          </a:p>
          <a:p>
            <a:pPr indent="0" lvl="0" marL="0" rtl="0" algn="l">
              <a:lnSpc>
                <a:spcPct val="200000"/>
              </a:lnSpc>
              <a:spcBef>
                <a:spcPts val="1000"/>
              </a:spcBef>
              <a:spcAft>
                <a:spcPts val="0"/>
              </a:spcAft>
              <a:buSzPts val="688"/>
              <a:buNone/>
            </a:pPr>
            <a:r>
              <a:t/>
            </a:r>
            <a:endParaRPr sz="1625">
              <a:solidFill>
                <a:srgbClr val="FF0000"/>
              </a:solidFill>
              <a:latin typeface="Lexend Deca"/>
              <a:ea typeface="Lexend Deca"/>
              <a:cs typeface="Lexend Deca"/>
              <a:sym typeface="Lexend Deca"/>
            </a:endParaRPr>
          </a:p>
          <a:p>
            <a:pPr indent="0" lvl="0" marL="0" rtl="0" algn="l">
              <a:lnSpc>
                <a:spcPct val="200000"/>
              </a:lnSpc>
              <a:spcBef>
                <a:spcPts val="1000"/>
              </a:spcBef>
              <a:spcAft>
                <a:spcPts val="0"/>
              </a:spcAft>
              <a:buSzPts val="688"/>
              <a:buNone/>
            </a:pPr>
            <a:r>
              <a:t/>
            </a:r>
            <a:endParaRPr sz="1625">
              <a:solidFill>
                <a:srgbClr val="FF0000"/>
              </a:solidFill>
              <a:latin typeface="Lexend Deca"/>
              <a:ea typeface="Lexend Deca"/>
              <a:cs typeface="Lexend Deca"/>
              <a:sym typeface="Lexend Deca"/>
            </a:endParaRPr>
          </a:p>
          <a:p>
            <a:pPr indent="0" lvl="0" marL="0" rtl="0" algn="l">
              <a:lnSpc>
                <a:spcPct val="200000"/>
              </a:lnSpc>
              <a:spcBef>
                <a:spcPts val="1000"/>
              </a:spcBef>
              <a:spcAft>
                <a:spcPts val="1000"/>
              </a:spcAft>
              <a:buSzPts val="688"/>
              <a:buNone/>
            </a:pPr>
            <a:r>
              <a:t/>
            </a:r>
            <a:endParaRPr sz="1625">
              <a:solidFill>
                <a:srgbClr val="FF0000"/>
              </a:solidFill>
              <a:latin typeface="Lexend Deca"/>
              <a:ea typeface="Lexend Deca"/>
              <a:cs typeface="Lexend Deca"/>
              <a:sym typeface="Lexend Deca"/>
            </a:endParaRPr>
          </a:p>
        </p:txBody>
      </p:sp>
      <p:cxnSp>
        <p:nvCxnSpPr>
          <p:cNvPr id="110" name="Google Shape;110;p19"/>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342856" y="632926"/>
            <a:ext cx="9372900" cy="55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Short demo</a:t>
            </a:r>
            <a:endParaRPr/>
          </a:p>
        </p:txBody>
      </p:sp>
      <p:sp>
        <p:nvSpPr>
          <p:cNvPr id="116" name="Google Shape;116;p20"/>
          <p:cNvSpPr txBox="1"/>
          <p:nvPr>
            <p:ph idx="1" type="body"/>
          </p:nvPr>
        </p:nvSpPr>
        <p:spPr>
          <a:xfrm>
            <a:off x="342856" y="1312519"/>
            <a:ext cx="9372900" cy="518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https://watch.screencastify.com/v/7LAE8pM1d9HOp7EuLxYK</a:t>
            </a:r>
            <a:endParaRPr/>
          </a:p>
          <a:p>
            <a:pPr indent="0" lvl="0" marL="0" rtl="0" algn="l">
              <a:spcBef>
                <a:spcPts val="120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342856" y="632926"/>
            <a:ext cx="9372900" cy="5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B5394"/>
                </a:solidFill>
                <a:latin typeface="Lexend Deca"/>
                <a:ea typeface="Lexend Deca"/>
                <a:cs typeface="Lexend Deca"/>
                <a:sym typeface="Lexend Deca"/>
              </a:rPr>
              <a:t>What can ChatGPT do?</a:t>
            </a:r>
            <a:endParaRPr sz="3000">
              <a:solidFill>
                <a:srgbClr val="0B5394"/>
              </a:solidFill>
              <a:latin typeface="Lexend Deca"/>
              <a:ea typeface="Lexend Deca"/>
              <a:cs typeface="Lexend Deca"/>
              <a:sym typeface="Lexend Deca"/>
            </a:endParaRPr>
          </a:p>
        </p:txBody>
      </p:sp>
      <p:sp>
        <p:nvSpPr>
          <p:cNvPr id="122" name="Google Shape;122;p21"/>
          <p:cNvSpPr txBox="1"/>
          <p:nvPr>
            <p:ph idx="1" type="body"/>
          </p:nvPr>
        </p:nvSpPr>
        <p:spPr>
          <a:xfrm>
            <a:off x="342856" y="1312519"/>
            <a:ext cx="9372900" cy="5185800"/>
          </a:xfrm>
          <a:prstGeom prst="rect">
            <a:avLst/>
          </a:prstGeom>
        </p:spPr>
        <p:txBody>
          <a:bodyPr anchorCtr="0" anchor="t" bIns="91425" lIns="91425" spcFirstLastPara="1" rIns="91425" wrap="square" tIns="91425">
            <a:noAutofit/>
          </a:bodyPr>
          <a:lstStyle/>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Write in the style of  - eg. Shakespeare, 4th grade level reading level, critical analysis</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Create a table of contents for a proposed book</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Create an outline for a presentation</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Create a structure for a professional development session</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Organize a response into a table format</a:t>
            </a:r>
            <a:endParaRPr sz="2425">
              <a:solidFill>
                <a:srgbClr val="1C4587"/>
              </a:solidFill>
              <a:latin typeface="Lexend Deca"/>
              <a:ea typeface="Lexend Deca"/>
              <a:cs typeface="Lexend Deca"/>
              <a:sym typeface="Lexend Deca"/>
            </a:endParaRPr>
          </a:p>
          <a:p>
            <a:pPr indent="-382587" lvl="0" marL="457200" rtl="0" algn="l">
              <a:lnSpc>
                <a:spcPct val="200000"/>
              </a:lnSpc>
              <a:spcBef>
                <a:spcPts val="0"/>
              </a:spcBef>
              <a:spcAft>
                <a:spcPts val="0"/>
              </a:spcAft>
              <a:buClr>
                <a:srgbClr val="1C4587"/>
              </a:buClr>
              <a:buSzPts val="2425"/>
              <a:buFont typeface="Lexend Deca"/>
              <a:buChar char="●"/>
            </a:pPr>
            <a:r>
              <a:rPr lang="en" sz="2425">
                <a:solidFill>
                  <a:srgbClr val="1C4587"/>
                </a:solidFill>
                <a:latin typeface="Lexend Deca"/>
                <a:ea typeface="Lexend Deca"/>
                <a:cs typeface="Lexend Deca"/>
                <a:sym typeface="Lexend Deca"/>
              </a:rPr>
              <a:t>Respond to any questions in a conversational manner</a:t>
            </a:r>
            <a:endParaRPr sz="2425">
              <a:solidFill>
                <a:srgbClr val="1C4587"/>
              </a:solidFill>
              <a:latin typeface="Lexend Deca"/>
              <a:ea typeface="Lexend Deca"/>
              <a:cs typeface="Lexend Deca"/>
              <a:sym typeface="Lexend Deca"/>
            </a:endParaRPr>
          </a:p>
          <a:p>
            <a:pPr indent="0" lvl="0" marL="0" rtl="0" algn="l">
              <a:lnSpc>
                <a:spcPct val="200000"/>
              </a:lnSpc>
              <a:spcBef>
                <a:spcPts val="1000"/>
              </a:spcBef>
              <a:spcAft>
                <a:spcPts val="0"/>
              </a:spcAft>
              <a:buSzPts val="688"/>
              <a:buNone/>
            </a:pPr>
            <a:r>
              <a:t/>
            </a:r>
            <a:endParaRPr sz="1625">
              <a:solidFill>
                <a:srgbClr val="FF0000"/>
              </a:solidFill>
              <a:latin typeface="Lexend Deca"/>
              <a:ea typeface="Lexend Deca"/>
              <a:cs typeface="Lexend Deca"/>
              <a:sym typeface="Lexend Deca"/>
            </a:endParaRPr>
          </a:p>
          <a:p>
            <a:pPr indent="0" lvl="0" marL="0" rtl="0" algn="l">
              <a:lnSpc>
                <a:spcPct val="200000"/>
              </a:lnSpc>
              <a:spcBef>
                <a:spcPts val="1000"/>
              </a:spcBef>
              <a:spcAft>
                <a:spcPts val="0"/>
              </a:spcAft>
              <a:buSzPts val="688"/>
              <a:buNone/>
            </a:pPr>
            <a:r>
              <a:t/>
            </a:r>
            <a:endParaRPr sz="1625">
              <a:solidFill>
                <a:srgbClr val="FF0000"/>
              </a:solidFill>
              <a:latin typeface="Lexend Deca"/>
              <a:ea typeface="Lexend Deca"/>
              <a:cs typeface="Lexend Deca"/>
              <a:sym typeface="Lexend Deca"/>
            </a:endParaRPr>
          </a:p>
          <a:p>
            <a:pPr indent="0" lvl="0" marL="0" rtl="0" algn="l">
              <a:lnSpc>
                <a:spcPct val="200000"/>
              </a:lnSpc>
              <a:spcBef>
                <a:spcPts val="1000"/>
              </a:spcBef>
              <a:spcAft>
                <a:spcPts val="1000"/>
              </a:spcAft>
              <a:buSzPts val="688"/>
              <a:buNone/>
            </a:pPr>
            <a:r>
              <a:t/>
            </a:r>
            <a:endParaRPr sz="1625">
              <a:solidFill>
                <a:srgbClr val="FF0000"/>
              </a:solidFill>
              <a:latin typeface="Lexend Deca"/>
              <a:ea typeface="Lexend Deca"/>
              <a:cs typeface="Lexend Deca"/>
              <a:sym typeface="Lexend Deca"/>
            </a:endParaRPr>
          </a:p>
        </p:txBody>
      </p:sp>
      <p:cxnSp>
        <p:nvCxnSpPr>
          <p:cNvPr id="123" name="Google Shape;123;p21"/>
          <p:cNvCxnSpPr/>
          <p:nvPr/>
        </p:nvCxnSpPr>
        <p:spPr>
          <a:xfrm>
            <a:off x="381425" y="1144636"/>
            <a:ext cx="9353100" cy="0"/>
          </a:xfrm>
          <a:prstGeom prst="straightConnector1">
            <a:avLst/>
          </a:prstGeom>
          <a:noFill/>
          <a:ln cap="flat" cmpd="sng" w="19050">
            <a:solidFill>
              <a:srgbClr val="0B5394"/>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