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7"/>
    <p:restoredTop sz="94690"/>
  </p:normalViewPr>
  <p:slideViewPr>
    <p:cSldViewPr snapToGrid="0" snapToObjects="1" showGuides="1">
      <p:cViewPr varScale="1">
        <p:scale>
          <a:sx n="111" d="100"/>
          <a:sy n="111" d="100"/>
        </p:scale>
        <p:origin x="7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A0CC1-F5C2-AB41-BA7E-84E69D0BD43B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A247E-91DD-D04F-B7AA-9A0D9934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0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EA247E-91DD-D04F-B7AA-9A0D9934E8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2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79482-FA21-9945-B0E9-857C533F8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AC5790-39FA-794C-AE30-6137F25D1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3E0F3-E909-9448-ADCC-1D4A71EE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00EB6-0F7C-D04E-87F4-D7A59BFC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CE218-5814-8044-AD9C-EB7668515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65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6F1D-8A61-294D-99B9-A6FAB617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40A850-70B9-324B-970F-559612636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FE45B-18B5-DC49-91C0-936DFC9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AAF3C-6A8C-1541-862E-200614076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27F27-10C5-A643-9E49-712DDBA0A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62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150B67-5E25-1A48-BF91-2E2B4286B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ADDF7B-95F3-2449-B16A-9DA19C1CF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BF246-D555-7C4C-A330-4F3971061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6F4B1-5850-A84A-A636-A34A445F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C43AF-F055-A748-9FF5-E235FE63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5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F652A-DEDD-8942-A076-FBE9E4904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C7365-6AB0-8B4D-A752-786274E5A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F9B17-D417-A147-A91E-A41B9D0A5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567A9-39A1-8846-BDA4-7BF11883E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E2260-84E9-E04A-9754-230D2FAF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90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FC68F-933B-664A-B909-CBAE99E5A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6EBC4-BF91-124A-8602-5F3E258BB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DAB31-56F2-E740-97D9-4F91C90D4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CD38D-B602-6A4F-8B08-9C47D053F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F8B12-B637-0846-BE7E-78199722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3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AC435-905C-C64C-9AEE-0C2F7C0C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2AD28-05F5-344E-A89C-1C2A8DDDB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622CC-08D1-2148-BB7C-19421EEB1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87B9A-7059-354B-9AAA-2D0D9A08F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0CA23-D4C7-E745-B0B5-74079F881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8EF3E-D2AA-444F-B5C2-1023A8621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2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DF521-E16C-D842-A91B-D335AA27D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E0886-C82A-B04A-921E-18C3DCBD4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126844-F268-DE40-8FB2-75D2563E2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802A00-BF47-B544-97BF-71484C7D8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A21FCC-58A5-B340-AC19-D9A90691F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338664-A6E8-2949-B42B-C5AEC821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D51711-0D09-3847-833C-6ED6A20E9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97797-8F89-5D4D-983A-40A84C3C1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5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484F6-EC99-914A-924D-2055D6966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AE0BE5-8518-E743-B9E8-9ED00648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59583-95F0-7149-8FD3-B526F8586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DE413B-567E-684D-8CA6-BCA2D553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5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85A42D-F574-BF47-A21C-81F00B53D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893CA4-BA35-C24F-AE4D-474A9694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94F3B-2F0D-D148-A995-AB8DFA04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2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8E91-226B-1A45-A225-7D6B1DF9C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B2FAF-3669-1B42-9A0B-CF081469F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01105-A517-F644-BCAF-3790E19B8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324D6-83ED-334D-BA92-30488BC6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C39B1-C26E-4144-8D70-4A3E1117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424F1-C71B-3845-B7AD-6D482FC40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0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770E8-A826-FB49-9E2B-B023A5CD0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AA9CF7-7F33-4547-AD55-D423240B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3AE8A-29CE-344A-890B-78F9F57806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4A3B5-A041-E84D-922A-ECD68BF54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49ACAA-B15F-8A4A-BF65-CCC87729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22D89-297D-4147-9C57-BCA4B91BB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9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FEFE3E-3DCB-D24A-853B-2CAA4819A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16741-49B7-2B41-90F7-550A6559B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3247C-A1DA-3E43-A432-3AE966745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7F346-5EB8-DC4A-9BB9-5F08C5159F19}" type="datetimeFigureOut">
              <a:rPr lang="en-US" smtClean="0"/>
              <a:t>9/15/21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83169-94CB-374D-AAE3-B1DEE96C2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132D5-45FD-5B4F-BA14-594E9AEA3B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F1C26-34C0-3E41-958A-921F94CC3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dl.loc.gov/loc.pnp/ppmsca.06591" TargetMode="External"/><Relationship Id="rId4" Type="http://schemas.openxmlformats.org/officeDocument/2006/relationships/image" Target="https://cdn.loc.gov/service/pnp/ppmsca/06500/06591r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cdn.loc.gov/service/pnp/ppmsca/06500/06591r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dl.loc.gov/loc.pnp/ppmsca.0659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60C4CF2-D9BD-604D-B454-62DF3123606F}"/>
              </a:ext>
            </a:extLst>
          </p:cNvPr>
          <p:cNvSpPr txBox="1"/>
          <p:nvPr/>
        </p:nvSpPr>
        <p:spPr>
          <a:xfrm>
            <a:off x="113600" y="153399"/>
            <a:ext cx="5635266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Palatino" pitchFamily="2" charset="77"/>
                <a:ea typeface="Palatino" pitchFamily="2" charset="77"/>
              </a:rPr>
              <a:t>The Visual Literacy Framework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59D70A-9D6A-C24C-A181-8EC0B893A57B}"/>
              </a:ext>
            </a:extLst>
          </p:cNvPr>
          <p:cNvSpPr txBox="1"/>
          <p:nvPr/>
        </p:nvSpPr>
        <p:spPr>
          <a:xfrm>
            <a:off x="270933" y="2154458"/>
            <a:ext cx="57615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can students move to higher levels of competency over time?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can teachers chart student progress over time?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can teachers ensure the individual needs of all students are met?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DCF1C7-9C7E-1F46-8363-2BE1A39F2CA5}"/>
              </a:ext>
            </a:extLst>
          </p:cNvPr>
          <p:cNvCxnSpPr>
            <a:cxnSpLocks/>
          </p:cNvCxnSpPr>
          <p:nvPr/>
        </p:nvCxnSpPr>
        <p:spPr>
          <a:xfrm>
            <a:off x="270933" y="838202"/>
            <a:ext cx="11540067" cy="0"/>
          </a:xfrm>
          <a:prstGeom prst="line">
            <a:avLst/>
          </a:prstGeom>
          <a:ln w="57150" cmpd="tri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23E5C8E-8BA7-F246-B4FA-B18BC108C83B}"/>
              </a:ext>
            </a:extLst>
          </p:cNvPr>
          <p:cNvSpPr/>
          <p:nvPr/>
        </p:nvSpPr>
        <p:spPr>
          <a:xfrm>
            <a:off x="6096000" y="378278"/>
            <a:ext cx="5825067" cy="804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77"/>
                <a:cs typeface="Futura" panose="020B0602020204020303" pitchFamily="34" charset="-79"/>
              </a:rPr>
              <a:t>A progressive learning sequence for all learners</a:t>
            </a:r>
          </a:p>
          <a:p>
            <a:pPr algn="r">
              <a:lnSpc>
                <a:spcPct val="150000"/>
              </a:lnSpc>
            </a:pP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latin typeface="Palatino" pitchFamily="2" charset="77"/>
                <a:ea typeface="Palatino" pitchFamily="2" charset="77"/>
                <a:cs typeface="Futura" panose="020B0602020204020303" pitchFamily="34" charset="-79"/>
              </a:rPr>
              <a:t>Xiaoning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Palatino" pitchFamily="2" charset="77"/>
                <a:ea typeface="Palatino" pitchFamily="2" charset="77"/>
                <a:cs typeface="Futura" panose="020B0602020204020303" pitchFamily="34" charset="-79"/>
              </a:rPr>
              <a:t> Chen and Mark Newman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435AA-BE97-8D48-9BFE-E092AF439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724" y="982402"/>
            <a:ext cx="8663869" cy="61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9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38D23B-9C08-C244-90B5-1BC4DEB4C1C7}"/>
              </a:ext>
            </a:extLst>
          </p:cNvPr>
          <p:cNvSpPr txBox="1"/>
          <p:nvPr/>
        </p:nvSpPr>
        <p:spPr>
          <a:xfrm>
            <a:off x="113601" y="-17994"/>
            <a:ext cx="5635266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Palatino" pitchFamily="2" charset="77"/>
                <a:ea typeface="Palatino" pitchFamily="2" charset="77"/>
              </a:rPr>
              <a:t>The Visual Literacy Framework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602173-DF9B-894F-AEA5-CFEC37D9AEB3}"/>
              </a:ext>
            </a:extLst>
          </p:cNvPr>
          <p:cNvSpPr/>
          <p:nvPr/>
        </p:nvSpPr>
        <p:spPr>
          <a:xfrm>
            <a:off x="7582327" y="601022"/>
            <a:ext cx="4491139" cy="469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77"/>
                <a:cs typeface="Futura" panose="020B0602020204020303" pitchFamily="34" charset="-79"/>
              </a:rPr>
              <a:t>Strategies for multilingual learners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  <a:cs typeface="Futura" panose="020B0602020204020303" pitchFamily="34" charset="-79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A952F9-0B13-2D41-A759-3CE563A511FC}"/>
              </a:ext>
            </a:extLst>
          </p:cNvPr>
          <p:cNvCxnSpPr>
            <a:cxnSpLocks/>
          </p:cNvCxnSpPr>
          <p:nvPr/>
        </p:nvCxnSpPr>
        <p:spPr>
          <a:xfrm>
            <a:off x="270932" y="666809"/>
            <a:ext cx="11802534" cy="0"/>
          </a:xfrm>
          <a:prstGeom prst="line">
            <a:avLst/>
          </a:prstGeom>
          <a:ln w="57150" cmpd="tri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DC4C14D-60FB-E345-BAC2-19367007D11D}"/>
              </a:ext>
            </a:extLst>
          </p:cNvPr>
          <p:cNvSpPr txBox="1"/>
          <p:nvPr/>
        </p:nvSpPr>
        <p:spPr>
          <a:xfrm>
            <a:off x="113601" y="900518"/>
            <a:ext cx="37330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Stages of Visual Literacy with Multilingual Learner Support</a:t>
            </a:r>
          </a:p>
          <a:p>
            <a:pPr defTabSz="228600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 Pre-read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access prior knowledge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pre-teach vocabulary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identify provenance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examine/pose questions using 				sentence stems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	Read for content</a:t>
            </a:r>
          </a:p>
          <a:p>
            <a:pPr defTabSz="22860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•	identify pertinent information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manage information using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	graphic organizer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answer, pose questions using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	sentence stems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	Analyze/ synthesize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•	Synthesize findings using graphic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	organizer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Evaluate findings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create thesis using sentence stems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4.	Communicate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•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Develop answer using graphic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	organizer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create answer using sentence stems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•	present findings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55CCC5-F9B3-3049-98B0-ADA42C7BAEE3}"/>
              </a:ext>
            </a:extLst>
          </p:cNvPr>
          <p:cNvSpPr txBox="1"/>
          <p:nvPr/>
        </p:nvSpPr>
        <p:spPr>
          <a:xfrm>
            <a:off x="8722715" y="1459517"/>
            <a:ext cx="3598334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WIDA Levels</a:t>
            </a:r>
          </a:p>
          <a:p>
            <a:pPr defTabSz="228600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	Entering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little or no English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Emerging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limited proficiency in speaking, 	listening, reading, and writing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	Developing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some understanding of academic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content and can complete limited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academic tasks at grade level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4.	Expanding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complete more academic tasks at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grade level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5.	Bridging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complete academic tasks with 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more independence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6. Reaching</a:t>
            </a:r>
          </a:p>
          <a:p>
            <a:pPr defTabSz="228600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complete academic tasks</a:t>
            </a:r>
          </a:p>
          <a:p>
            <a:pPr defTabSz="228600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independently</a:t>
            </a:r>
          </a:p>
          <a:p>
            <a:pPr defTabSz="228600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8600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F66D22-C548-4349-83E9-8706ED1A1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469" y="900519"/>
            <a:ext cx="8190480" cy="597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3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9ECACE-AA86-F041-A3B5-4A1243D9E136}"/>
              </a:ext>
            </a:extLst>
          </p:cNvPr>
          <p:cNvSpPr txBox="1"/>
          <p:nvPr/>
        </p:nvSpPr>
        <p:spPr>
          <a:xfrm>
            <a:off x="113600" y="153399"/>
            <a:ext cx="5635266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Palatino" pitchFamily="2" charset="77"/>
                <a:ea typeface="Palatino" pitchFamily="2" charset="77"/>
              </a:rPr>
              <a:t>The Visual Literacy Framework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ADDEE7-5B50-A144-8455-0C46C3651EB2}"/>
              </a:ext>
            </a:extLst>
          </p:cNvPr>
          <p:cNvSpPr/>
          <p:nvPr/>
        </p:nvSpPr>
        <p:spPr>
          <a:xfrm>
            <a:off x="7099444" y="756573"/>
            <a:ext cx="4974024" cy="469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77"/>
                <a:cs typeface="Futura" panose="020B0602020204020303" pitchFamily="34" charset="-79"/>
              </a:rPr>
              <a:t>Multilingual learners: Reading for content 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  <a:cs typeface="Futura" panose="020B0602020204020303" pitchFamily="34" charset="-79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1F22FA-123C-CF40-9BE2-19BBB6279BF0}"/>
              </a:ext>
            </a:extLst>
          </p:cNvPr>
          <p:cNvCxnSpPr>
            <a:cxnSpLocks/>
          </p:cNvCxnSpPr>
          <p:nvPr/>
        </p:nvCxnSpPr>
        <p:spPr>
          <a:xfrm>
            <a:off x="270933" y="838202"/>
            <a:ext cx="11802534" cy="0"/>
          </a:xfrm>
          <a:prstGeom prst="line">
            <a:avLst/>
          </a:prstGeom>
          <a:ln w="57150" cmpd="tri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7416A2A-201E-424B-840E-6DF4CE560320}"/>
              </a:ext>
            </a:extLst>
          </p:cNvPr>
          <p:cNvSpPr txBox="1"/>
          <p:nvPr/>
        </p:nvSpPr>
        <p:spPr>
          <a:xfrm>
            <a:off x="3979912" y="1346216"/>
            <a:ext cx="423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 Rounded MT Bold" panose="020F0704030504030204" pitchFamily="34" charset="77"/>
              </a:rPr>
              <a:t>How it works with an example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7AC5E7C-C46F-EB41-9097-CA1C7BBE1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38" y="3167069"/>
            <a:ext cx="171866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33" descr="[Protest against child labor in a labor parade]">
            <a:extLst>
              <a:ext uri="{FF2B5EF4-FFF2-40B4-BE49-F238E27FC236}">
                <a16:creationId xmlns:a16="http://schemas.microsoft.com/office/drawing/2014/main" id="{828FDD3D-F370-6549-BCB5-BC8A8EEF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87" y="2056686"/>
            <a:ext cx="4787532" cy="334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5B6068-5B2E-9E48-A091-CF840C310A5A}"/>
              </a:ext>
            </a:extLst>
          </p:cNvPr>
          <p:cNvSpPr txBox="1"/>
          <p:nvPr/>
        </p:nvSpPr>
        <p:spPr>
          <a:xfrm>
            <a:off x="5953476" y="5685928"/>
            <a:ext cx="5831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Summary: Photograph shows half-length portrait of two girls wearing banners with slogan "ABOLISH CH[ILD] SLAVERY!!" in English and Yiddish, one carrying American flag; spectators stand nearby. Probably taken during May 1, 1909 labor parade in New York City. Retrieved from </a:t>
            </a:r>
            <a:r>
              <a:rPr lang="en-US" sz="1200" u="sng" dirty="0">
                <a:hlinkClick r:id="rId5"/>
              </a:rPr>
              <a:t>http://hdl.loc.gov/loc.pnp/ppmsca.06591</a:t>
            </a:r>
            <a:r>
              <a:rPr lang="en-US" sz="12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BD7EBE-564A-2745-92E1-5C89E88A8A33}"/>
              </a:ext>
            </a:extLst>
          </p:cNvPr>
          <p:cNvSpPr txBox="1"/>
          <p:nvPr/>
        </p:nvSpPr>
        <p:spPr>
          <a:xfrm>
            <a:off x="270933" y="2056686"/>
            <a:ext cx="527562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Arial Rounded MT Bold" panose="020F0704030504030204" pitchFamily="34" charset="77"/>
              </a:rPr>
              <a:t>Basic</a:t>
            </a:r>
          </a:p>
          <a:p>
            <a:pPr algn="ctr"/>
            <a:endParaRPr lang="en-US" dirty="0">
              <a:latin typeface="Arial Rounded MT Bold" panose="020F0704030504030204" pitchFamily="34" charset="77"/>
            </a:endParaRP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Teacher modeling thinking steps and visual literacy strategies (e.g., the rule of thirds) for the whole group</a:t>
            </a: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Explicitly addressing the cultural symbol and its meaning if necessary</a:t>
            </a: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Students working in small groups to complete the partially filled graphic organizer (e.g., who, when, where, what, and how)</a:t>
            </a: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22860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Answering questions posed by the teacher using provided word bank and sentence stems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2302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B1B347-5993-8046-AA91-88C01FFE950E}"/>
              </a:ext>
            </a:extLst>
          </p:cNvPr>
          <p:cNvSpPr txBox="1"/>
          <p:nvPr/>
        </p:nvSpPr>
        <p:spPr>
          <a:xfrm>
            <a:off x="113600" y="153399"/>
            <a:ext cx="5635266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Palatino" pitchFamily="2" charset="77"/>
                <a:ea typeface="Palatino" pitchFamily="2" charset="77"/>
              </a:rPr>
              <a:t>The Visual Literacy Framework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20F1F6-383C-9A4E-AF7D-90D7743103EB}"/>
              </a:ext>
            </a:extLst>
          </p:cNvPr>
          <p:cNvSpPr/>
          <p:nvPr/>
        </p:nvSpPr>
        <p:spPr>
          <a:xfrm>
            <a:off x="7099444" y="756573"/>
            <a:ext cx="4974024" cy="469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77"/>
                <a:cs typeface="Futura" panose="020B0602020204020303" pitchFamily="34" charset="-79"/>
              </a:rPr>
              <a:t>Multilingual learners: Reading for content 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  <a:cs typeface="Futura" panose="020B0602020204020303" pitchFamily="34" charset="-79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E1E652-A8C5-924A-883C-F4CDF83A4F30}"/>
              </a:ext>
            </a:extLst>
          </p:cNvPr>
          <p:cNvCxnSpPr>
            <a:cxnSpLocks/>
          </p:cNvCxnSpPr>
          <p:nvPr/>
        </p:nvCxnSpPr>
        <p:spPr>
          <a:xfrm>
            <a:off x="270933" y="838202"/>
            <a:ext cx="11802534" cy="0"/>
          </a:xfrm>
          <a:prstGeom prst="line">
            <a:avLst/>
          </a:prstGeom>
          <a:ln w="57150" cmpd="tri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E012FB4-51B9-6F4C-99C6-40BEF5174730}"/>
              </a:ext>
            </a:extLst>
          </p:cNvPr>
          <p:cNvSpPr txBox="1"/>
          <p:nvPr/>
        </p:nvSpPr>
        <p:spPr>
          <a:xfrm>
            <a:off x="3355100" y="1329952"/>
            <a:ext cx="4787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 Rounded MT Bold" panose="020F0704030504030204" pitchFamily="34" charset="77"/>
              </a:rPr>
              <a:t>How it works with an example</a:t>
            </a:r>
          </a:p>
        </p:txBody>
      </p:sp>
      <p:pic>
        <p:nvPicPr>
          <p:cNvPr id="8" name="Picture 33" descr="[Protest against child labor in a labor parade]">
            <a:extLst>
              <a:ext uri="{FF2B5EF4-FFF2-40B4-BE49-F238E27FC236}">
                <a16:creationId xmlns:a16="http://schemas.microsoft.com/office/drawing/2014/main" id="{44BEA781-9CE6-8D42-B3C9-55DFF8C97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36" y="2179967"/>
            <a:ext cx="4787532" cy="334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597949-BA27-F14D-B4E9-390F52269220}"/>
              </a:ext>
            </a:extLst>
          </p:cNvPr>
          <p:cNvSpPr txBox="1"/>
          <p:nvPr/>
        </p:nvSpPr>
        <p:spPr>
          <a:xfrm>
            <a:off x="6096000" y="5823855"/>
            <a:ext cx="5831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Summary: Photograph shows half-length portrait of two girls wearing banners with slogan "ABOLISH CH[ILD] SLAVERY!!" in English and Yiddish, one carrying American flag; spectators stand nearby. Probably taken during May 1, 1909 labor parade in New York City. Retrieved from </a:t>
            </a:r>
            <a:r>
              <a:rPr lang="en-US" sz="1200" u="sng" dirty="0">
                <a:hlinkClick r:id="rId4"/>
              </a:rPr>
              <a:t>http://hdl.loc.gov/loc.pnp/ppmsca.06591</a:t>
            </a:r>
            <a:r>
              <a:rPr lang="en-US" sz="12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F16B2-9CE6-B746-986A-71DED6CD6D95}"/>
              </a:ext>
            </a:extLst>
          </p:cNvPr>
          <p:cNvSpPr txBox="1"/>
          <p:nvPr/>
        </p:nvSpPr>
        <p:spPr>
          <a:xfrm>
            <a:off x="590060" y="2172591"/>
            <a:ext cx="486503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Proficient</a:t>
            </a:r>
          </a:p>
          <a:p>
            <a:pPr algn="ctr"/>
            <a:endParaRPr lang="en-US" dirty="0"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Student think, pair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, share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facilitated by teacher: What steps do you take to make sense of the photo? What are applicable visual literacy strategies?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Students working in small groups/pairs to complete the graphic organizer (e.g., who, when, where, what, and how) &amp; research the cultural symbol if needed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Answering questions posed by peers and raising additional questions with the support of word bank and sentence stems</a:t>
            </a:r>
          </a:p>
        </p:txBody>
      </p:sp>
    </p:spTree>
    <p:extLst>
      <p:ext uri="{BB962C8B-B14F-4D97-AF65-F5344CB8AC3E}">
        <p14:creationId xmlns:p14="http://schemas.microsoft.com/office/powerpoint/2010/main" val="271634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2992</TotalTime>
  <Words>594</Words>
  <Application>Microsoft Macintosh PowerPoint</Application>
  <PresentationFormat>Widescreen</PresentationFormat>
  <Paragraphs>80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Rounded MT Bold</vt:lpstr>
      <vt:lpstr>Calibri</vt:lpstr>
      <vt:lpstr>Calibri Light</vt:lpstr>
      <vt:lpstr>Palatino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Newman</dc:creator>
  <cp:lastModifiedBy>Microsoft Office User</cp:lastModifiedBy>
  <cp:revision>22</cp:revision>
  <dcterms:created xsi:type="dcterms:W3CDTF">2021-09-13T19:01:00Z</dcterms:created>
  <dcterms:modified xsi:type="dcterms:W3CDTF">2021-09-17T14:32:13Z</dcterms:modified>
</cp:coreProperties>
</file>