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Old Standard TT"/>
      <p:regular r:id="rId20"/>
      <p:bold r:id="rId21"/>
      <p: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OldStandardTT-regular.fntdata"/><Relationship Id="rId11" Type="http://schemas.openxmlformats.org/officeDocument/2006/relationships/slide" Target="slides/slide6.xml"/><Relationship Id="rId22" Type="http://schemas.openxmlformats.org/officeDocument/2006/relationships/font" Target="fonts/OldStandardTT-italic.fntdata"/><Relationship Id="rId10" Type="http://schemas.openxmlformats.org/officeDocument/2006/relationships/slide" Target="slides/slide5.xml"/><Relationship Id="rId21" Type="http://schemas.openxmlformats.org/officeDocument/2006/relationships/font" Target="fonts/OldStandardTT-bold.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11512607e98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11512607e98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These ideas are important because they help build a cohesive group.</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11512607e98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11512607e98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11512607e98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11512607e98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11512607e98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11512607e98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11512607e98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11512607e98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11512607e9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11512607e9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1512607e9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1512607e9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11512607e9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11512607e9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11512607e98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11512607e98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11512607e98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11512607e98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11512607e98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11512607e98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11512607e98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11512607e98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11512607e98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11512607e98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 name="Google Shape;11;p2"/>
          <p:cNvCxnSpPr/>
          <p:nvPr/>
        </p:nvCxnSpPr>
        <p:spPr>
          <a:xfrm>
            <a:off x="641934" y="3597500"/>
            <a:ext cx="390300" cy="0"/>
          </a:xfrm>
          <a:prstGeom prst="straightConnector1">
            <a:avLst/>
          </a:prstGeom>
          <a:noFill/>
          <a:ln cap="flat" cmpd="sng" w="28575">
            <a:solidFill>
              <a:schemeClr val="accent1"/>
            </a:solidFill>
            <a:prstDash val="solid"/>
            <a:round/>
            <a:headEnd len="sm" w="sm" type="none"/>
            <a:tailEnd len="sm" w="sm" type="none"/>
          </a:ln>
        </p:spPr>
      </p:cxnSp>
      <p:sp>
        <p:nvSpPr>
          <p:cNvPr id="12" name="Google Shape;12;p2"/>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p:txBody>
      </p:sp>
      <p:sp>
        <p:nvSpPr>
          <p:cNvPr id="13" name="Google Shape;13;p2"/>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039650"/>
            <a:ext cx="8520600" cy="21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cap="flat" cmpd="sng" w="28575">
            <a:solidFill>
              <a:schemeClr val="lt2"/>
            </a:solidFill>
            <a:prstDash val="solid"/>
            <a:round/>
            <a:headEnd len="sm" w="sm" type="none"/>
            <a:tailEnd len="sm" w="sm" type="none"/>
          </a:ln>
        </p:spPr>
      </p:cxnSp>
      <p:sp>
        <p:nvSpPr>
          <p:cNvPr id="17" name="Google Shape;17;p3"/>
          <p:cNvSpPr txBox="1"/>
          <p:nvPr>
            <p:ph type="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p:txBody>
      </p:sp>
      <p:sp>
        <p:nvSpPr>
          <p:cNvPr id="38" name="Google Shape;38;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686400" cy="0"/>
          </a:xfrm>
          <a:prstGeom prst="straightConnector1">
            <a:avLst/>
          </a:prstGeom>
          <a:noFill/>
          <a:ln cap="flat" cmpd="sng" w="19050">
            <a:solidFill>
              <a:schemeClr val="lt2"/>
            </a:solidFill>
            <a:prstDash val="solid"/>
            <a:round/>
            <a:headEnd len="sm" w="sm" type="none"/>
            <a:tailEnd len="sm" w="sm" type="none"/>
          </a:ln>
        </p:spPr>
      </p:cxnSp>
      <p:sp>
        <p:nvSpPr>
          <p:cNvPr id="42" name="Google Shape;42;p9"/>
          <p:cNvSpPr txBox="1"/>
          <p:nvPr>
            <p:ph type="title"/>
          </p:nvPr>
        </p:nvSpPr>
        <p:spPr>
          <a:xfrm>
            <a:off x="265500" y="1382350"/>
            <a:ext cx="4045200" cy="1333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p:txBody>
      </p:sp>
      <p:sp>
        <p:nvSpPr>
          <p:cNvPr id="43" name="Google Shape;43;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0"/>
              </a:spcBef>
              <a:spcAft>
                <a:spcPts val="0"/>
              </a:spcAft>
              <a:buClr>
                <a:schemeClr val="accent1"/>
              </a:buClr>
              <a:buSzPts val="1400"/>
              <a:buChar char="○"/>
              <a:defRPr>
                <a:solidFill>
                  <a:schemeClr val="accent1"/>
                </a:solidFill>
              </a:defRPr>
            </a:lvl2pPr>
            <a:lvl3pPr indent="-317500" lvl="2" marL="1371600">
              <a:spcBef>
                <a:spcPts val="0"/>
              </a:spcBef>
              <a:spcAft>
                <a:spcPts val="0"/>
              </a:spcAft>
              <a:buClr>
                <a:schemeClr val="accent1"/>
              </a:buClr>
              <a:buSzPts val="1400"/>
              <a:buChar char="■"/>
              <a:defRPr>
                <a:solidFill>
                  <a:schemeClr val="accent1"/>
                </a:solidFill>
              </a:defRPr>
            </a:lvl3pPr>
            <a:lvl4pPr indent="-317500" lvl="3" marL="1828800">
              <a:spcBef>
                <a:spcPts val="0"/>
              </a:spcBef>
              <a:spcAft>
                <a:spcPts val="0"/>
              </a:spcAft>
              <a:buClr>
                <a:schemeClr val="accent1"/>
              </a:buClr>
              <a:buSzPts val="1400"/>
              <a:buChar char="●"/>
              <a:defRPr>
                <a:solidFill>
                  <a:schemeClr val="accent1"/>
                </a:solidFill>
              </a:defRPr>
            </a:lvl4pPr>
            <a:lvl5pPr indent="-317500" lvl="4" marL="2286000">
              <a:spcBef>
                <a:spcPts val="0"/>
              </a:spcBef>
              <a:spcAft>
                <a:spcPts val="0"/>
              </a:spcAft>
              <a:buClr>
                <a:schemeClr val="accent1"/>
              </a:buClr>
              <a:buSzPts val="1400"/>
              <a:buChar char="○"/>
              <a:defRPr>
                <a:solidFill>
                  <a:schemeClr val="accent1"/>
                </a:solidFill>
              </a:defRPr>
            </a:lvl5pPr>
            <a:lvl6pPr indent="-317500" lvl="5" marL="2743200">
              <a:spcBef>
                <a:spcPts val="0"/>
              </a:spcBef>
              <a:spcAft>
                <a:spcPts val="0"/>
              </a:spcAft>
              <a:buClr>
                <a:schemeClr val="accent1"/>
              </a:buClr>
              <a:buSzPts val="1400"/>
              <a:buChar char="■"/>
              <a:defRPr>
                <a:solidFill>
                  <a:schemeClr val="accent1"/>
                </a:solidFill>
              </a:defRPr>
            </a:lvl6pPr>
            <a:lvl7pPr indent="-317500" lvl="6" marL="3200400">
              <a:spcBef>
                <a:spcPts val="0"/>
              </a:spcBef>
              <a:spcAft>
                <a:spcPts val="0"/>
              </a:spcAft>
              <a:buClr>
                <a:schemeClr val="accent1"/>
              </a:buClr>
              <a:buSzPts val="1400"/>
              <a:buChar char="●"/>
              <a:defRPr>
                <a:solidFill>
                  <a:schemeClr val="accent1"/>
                </a:solidFill>
              </a:defRPr>
            </a:lvl7pPr>
            <a:lvl8pPr indent="-317500" lvl="7" marL="3657600">
              <a:spcBef>
                <a:spcPts val="0"/>
              </a:spcBef>
              <a:spcAft>
                <a:spcPts val="0"/>
              </a:spcAft>
              <a:buClr>
                <a:schemeClr val="accent1"/>
              </a:buClr>
              <a:buSzPts val="1400"/>
              <a:buChar char="○"/>
              <a:defRPr>
                <a:solidFill>
                  <a:schemeClr val="accent1"/>
                </a:solidFill>
              </a:defRPr>
            </a:lvl8pPr>
            <a:lvl9pPr indent="-317500" lvl="8" marL="4114800">
              <a:spcBef>
                <a:spcPts val="0"/>
              </a:spcBef>
              <a:spcAft>
                <a:spcPts val="0"/>
              </a:spcAft>
              <a:buClr>
                <a:schemeClr val="accent1"/>
              </a:buClr>
              <a:buSzPts val="1400"/>
              <a:buChar char="■"/>
              <a:defRPr>
                <a:solidFill>
                  <a:schemeClr val="accen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perback">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p:txBody>
      </p:sp>
      <p:sp>
        <p:nvSpPr>
          <p:cNvPr id="7" name="Google Shape;7;p1"/>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indent="-317500" lvl="1" marL="914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indent="-317500" lvl="2" marL="1371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indent="-317500" lvl="3" marL="1828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indent="-317500" lvl="4" marL="22860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indent="-317500" lvl="5" marL="27432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indent="-317500" lvl="6" marL="3200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indent="-317500" lvl="7" marL="3657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indent="-317500" lvl="8" marL="4114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nl.edu/ctle/managing-your-course/new-faculty-start-here/"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nl.edu/ctle/ctle-programming/peer-to-peer-learning-opportunitie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www.insidehighered.com/advice/2019/07/23/advice-academic-administrators-helping-new-faculty-members-acclimate-opinio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jamboard.google.com/d/1bb8N5RmgD4Z4hxRLGdJ6Q_w_XRo25AWWlPCnEooWiA0/edit?usp=sharin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insidehighered.com/advice/2019/07/23/advice-academic-administrators-helping-new-faculty-members-acclimate-opinion"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The Role Department Culture Plays In Acclimating New Faculty</a:t>
            </a:r>
            <a:endParaRPr/>
          </a:p>
        </p:txBody>
      </p:sp>
      <p:sp>
        <p:nvSpPr>
          <p:cNvPr id="60" name="Google Shape;60;p13"/>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March 2nd, 2022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2"/>
          <p:cNvSpPr txBox="1"/>
          <p:nvPr>
            <p:ph type="title"/>
          </p:nvPr>
        </p:nvSpPr>
        <p:spPr>
          <a:xfrm>
            <a:off x="311700" y="445025"/>
            <a:ext cx="8520600" cy="791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6666"/>
              <a:buFont typeface="Arial"/>
              <a:buNone/>
            </a:pPr>
            <a:r>
              <a:rPr lang="en"/>
              <a:t>Ways of Introducing New Faculty Into Department Culture</a:t>
            </a:r>
            <a:endParaRPr/>
          </a:p>
        </p:txBody>
      </p:sp>
      <p:sp>
        <p:nvSpPr>
          <p:cNvPr id="114" name="Google Shape;114;p22"/>
          <p:cNvSpPr txBox="1"/>
          <p:nvPr>
            <p:ph idx="1" type="body"/>
          </p:nvPr>
        </p:nvSpPr>
        <p:spPr>
          <a:xfrm>
            <a:off x="311700" y="1350825"/>
            <a:ext cx="8520600" cy="32181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2000"/>
              <a:t>Introduce faculty into department after being hired via email and in-person</a:t>
            </a:r>
            <a:endParaRPr sz="2000"/>
          </a:p>
          <a:p>
            <a:pPr indent="-330200" lvl="1" marL="914400" rtl="0" algn="l">
              <a:spcBef>
                <a:spcPts val="0"/>
              </a:spcBef>
              <a:spcAft>
                <a:spcPts val="0"/>
              </a:spcAft>
              <a:buSzPts val="1600"/>
              <a:buChar char="○"/>
            </a:pPr>
            <a:r>
              <a:rPr lang="en" sz="1600"/>
              <a:t>Introducing</a:t>
            </a:r>
            <a:r>
              <a:rPr lang="en" sz="1600"/>
              <a:t> the new faculty into the department helps new faculty become familiar with the social </a:t>
            </a:r>
            <a:r>
              <a:rPr lang="en" sz="1600"/>
              <a:t>environment </a:t>
            </a:r>
            <a:r>
              <a:rPr lang="en" sz="1600"/>
              <a:t>of the department </a:t>
            </a:r>
            <a:endParaRPr sz="1600"/>
          </a:p>
          <a:p>
            <a:pPr indent="-330200" lvl="2" marL="1371600" rtl="0" algn="l">
              <a:spcBef>
                <a:spcPts val="0"/>
              </a:spcBef>
              <a:spcAft>
                <a:spcPts val="0"/>
              </a:spcAft>
              <a:buSzPts val="1600"/>
              <a:buChar char="■"/>
            </a:pPr>
            <a:r>
              <a:rPr lang="en" sz="1600"/>
              <a:t>“Effective interaction between newcomers and organizational members is paramount to successful socialization” (</a:t>
            </a:r>
            <a:r>
              <a:rPr lang="en"/>
              <a:t>Cawyer, Simonds, &amp; Davis, 2002, p. 228).</a:t>
            </a:r>
            <a:r>
              <a:rPr lang="en" sz="1600"/>
              <a:t> </a:t>
            </a:r>
            <a:endParaRPr sz="1600"/>
          </a:p>
          <a:p>
            <a:pPr indent="-330200" lvl="1" marL="914400" rtl="0" algn="l">
              <a:spcBef>
                <a:spcPts val="0"/>
              </a:spcBef>
              <a:spcAft>
                <a:spcPts val="0"/>
              </a:spcAft>
              <a:buSzPts val="1600"/>
              <a:buChar char="○"/>
            </a:pPr>
            <a:r>
              <a:rPr lang="en" sz="1600"/>
              <a:t>This introduction could also foster an </a:t>
            </a:r>
            <a:r>
              <a:rPr lang="en" sz="1600"/>
              <a:t>environment</a:t>
            </a:r>
            <a:r>
              <a:rPr lang="en" sz="1600"/>
              <a:t> of inclusion. </a:t>
            </a:r>
            <a:endParaRPr sz="1600"/>
          </a:p>
          <a:p>
            <a:pPr indent="-330200" lvl="2" marL="1371600" rtl="0" algn="l">
              <a:spcBef>
                <a:spcPts val="0"/>
              </a:spcBef>
              <a:spcAft>
                <a:spcPts val="0"/>
              </a:spcAft>
              <a:buSzPts val="1600"/>
              <a:buChar char="■"/>
            </a:pPr>
            <a:r>
              <a:rPr lang="en" sz="1600"/>
              <a:t>Acclimating faculty into the department can also help acclimate them into the organization. </a:t>
            </a:r>
            <a:endParaRPr sz="16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3"/>
          <p:cNvSpPr txBox="1"/>
          <p:nvPr>
            <p:ph type="title"/>
          </p:nvPr>
        </p:nvSpPr>
        <p:spPr>
          <a:xfrm>
            <a:off x="311700" y="445025"/>
            <a:ext cx="8520600" cy="791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6666"/>
              <a:buFont typeface="Arial"/>
              <a:buNone/>
            </a:pPr>
            <a:r>
              <a:rPr lang="en"/>
              <a:t>Ways of Introducing New Faculty Into Department Culture</a:t>
            </a:r>
            <a:endParaRPr/>
          </a:p>
        </p:txBody>
      </p:sp>
      <p:sp>
        <p:nvSpPr>
          <p:cNvPr id="120" name="Google Shape;120;p23"/>
          <p:cNvSpPr txBox="1"/>
          <p:nvPr>
            <p:ph idx="1" type="body"/>
          </p:nvPr>
        </p:nvSpPr>
        <p:spPr>
          <a:xfrm>
            <a:off x="311700" y="1350825"/>
            <a:ext cx="8520600" cy="3218100"/>
          </a:xfrm>
          <a:prstGeom prst="rect">
            <a:avLst/>
          </a:prstGeom>
        </p:spPr>
        <p:txBody>
          <a:bodyPr anchorCtr="0" anchor="t" bIns="91425" lIns="91425" spcFirstLastPara="1" rIns="91425" wrap="square" tIns="91425">
            <a:normAutofit fontScale="85000" lnSpcReduction="10000"/>
          </a:bodyPr>
          <a:lstStyle/>
          <a:p>
            <a:pPr indent="-343775" lvl="0" marL="457200" rtl="0" algn="l">
              <a:spcBef>
                <a:spcPts val="0"/>
              </a:spcBef>
              <a:spcAft>
                <a:spcPts val="0"/>
              </a:spcAft>
              <a:buSzPct val="100000"/>
              <a:buChar char="●"/>
            </a:pPr>
            <a:r>
              <a:rPr lang="en" sz="2133"/>
              <a:t>Provide new faculty orientation/training </a:t>
            </a:r>
            <a:endParaRPr sz="2133"/>
          </a:p>
          <a:p>
            <a:pPr indent="-343775" lvl="0" marL="457200" rtl="0" algn="l">
              <a:spcBef>
                <a:spcPts val="0"/>
              </a:spcBef>
              <a:spcAft>
                <a:spcPts val="0"/>
              </a:spcAft>
              <a:buSzPct val="100000"/>
              <a:buChar char="●"/>
            </a:pPr>
            <a:r>
              <a:rPr lang="en" sz="2133"/>
              <a:t>Have monthly meetings with the new faculty and their department chair</a:t>
            </a:r>
            <a:endParaRPr sz="2133"/>
          </a:p>
          <a:p>
            <a:pPr indent="-343775" lvl="0" marL="457200" rtl="0" algn="l">
              <a:spcBef>
                <a:spcPts val="0"/>
              </a:spcBef>
              <a:spcAft>
                <a:spcPts val="0"/>
              </a:spcAft>
              <a:buSzPct val="100000"/>
              <a:buChar char="●"/>
            </a:pPr>
            <a:r>
              <a:rPr lang="en" sz="2133"/>
              <a:t>Provide the new faculty with a checklist. </a:t>
            </a:r>
            <a:endParaRPr sz="2133"/>
          </a:p>
          <a:p>
            <a:pPr indent="-322185" lvl="1" marL="914400" rtl="0" algn="l">
              <a:spcBef>
                <a:spcPts val="0"/>
              </a:spcBef>
              <a:spcAft>
                <a:spcPts val="0"/>
              </a:spcAft>
              <a:buSzPct val="100000"/>
              <a:buChar char="○"/>
            </a:pPr>
            <a:r>
              <a:rPr lang="en" sz="1733"/>
              <a:t>A website was created for new faculty at NLU. This is the link: </a:t>
            </a:r>
            <a:r>
              <a:rPr lang="en" sz="1733" u="sng">
                <a:solidFill>
                  <a:schemeClr val="hlink"/>
                </a:solidFill>
                <a:hlinkClick r:id="rId3"/>
              </a:rPr>
              <a:t>https://nl.edu/ctle/managing-your-course/new-faculty-start-here/</a:t>
            </a:r>
            <a:r>
              <a:rPr lang="en" sz="1733"/>
              <a:t> </a:t>
            </a:r>
            <a:endParaRPr sz="1733"/>
          </a:p>
          <a:p>
            <a:pPr indent="-343775" lvl="0" marL="457200" rtl="0" algn="l">
              <a:spcBef>
                <a:spcPts val="0"/>
              </a:spcBef>
              <a:spcAft>
                <a:spcPts val="0"/>
              </a:spcAft>
              <a:buSzPct val="100000"/>
              <a:buChar char="●"/>
            </a:pPr>
            <a:r>
              <a:rPr lang="en" sz="2133"/>
              <a:t>Provide information and responsibilities in increments, giving the faculty time to acclimate into the institution through climate, culture, students, and teaching. This will help the new faculty decrease or </a:t>
            </a:r>
            <a:r>
              <a:rPr lang="en" sz="2133"/>
              <a:t>eliminate</a:t>
            </a:r>
            <a:r>
              <a:rPr lang="en" sz="2133"/>
              <a:t> the </a:t>
            </a:r>
            <a:r>
              <a:rPr lang="en" sz="2133"/>
              <a:t>feeling</a:t>
            </a:r>
            <a:r>
              <a:rPr lang="en" sz="2133"/>
              <a:t> of being overwhelmed with too much information at the start of the position.</a:t>
            </a:r>
            <a:endParaRPr/>
          </a:p>
          <a:p>
            <a:pPr indent="0" lvl="0" marL="0" rtl="0" algn="l">
              <a:spcBef>
                <a:spcPts val="120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4"/>
          <p:cNvSpPr txBox="1"/>
          <p:nvPr>
            <p:ph type="title"/>
          </p:nvPr>
        </p:nvSpPr>
        <p:spPr>
          <a:xfrm>
            <a:off x="311700" y="445025"/>
            <a:ext cx="8520600" cy="791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6666"/>
              <a:buFont typeface="Arial"/>
              <a:buNone/>
            </a:pPr>
            <a:r>
              <a:rPr lang="en"/>
              <a:t>Ways of Introducing New Faculty Into Department Culture</a:t>
            </a:r>
            <a:endParaRPr/>
          </a:p>
        </p:txBody>
      </p:sp>
      <p:sp>
        <p:nvSpPr>
          <p:cNvPr id="126" name="Google Shape;126;p24"/>
          <p:cNvSpPr txBox="1"/>
          <p:nvPr>
            <p:ph idx="1" type="body"/>
          </p:nvPr>
        </p:nvSpPr>
        <p:spPr>
          <a:xfrm>
            <a:off x="311700" y="1336550"/>
            <a:ext cx="8520600" cy="3218100"/>
          </a:xfrm>
          <a:prstGeom prst="rect">
            <a:avLst/>
          </a:prstGeom>
          <a:ln>
            <a:noFill/>
          </a:ln>
        </p:spPr>
        <p:txBody>
          <a:bodyPr anchorCtr="0" anchor="t" bIns="91425" lIns="91425" spcFirstLastPara="1" rIns="91425" wrap="square" tIns="91425">
            <a:normAutofit fontScale="92500"/>
          </a:bodyPr>
          <a:lstStyle/>
          <a:p>
            <a:pPr indent="-340201" lvl="0" marL="457200" rtl="0" algn="l">
              <a:spcBef>
                <a:spcPts val="0"/>
              </a:spcBef>
              <a:spcAft>
                <a:spcPts val="0"/>
              </a:spcAft>
              <a:buSzPct val="100000"/>
              <a:buChar char="●"/>
            </a:pPr>
            <a:r>
              <a:rPr lang="en" sz="1900"/>
              <a:t>Partnering new faculty with a mentor.</a:t>
            </a:r>
            <a:endParaRPr sz="1900"/>
          </a:p>
          <a:p>
            <a:pPr indent="-316706" lvl="1" marL="914400" rtl="0" algn="l">
              <a:spcBef>
                <a:spcPts val="0"/>
              </a:spcBef>
              <a:spcAft>
                <a:spcPts val="0"/>
              </a:spcAft>
              <a:buSzPct val="100000"/>
              <a:buChar char="○"/>
            </a:pPr>
            <a:r>
              <a:rPr lang="en" sz="1500"/>
              <a:t>This will help acclimate the new faculty into the department and into an institution</a:t>
            </a:r>
            <a:endParaRPr sz="1500"/>
          </a:p>
          <a:p>
            <a:pPr indent="-316706" lvl="1" marL="914400" rtl="0" algn="l">
              <a:spcBef>
                <a:spcPts val="0"/>
              </a:spcBef>
              <a:spcAft>
                <a:spcPts val="0"/>
              </a:spcAft>
              <a:buSzPct val="100000"/>
              <a:buChar char="○"/>
            </a:pPr>
            <a:r>
              <a:rPr lang="en" sz="1500"/>
              <a:t>Also this will help facilitate the understanding of students needs </a:t>
            </a:r>
            <a:endParaRPr sz="1500"/>
          </a:p>
          <a:p>
            <a:pPr indent="-316706" lvl="1" marL="914400" rtl="0" algn="l">
              <a:spcBef>
                <a:spcPts val="0"/>
              </a:spcBef>
              <a:spcAft>
                <a:spcPts val="0"/>
              </a:spcAft>
              <a:buSzPct val="100000"/>
              <a:buChar char="○"/>
            </a:pPr>
            <a:r>
              <a:rPr lang="en" sz="1500"/>
              <a:t>Mentors helps new faculty to become successful in their career. (Perry, Dean, &amp; Hilton, 2019) </a:t>
            </a:r>
            <a:endParaRPr sz="1500"/>
          </a:p>
          <a:p>
            <a:pPr indent="-340201" lvl="0" marL="457200" rtl="0" algn="l">
              <a:spcBef>
                <a:spcPts val="0"/>
              </a:spcBef>
              <a:spcAft>
                <a:spcPts val="0"/>
              </a:spcAft>
              <a:buSzPct val="100000"/>
              <a:buChar char="●"/>
            </a:pPr>
            <a:r>
              <a:rPr lang="en" sz="1900"/>
              <a:t>Perry, Dean, &amp; Hilton (2019) suggests using a mentoring program for new faculty.</a:t>
            </a:r>
            <a:endParaRPr sz="1900"/>
          </a:p>
          <a:p>
            <a:pPr indent="-340201" lvl="1" marL="914400" rtl="0" algn="l">
              <a:spcBef>
                <a:spcPts val="0"/>
              </a:spcBef>
              <a:spcAft>
                <a:spcPts val="0"/>
              </a:spcAft>
              <a:buSzPct val="100000"/>
              <a:buChar char="○"/>
            </a:pPr>
            <a:r>
              <a:rPr lang="en" sz="1900"/>
              <a:t>It is best to create a program that would “address specific and long-term needs of the faculty member” (Garrison, 2005, p.8)</a:t>
            </a:r>
            <a:endParaRPr sz="1900"/>
          </a:p>
          <a:p>
            <a:pPr indent="-340201" lvl="1" marL="914400" rtl="0" algn="l">
              <a:spcBef>
                <a:spcPts val="0"/>
              </a:spcBef>
              <a:spcAft>
                <a:spcPts val="0"/>
              </a:spcAft>
              <a:buSzPct val="100000"/>
              <a:buChar char="○"/>
            </a:pPr>
            <a:r>
              <a:rPr lang="en" sz="1900"/>
              <a:t>A website was created for new faculty at NLU. This is the link: </a:t>
            </a:r>
            <a:r>
              <a:rPr lang="en" sz="1900" u="sng">
                <a:solidFill>
                  <a:schemeClr val="hlink"/>
                </a:solidFill>
                <a:hlinkClick r:id="rId3"/>
              </a:rPr>
              <a:t>https://nl.edu/ctle/ctle-programming/peer-to-peer-learning-opportunities/</a:t>
            </a:r>
            <a:r>
              <a:rPr lang="en" sz="1900"/>
              <a:t> </a:t>
            </a:r>
            <a:endParaRPr sz="19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5"/>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Conclusion</a:t>
            </a:r>
            <a:endParaRPr/>
          </a:p>
        </p:txBody>
      </p:sp>
      <p:sp>
        <p:nvSpPr>
          <p:cNvPr id="132" name="Google Shape;132;p25"/>
          <p:cNvSpPr txBox="1"/>
          <p:nvPr>
            <p:ph idx="1" type="body"/>
          </p:nvPr>
        </p:nvSpPr>
        <p:spPr>
          <a:xfrm>
            <a:off x="311700" y="1171600"/>
            <a:ext cx="8520600" cy="3397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900"/>
              <a:t>Work culture plays a large role in the workplace. Every organization, department, and classroom have a unique culture. It is important to keep that in mind when we are introducing new faculty into our institution. I am suggesting we have more uniform guidelines for hiring new faculty. This way the new faculty and staff are familiar with the organization and departments’ culture. This will help the departments become more familiar with the new faculty. Additionally, this will help the new faculty ease into their new position. Uniform </a:t>
            </a:r>
            <a:r>
              <a:rPr lang="en" sz="1900"/>
              <a:t>guidelines</a:t>
            </a:r>
            <a:r>
              <a:rPr lang="en" sz="1900"/>
              <a:t> for hiring new faculty will result in a more positive experience for the new faculty and their corresponding department. Plus, it will help increase students’ success.</a:t>
            </a:r>
            <a:endParaRPr sz="19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6"/>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References</a:t>
            </a:r>
            <a:endParaRPr/>
          </a:p>
        </p:txBody>
      </p:sp>
      <p:sp>
        <p:nvSpPr>
          <p:cNvPr id="138" name="Google Shape;138;p26"/>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en" sz="1400"/>
              <a:t>Perry, A., Dean, S., Hilton, A. (2019). New Faculty Transitions and Obstacles: An Auto-Ethnographic Exploration. </a:t>
            </a:r>
            <a:r>
              <a:rPr i="1" lang="en" sz="1400"/>
              <a:t>Journal of the Professoriate. </a:t>
            </a:r>
            <a:r>
              <a:rPr lang="en" sz="1400"/>
              <a:t>(10)2, 43-72 </a:t>
            </a:r>
            <a:endParaRPr sz="1400"/>
          </a:p>
          <a:p>
            <a:pPr indent="-317500" lvl="0" marL="457200" rtl="0" algn="l">
              <a:spcBef>
                <a:spcPts val="0"/>
              </a:spcBef>
              <a:spcAft>
                <a:spcPts val="0"/>
              </a:spcAft>
              <a:buSzPts val="1400"/>
              <a:buChar char="●"/>
            </a:pPr>
            <a:r>
              <a:rPr lang="en" sz="1400"/>
              <a:t>Prof, Junior. (2019, July 23). How to Help New Hires. Inside Higher Ed. </a:t>
            </a:r>
            <a:r>
              <a:rPr lang="en" sz="1400" u="sng">
                <a:solidFill>
                  <a:schemeClr val="hlink"/>
                </a:solidFill>
                <a:hlinkClick r:id="rId3"/>
              </a:rPr>
              <a:t>https://www.insidehighered.com/advice/2019/07/23/advice-academic-administrators-helping-new-faculty-members-acclimate-opinion</a:t>
            </a:r>
            <a:endParaRPr sz="1400"/>
          </a:p>
          <a:p>
            <a:pPr indent="-317500" lvl="0" marL="457200" rtl="0" algn="l">
              <a:spcBef>
                <a:spcPts val="0"/>
              </a:spcBef>
              <a:spcAft>
                <a:spcPts val="0"/>
              </a:spcAft>
              <a:buSzPts val="1400"/>
              <a:buChar char="●"/>
            </a:pPr>
            <a:r>
              <a:rPr lang="en" sz="1400">
                <a:solidFill>
                  <a:srgbClr val="222222"/>
                </a:solidFill>
              </a:rPr>
              <a:t>Reich, J. N. (1996). The enculturation of new faculty in higher education: A comparative investigation of three academic departments. </a:t>
            </a:r>
            <a:r>
              <a:rPr i="1" lang="en" sz="1400">
                <a:solidFill>
                  <a:srgbClr val="222222"/>
                </a:solidFill>
              </a:rPr>
              <a:t>Research in Higher Education</a:t>
            </a:r>
            <a:r>
              <a:rPr lang="en" sz="1400">
                <a:solidFill>
                  <a:srgbClr val="222222"/>
                </a:solidFill>
              </a:rPr>
              <a:t>, </a:t>
            </a:r>
            <a:r>
              <a:rPr i="1" lang="en" sz="1400">
                <a:solidFill>
                  <a:srgbClr val="222222"/>
                </a:solidFill>
              </a:rPr>
              <a:t>37</a:t>
            </a:r>
            <a:r>
              <a:rPr lang="en" sz="1400">
                <a:solidFill>
                  <a:srgbClr val="222222"/>
                </a:solidFill>
              </a:rPr>
              <a:t>(1), 115-131.</a:t>
            </a:r>
            <a:endParaRPr sz="1400"/>
          </a:p>
          <a:p>
            <a:pPr indent="-317500" lvl="0" marL="457200" rtl="0" algn="l">
              <a:spcBef>
                <a:spcPts val="0"/>
              </a:spcBef>
              <a:spcAft>
                <a:spcPts val="0"/>
              </a:spcAft>
              <a:buSzPts val="1400"/>
              <a:buChar char="●"/>
            </a:pPr>
            <a:r>
              <a:rPr lang="en" sz="1400"/>
              <a:t>Schein, Edgar. (2004). Organizational Culture and Leadership. John Wiley &amp; Sons, Inc. , 1-437</a:t>
            </a:r>
            <a:endParaRPr sz="1400"/>
          </a:p>
          <a:p>
            <a:pPr indent="-317500" lvl="0" marL="457200" rtl="0" algn="l">
              <a:spcBef>
                <a:spcPts val="0"/>
              </a:spcBef>
              <a:spcAft>
                <a:spcPts val="0"/>
              </a:spcAft>
              <a:buSzPts val="1400"/>
              <a:buChar char="●"/>
            </a:pPr>
            <a:r>
              <a:rPr lang="en" sz="1400"/>
              <a:t>Garrison, C. (2005). Exploring New Faculty Orientation: The Good, The Bad, and Making it Better. </a:t>
            </a:r>
            <a:r>
              <a:rPr i="1" lang="en" sz="1400"/>
              <a:t>Essays in Education. </a:t>
            </a:r>
            <a:r>
              <a:rPr lang="en" sz="1400"/>
              <a:t>13(6), 1-9</a:t>
            </a:r>
            <a:endParaRPr sz="1400"/>
          </a:p>
          <a:p>
            <a:pPr indent="-317500" lvl="0" marL="457200" rtl="0" algn="l">
              <a:spcBef>
                <a:spcPts val="0"/>
              </a:spcBef>
              <a:spcAft>
                <a:spcPts val="0"/>
              </a:spcAft>
              <a:buSzPts val="1400"/>
              <a:buChar char="●"/>
            </a:pPr>
            <a:r>
              <a:rPr lang="en" sz="1400"/>
              <a:t>Cawyer, C. S., Simonds, C., &amp; Davis, S. (2002). Mentoring to facilitate socialization: The case of the new faculty member. </a:t>
            </a:r>
            <a:r>
              <a:rPr i="1" lang="en" sz="1400"/>
              <a:t>International Journal of Qualitative Studies in Education</a:t>
            </a:r>
            <a:r>
              <a:rPr lang="en" sz="1400"/>
              <a:t>, 15(2), 225-242.\</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Focus</a:t>
            </a:r>
            <a:endParaRPr/>
          </a:p>
        </p:txBody>
      </p:sp>
      <p:sp>
        <p:nvSpPr>
          <p:cNvPr id="66" name="Google Shape;66;p1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000"/>
              <a:t>The organization and departments can impact </a:t>
            </a:r>
            <a:r>
              <a:rPr lang="en" sz="2000"/>
              <a:t>new faculty either </a:t>
            </a:r>
            <a:r>
              <a:rPr lang="en" sz="2000"/>
              <a:t>positively or negatively. A uniform guideline for hiring new faculty can help the transition of new faculty into our institution and into a department. </a:t>
            </a:r>
            <a:endParaRPr sz="2000"/>
          </a:p>
          <a:p>
            <a:pPr indent="0" lvl="0" marL="0" rtl="0" algn="l">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a:t>
            </a:r>
            <a:endParaRPr/>
          </a:p>
        </p:txBody>
      </p:sp>
      <p:sp>
        <p:nvSpPr>
          <p:cNvPr id="72" name="Google Shape;72;p15"/>
          <p:cNvSpPr txBox="1"/>
          <p:nvPr>
            <p:ph idx="1" type="body"/>
          </p:nvPr>
        </p:nvSpPr>
        <p:spPr>
          <a:xfrm>
            <a:off x="311700" y="117742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1"/>
              </a:buClr>
              <a:buSzPts val="1100"/>
              <a:buFont typeface="Arial"/>
              <a:buNone/>
            </a:pPr>
            <a:r>
              <a:rPr lang="en" sz="2000"/>
              <a:t>I picked this topic due to my experience of being a new hire at our institution. Even though I had great training and support at the beginning of my hire into NLU, I believe we can improve our practices to help our new faculty transition better into our institution. This will not just help the new faculty member, but also help the departments, our institution, and our students.</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Is Department Culture?</a:t>
            </a:r>
            <a:endParaRPr/>
          </a:p>
        </p:txBody>
      </p:sp>
      <p:sp>
        <p:nvSpPr>
          <p:cNvPr id="78" name="Google Shape;78;p16"/>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900"/>
              <a:t>“The culture of a group can now be defined as a pattern of shared basic assumptions that was learned by a group as it solved its problems of external adaptation and internal integration, that has worked well enough to be considered valid and, therefore, to be taught to new members as the correct way to perceive, think, and feel in relation to those problems.”(Schein, 2004, p. 17).</a:t>
            </a:r>
            <a:endParaRPr sz="19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Department Culture</a:t>
            </a:r>
            <a:endParaRPr/>
          </a:p>
        </p:txBody>
      </p:sp>
      <p:sp>
        <p:nvSpPr>
          <p:cNvPr id="84" name="Google Shape;84;p17"/>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000"/>
              <a:t>E</a:t>
            </a:r>
            <a:r>
              <a:rPr lang="en" sz="2000"/>
              <a:t>ach organization has its own culture. UGC has its own culture, each department has a unique culture and so do each of our classrooms. For an example, I can speak on our math department’s culture. We value each other’s experiences, credentials, points of views, feelings, and cultures. We work well together and if any of us are in need of support, we can count on the other members of our group to help.</a:t>
            </a: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8"/>
          <p:cNvSpPr txBox="1"/>
          <p:nvPr>
            <p:ph type="title"/>
          </p:nvPr>
        </p:nvSpPr>
        <p:spPr>
          <a:xfrm>
            <a:off x="353275" y="102125"/>
            <a:ext cx="8520600" cy="7203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200"/>
              </a:spcBef>
              <a:spcAft>
                <a:spcPts val="0"/>
              </a:spcAft>
              <a:buClr>
                <a:schemeClr val="dk1"/>
              </a:buClr>
              <a:buSzPct val="36666"/>
              <a:buFont typeface="Arial"/>
              <a:buNone/>
            </a:pPr>
            <a:r>
              <a:rPr lang="en"/>
              <a:t>B</a:t>
            </a:r>
            <a:r>
              <a:rPr lang="en"/>
              <a:t>enefits of having strong dept culture/organization culture</a:t>
            </a:r>
            <a:endParaRPr/>
          </a:p>
          <a:p>
            <a:pPr indent="0" lvl="0" marL="0" rtl="0" algn="l">
              <a:spcBef>
                <a:spcPts val="1200"/>
              </a:spcBef>
              <a:spcAft>
                <a:spcPts val="0"/>
              </a:spcAft>
              <a:buNone/>
            </a:pPr>
            <a:r>
              <a:t/>
            </a:r>
            <a:endParaRPr/>
          </a:p>
        </p:txBody>
      </p:sp>
      <p:sp>
        <p:nvSpPr>
          <p:cNvPr id="90" name="Google Shape;90;p18"/>
          <p:cNvSpPr txBox="1"/>
          <p:nvPr>
            <p:ph idx="1" type="body"/>
          </p:nvPr>
        </p:nvSpPr>
        <p:spPr>
          <a:xfrm>
            <a:off x="311700" y="1049475"/>
            <a:ext cx="8520600" cy="42603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lang="en" sz="7800"/>
              <a:t>Culture adds critical elements to a group (Schein, 2004, pp.14-15):</a:t>
            </a:r>
            <a:endParaRPr sz="7800"/>
          </a:p>
          <a:p>
            <a:pPr indent="-352425" lvl="0" marL="457200" rtl="0" algn="l">
              <a:spcBef>
                <a:spcPts val="1200"/>
              </a:spcBef>
              <a:spcAft>
                <a:spcPts val="0"/>
              </a:spcAft>
              <a:buSzPct val="100000"/>
              <a:buAutoNum type="arabicPeriod"/>
            </a:pPr>
            <a:r>
              <a:rPr lang="en" sz="7800"/>
              <a:t>Structural stability</a:t>
            </a:r>
            <a:endParaRPr sz="7800"/>
          </a:p>
          <a:p>
            <a:pPr indent="-352425" lvl="0" marL="457200" rtl="0" algn="l">
              <a:spcBef>
                <a:spcPts val="0"/>
              </a:spcBef>
              <a:spcAft>
                <a:spcPts val="0"/>
              </a:spcAft>
              <a:buSzPct val="100000"/>
              <a:buAutoNum type="arabicPeriod"/>
            </a:pPr>
            <a:r>
              <a:rPr lang="en" sz="7800"/>
              <a:t>Depth</a:t>
            </a:r>
            <a:endParaRPr sz="7800"/>
          </a:p>
          <a:p>
            <a:pPr indent="-352425" lvl="0" marL="457200" rtl="0" algn="l">
              <a:spcBef>
                <a:spcPts val="0"/>
              </a:spcBef>
              <a:spcAft>
                <a:spcPts val="0"/>
              </a:spcAft>
              <a:buSzPct val="100000"/>
              <a:buAutoNum type="arabicPeriod"/>
            </a:pPr>
            <a:r>
              <a:rPr lang="en" sz="7800"/>
              <a:t>Breadth </a:t>
            </a:r>
            <a:endParaRPr sz="7800"/>
          </a:p>
          <a:p>
            <a:pPr indent="-352425" lvl="0" marL="457200" rtl="0" algn="l">
              <a:spcBef>
                <a:spcPts val="0"/>
              </a:spcBef>
              <a:spcAft>
                <a:spcPts val="0"/>
              </a:spcAft>
              <a:buSzPct val="100000"/>
              <a:buAutoNum type="arabicPeriod"/>
            </a:pPr>
            <a:r>
              <a:rPr lang="en" sz="7800"/>
              <a:t>Integration</a:t>
            </a:r>
            <a:endParaRPr sz="7800"/>
          </a:p>
          <a:p>
            <a:pPr indent="0" lvl="0" marL="457200" rtl="0" algn="l">
              <a:spcBef>
                <a:spcPts val="1200"/>
              </a:spcBef>
              <a:spcAft>
                <a:spcPts val="0"/>
              </a:spcAft>
              <a:buNone/>
            </a:pPr>
            <a:r>
              <a:rPr lang="en" sz="7000"/>
              <a:t>The ben</a:t>
            </a:r>
            <a:r>
              <a:rPr lang="en" sz="7000"/>
              <a:t>efits of these characteristics is as a group we share a sense of values, beliefs and strategies. Each point of view the group shares, measures the depth of the group. The shared point of view (level of depth) provides a level of stability in the group. Structural stability increases when more points of views, feelings and values are shared in a group. These shared values, point of views, and feelings alter how each deals with primary tasks at hand. Working together as a group fosters unison.  This is called </a:t>
            </a:r>
            <a:r>
              <a:rPr lang="en" sz="7800"/>
              <a:t>appreciative inquiry</a:t>
            </a:r>
            <a:endParaRPr sz="7000"/>
          </a:p>
          <a:p>
            <a:pPr indent="0" lvl="0" marL="0" rtl="0" algn="l">
              <a:spcBef>
                <a:spcPts val="120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9"/>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Does It Matter?</a:t>
            </a:r>
            <a:endParaRPr/>
          </a:p>
        </p:txBody>
      </p:sp>
      <p:sp>
        <p:nvSpPr>
          <p:cNvPr id="96" name="Google Shape;96;p19"/>
          <p:cNvSpPr txBox="1"/>
          <p:nvPr>
            <p:ph idx="1" type="body"/>
          </p:nvPr>
        </p:nvSpPr>
        <p:spPr>
          <a:xfrm>
            <a:off x="311700" y="1152475"/>
            <a:ext cx="8520600" cy="3907800"/>
          </a:xfrm>
          <a:prstGeom prst="rect">
            <a:avLst/>
          </a:prstGeom>
        </p:spPr>
        <p:txBody>
          <a:bodyPr anchorCtr="0" anchor="t" bIns="91425" lIns="91425" spcFirstLastPara="1" rIns="91425" wrap="square" tIns="91425">
            <a:normAutofit fontScale="25000" lnSpcReduction="20000"/>
          </a:bodyPr>
          <a:lstStyle/>
          <a:p>
            <a:pPr indent="-319087" lvl="0" marL="457200" rtl="0" algn="l">
              <a:lnSpc>
                <a:spcPct val="150000"/>
              </a:lnSpc>
              <a:spcBef>
                <a:spcPts val="0"/>
              </a:spcBef>
              <a:spcAft>
                <a:spcPts val="0"/>
              </a:spcAft>
              <a:buSzPct val="100000"/>
              <a:buChar char="●"/>
            </a:pPr>
            <a:r>
              <a:rPr lang="en" sz="5700"/>
              <a:t>“</a:t>
            </a:r>
            <a:r>
              <a:rPr lang="en" sz="6500"/>
              <a:t>N</a:t>
            </a:r>
            <a:r>
              <a:rPr lang="en" sz="6500"/>
              <a:t>ewcomers may experience a sense of disorientation or foreignness, and a kind of sensory overload described by Hughes (1958) as "reality shock." In this perspective, socialization as an adaptive process can either support or confuse the individual learning a new role” (Rosch &amp; Reich, 1996) </a:t>
            </a:r>
            <a:endParaRPr sz="6500"/>
          </a:p>
          <a:p>
            <a:pPr indent="-328612" lvl="0" marL="457200" rtl="0" algn="l">
              <a:lnSpc>
                <a:spcPct val="150000"/>
              </a:lnSpc>
              <a:spcBef>
                <a:spcPts val="0"/>
              </a:spcBef>
              <a:spcAft>
                <a:spcPts val="0"/>
              </a:spcAft>
              <a:buSzPct val="100000"/>
              <a:buChar char="●"/>
            </a:pPr>
            <a:r>
              <a:rPr lang="en" sz="6300"/>
              <a:t>If we introduce the new faculty in ways that help maintain/improve the culture of the organization and/or department, this will help the following: </a:t>
            </a:r>
            <a:endParaRPr sz="6300"/>
          </a:p>
          <a:p>
            <a:pPr indent="-328612" lvl="1" marL="914400" rtl="0" algn="l">
              <a:lnSpc>
                <a:spcPct val="150000"/>
              </a:lnSpc>
              <a:spcBef>
                <a:spcPts val="0"/>
              </a:spcBef>
              <a:spcAft>
                <a:spcPts val="0"/>
              </a:spcAft>
              <a:buSzPct val="100000"/>
              <a:buChar char="○"/>
            </a:pPr>
            <a:r>
              <a:rPr lang="en" sz="6300"/>
              <a:t>Ease transitioning of new faculty into new job position</a:t>
            </a:r>
            <a:endParaRPr sz="6300"/>
          </a:p>
          <a:p>
            <a:pPr indent="-328612" lvl="1" marL="914400" rtl="0" algn="l">
              <a:lnSpc>
                <a:spcPct val="150000"/>
              </a:lnSpc>
              <a:spcBef>
                <a:spcPts val="0"/>
              </a:spcBef>
              <a:spcAft>
                <a:spcPts val="0"/>
              </a:spcAft>
              <a:buSzPct val="100000"/>
              <a:buChar char="○"/>
            </a:pPr>
            <a:r>
              <a:rPr lang="en" sz="6300"/>
              <a:t>Increase productivity</a:t>
            </a:r>
            <a:endParaRPr sz="6300"/>
          </a:p>
          <a:p>
            <a:pPr indent="-328612" lvl="1" marL="914400" rtl="0" algn="l">
              <a:lnSpc>
                <a:spcPct val="150000"/>
              </a:lnSpc>
              <a:spcBef>
                <a:spcPts val="0"/>
              </a:spcBef>
              <a:spcAft>
                <a:spcPts val="0"/>
              </a:spcAft>
              <a:buSzPct val="100000"/>
              <a:buChar char="○"/>
            </a:pPr>
            <a:r>
              <a:rPr lang="en" sz="6300"/>
              <a:t>Become more familiar with the organization culture</a:t>
            </a:r>
            <a:endParaRPr sz="6300"/>
          </a:p>
          <a:p>
            <a:pPr indent="-328612" lvl="1" marL="914400" rtl="0" algn="l">
              <a:lnSpc>
                <a:spcPct val="150000"/>
              </a:lnSpc>
              <a:spcBef>
                <a:spcPts val="0"/>
              </a:spcBef>
              <a:spcAft>
                <a:spcPts val="0"/>
              </a:spcAft>
              <a:buSzPct val="100000"/>
              <a:buChar char="○"/>
            </a:pPr>
            <a:r>
              <a:rPr lang="en" sz="6300"/>
              <a:t>More familiar with department culture</a:t>
            </a:r>
            <a:endParaRPr sz="6300"/>
          </a:p>
          <a:p>
            <a:pPr indent="-328612" lvl="1" marL="914400" rtl="0" algn="l">
              <a:lnSpc>
                <a:spcPct val="150000"/>
              </a:lnSpc>
              <a:spcBef>
                <a:spcPts val="0"/>
              </a:spcBef>
              <a:spcAft>
                <a:spcPts val="0"/>
              </a:spcAft>
              <a:buSzPct val="100000"/>
              <a:buChar char="○"/>
            </a:pPr>
            <a:r>
              <a:rPr lang="en" sz="6300"/>
              <a:t>More familiar with students needs</a:t>
            </a:r>
            <a:endParaRPr sz="6300"/>
          </a:p>
          <a:p>
            <a:pPr indent="-328612" lvl="1" marL="914400" rtl="0" algn="l">
              <a:lnSpc>
                <a:spcPct val="150000"/>
              </a:lnSpc>
              <a:spcBef>
                <a:spcPts val="0"/>
              </a:spcBef>
              <a:spcAft>
                <a:spcPts val="0"/>
              </a:spcAft>
              <a:buSzPct val="100000"/>
              <a:buChar char="○"/>
            </a:pPr>
            <a:r>
              <a:rPr lang="en" sz="6300"/>
              <a:t>Become more creative in their new position</a:t>
            </a:r>
            <a:endParaRPr sz="6300"/>
          </a:p>
          <a:p>
            <a:pPr indent="0" lvl="0" marL="0" rtl="0" algn="l">
              <a:lnSpc>
                <a:spcPct val="150000"/>
              </a:lnSpc>
              <a:spcBef>
                <a:spcPts val="1200"/>
              </a:spcBef>
              <a:spcAft>
                <a:spcPts val="12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0"/>
          <p:cNvSpPr txBox="1"/>
          <p:nvPr>
            <p:ph type="title"/>
          </p:nvPr>
        </p:nvSpPr>
        <p:spPr>
          <a:xfrm>
            <a:off x="311700" y="445025"/>
            <a:ext cx="8520600" cy="85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Acclimating Once Hired </a:t>
            </a:r>
            <a:endParaRPr/>
          </a:p>
        </p:txBody>
      </p:sp>
      <p:sp>
        <p:nvSpPr>
          <p:cNvPr id="102" name="Google Shape;102;p20"/>
          <p:cNvSpPr txBox="1"/>
          <p:nvPr>
            <p:ph idx="1" type="body"/>
          </p:nvPr>
        </p:nvSpPr>
        <p:spPr>
          <a:xfrm>
            <a:off x="311700" y="1423550"/>
            <a:ext cx="8520600" cy="3145200"/>
          </a:xfrm>
          <a:prstGeom prst="rect">
            <a:avLst/>
          </a:prstGeom>
        </p:spPr>
        <p:txBody>
          <a:bodyPr anchorCtr="0" anchor="t" bIns="91425" lIns="91425" spcFirstLastPara="1" rIns="91425" wrap="square" tIns="91425">
            <a:noAutofit/>
          </a:bodyPr>
          <a:lstStyle/>
          <a:p>
            <a:pPr indent="0" lvl="0" marL="457200" rtl="0" algn="ctr">
              <a:spcBef>
                <a:spcPts val="0"/>
              </a:spcBef>
              <a:spcAft>
                <a:spcPts val="0"/>
              </a:spcAft>
              <a:buNone/>
            </a:pPr>
            <a:r>
              <a:rPr lang="en" sz="1640"/>
              <a:t>“Faculty candidates select information during the hiring period, process this information, and formulate preconceptions regarding the new setting using predispositions (professional values and role disposition) as a frame of reference” (Rosch &amp; Reich,1996)</a:t>
            </a:r>
            <a:endParaRPr sz="590"/>
          </a:p>
          <a:p>
            <a:pPr indent="0" lvl="0" marL="0" rtl="0" algn="l">
              <a:spcBef>
                <a:spcPts val="1200"/>
              </a:spcBef>
              <a:spcAft>
                <a:spcPts val="0"/>
              </a:spcAft>
              <a:buNone/>
            </a:pPr>
            <a:r>
              <a:rPr lang="en"/>
              <a:t>So, h</a:t>
            </a:r>
            <a:r>
              <a:rPr lang="en"/>
              <a:t>ow should we introduce new faculty into a department to help ease their transition into their new roles in NLU?</a:t>
            </a:r>
            <a:endParaRPr/>
          </a:p>
          <a:p>
            <a:pPr indent="0" lvl="0" marL="0" rtl="0" algn="l">
              <a:spcBef>
                <a:spcPts val="1200"/>
              </a:spcBef>
              <a:spcAft>
                <a:spcPts val="0"/>
              </a:spcAft>
              <a:buNone/>
            </a:pPr>
            <a:r>
              <a:rPr lang="en"/>
              <a:t>Please</a:t>
            </a:r>
            <a:r>
              <a:rPr lang="en"/>
              <a:t> share your thoughts on this question in this Google Jamboard link below.</a:t>
            </a:r>
            <a:endParaRPr/>
          </a:p>
          <a:p>
            <a:pPr indent="0" lvl="0" marL="0" rtl="0" algn="l">
              <a:spcBef>
                <a:spcPts val="1200"/>
              </a:spcBef>
              <a:spcAft>
                <a:spcPts val="1200"/>
              </a:spcAft>
              <a:buNone/>
            </a:pPr>
            <a:r>
              <a:rPr lang="en" u="sng">
                <a:solidFill>
                  <a:schemeClr val="hlink"/>
                </a:solidFill>
                <a:hlinkClick r:id="rId3"/>
              </a:rPr>
              <a:t>Link</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1"/>
          <p:cNvSpPr txBox="1"/>
          <p:nvPr>
            <p:ph type="title"/>
          </p:nvPr>
        </p:nvSpPr>
        <p:spPr>
          <a:xfrm>
            <a:off x="311700" y="445025"/>
            <a:ext cx="8520600" cy="791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6666"/>
              <a:buFont typeface="Arial"/>
              <a:buNone/>
            </a:pPr>
            <a:r>
              <a:rPr lang="en"/>
              <a:t>Ways of Introducing New Faculty Into Department Culture</a:t>
            </a:r>
            <a:endParaRPr/>
          </a:p>
        </p:txBody>
      </p:sp>
      <p:sp>
        <p:nvSpPr>
          <p:cNvPr id="108" name="Google Shape;108;p21"/>
          <p:cNvSpPr txBox="1"/>
          <p:nvPr>
            <p:ph idx="1" type="body"/>
          </p:nvPr>
        </p:nvSpPr>
        <p:spPr>
          <a:xfrm>
            <a:off x="311700" y="1350825"/>
            <a:ext cx="8520600" cy="3218100"/>
          </a:xfrm>
          <a:prstGeom prst="rect">
            <a:avLst/>
          </a:prstGeom>
        </p:spPr>
        <p:txBody>
          <a:bodyPr anchorCtr="0" anchor="t" bIns="91425" lIns="91425" spcFirstLastPara="1" rIns="91425" wrap="square" tIns="91425">
            <a:normAutofit fontScale="62500" lnSpcReduction="10000"/>
          </a:bodyPr>
          <a:lstStyle/>
          <a:p>
            <a:pPr indent="-341709" lvl="0" marL="457200" rtl="0" algn="l">
              <a:spcBef>
                <a:spcPts val="0"/>
              </a:spcBef>
              <a:spcAft>
                <a:spcPts val="0"/>
              </a:spcAft>
              <a:buSzPct val="100000"/>
              <a:buChar char="●"/>
            </a:pPr>
            <a:r>
              <a:rPr lang="en" sz="2850"/>
              <a:t>For new faculty to acclimate into the culture of UGC and in the department, the new faculty needs to learn the aspects of culture from UGC and from the corresponding department that they belong to (Schein, 2004). </a:t>
            </a:r>
            <a:endParaRPr sz="2850"/>
          </a:p>
          <a:p>
            <a:pPr indent="-341709" lvl="1" marL="914400" rtl="0" algn="l">
              <a:spcBef>
                <a:spcPts val="0"/>
              </a:spcBef>
              <a:spcAft>
                <a:spcPts val="0"/>
              </a:spcAft>
              <a:buSzPct val="100000"/>
              <a:buChar char="○"/>
            </a:pPr>
            <a:r>
              <a:rPr lang="en" sz="2850"/>
              <a:t>There should be an obvious awareness of alignment between UGC and department</a:t>
            </a:r>
            <a:endParaRPr sz="2850"/>
          </a:p>
          <a:p>
            <a:pPr indent="-341709" lvl="1" marL="914400" rtl="0" algn="l">
              <a:spcBef>
                <a:spcPts val="0"/>
              </a:spcBef>
              <a:spcAft>
                <a:spcPts val="0"/>
              </a:spcAft>
              <a:buSzPct val="100000"/>
              <a:buChar char="○"/>
            </a:pPr>
            <a:r>
              <a:rPr lang="en" sz="2850"/>
              <a:t>Inside Higher Ed suggest the department should be transparent about the department climate and culture (</a:t>
            </a:r>
            <a:r>
              <a:rPr lang="en" sz="2850" u="sng">
                <a:solidFill>
                  <a:schemeClr val="hlink"/>
                </a:solidFill>
                <a:hlinkClick r:id="rId3"/>
              </a:rPr>
              <a:t>https://www.insidehighered.com/advice/2019/07/23/advice-academic-administrators-helping-new-faculty-members-acclimate-opinion</a:t>
            </a:r>
            <a:r>
              <a:rPr lang="en" sz="2850"/>
              <a:t>).</a:t>
            </a:r>
            <a:endParaRPr sz="2850"/>
          </a:p>
          <a:p>
            <a:pPr indent="0" lvl="0" marL="0" rtl="0" algn="l">
              <a:spcBef>
                <a:spcPts val="120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