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embeddedFontLst>
    <p:embeddedFont>
      <p:font typeface="Roboto"/>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34" roundtripDataSignature="AMtx7mi3mWfi3R3irtZ/bf6c4iOrvINAH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12" Type="http://schemas.openxmlformats.org/officeDocument/2006/relationships/slide" Target="slides/slide7.xml"/><Relationship Id="rId34" Type="http://customschemas.google.com/relationships/presentationmetadata" Target="meta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rgbClr val="232333"/>
                </a:solidFill>
                <a:highlight>
                  <a:srgbClr val="FFFFFF"/>
                </a:highlight>
                <a:latin typeface="Calibri"/>
                <a:ea typeface="Calibri"/>
                <a:cs typeface="Calibri"/>
                <a:sym typeface="Calibri"/>
              </a:rPr>
              <a:t>In round two of this Self-Care workshop, we explore post traumatic growth. This concept helps us break from the pop culture implications that all trauma immediately leads to Post-Traumatic Stress Disorder (PTSD). Leah Horvath and Jon Oelke, along with Judah Viola will provide insights into how we can reframe traumatic events, such as the Covid Crisis, as traumatic injuries that can be treated and healed. As a takeaway, we will share the DEAR MAN approach for resolving conflict or making a request (such as when setting boundaries).</a:t>
            </a:r>
            <a:endParaRPr>
              <a:solidFill>
                <a:srgbClr val="232333"/>
              </a:solidFill>
              <a:highlight>
                <a:srgbClr val="FFFFFF"/>
              </a:highlight>
              <a:latin typeface="Calibri"/>
              <a:ea typeface="Calibri"/>
              <a:cs typeface="Calibri"/>
              <a:sym typeface="Calibri"/>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0146d38b85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0146d38b85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0146d38b85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0146d38b85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0146d38b85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0146d38b85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path to PTG looks different for different people. But generally, we see the trauma survivor go through 4-5 different stages. PTG is achieved through a process of repeatedly thinking about, making sense of, and finding meaning in an experience, which in turn can lead to growth</a:t>
            </a:r>
            <a:endParaRPr sz="1200">
              <a:solidFill>
                <a:schemeClr val="dk1"/>
              </a:solidFill>
              <a:latin typeface="Calibri"/>
              <a:ea typeface="Calibri"/>
              <a:cs typeface="Calibri"/>
              <a:sym typeface="Calibri"/>
            </a:endParaRPr>
          </a:p>
          <a:p>
            <a:pPr indent="0" lvl="0" marL="0" rtl="0" algn="l">
              <a:lnSpc>
                <a:spcPct val="100000"/>
              </a:lnSpc>
              <a:spcBef>
                <a:spcPts val="1000"/>
              </a:spcBef>
              <a:spcAft>
                <a:spcPts val="0"/>
              </a:spcAft>
              <a:buClr>
                <a:schemeClr val="dk1"/>
              </a:buClr>
              <a:buSzPts val="1100"/>
              <a:buFont typeface="Arial"/>
              <a:buNone/>
            </a:pPr>
            <a:r>
              <a:rPr lang="en" sz="1400">
                <a:solidFill>
                  <a:schemeClr val="dk1"/>
                </a:solidFill>
              </a:rPr>
              <a:t>•</a:t>
            </a:r>
            <a:r>
              <a:rPr lang="en" sz="1400">
                <a:solidFill>
                  <a:schemeClr val="dk1"/>
                </a:solidFill>
                <a:latin typeface="Calibri"/>
                <a:ea typeface="Calibri"/>
                <a:cs typeface="Calibri"/>
                <a:sym typeface="Calibri"/>
              </a:rPr>
              <a:t>Empirically based on model of PTG process</a:t>
            </a:r>
            <a:endParaRPr sz="1400">
              <a:solidFill>
                <a:schemeClr val="dk1"/>
              </a:solidFill>
              <a:latin typeface="Calibri"/>
              <a:ea typeface="Calibri"/>
              <a:cs typeface="Calibri"/>
              <a:sym typeface="Calibri"/>
            </a:endParaRPr>
          </a:p>
          <a:p>
            <a:pPr indent="0" lvl="0" marL="0" rtl="0" algn="l">
              <a:lnSpc>
                <a:spcPct val="100000"/>
              </a:lnSpc>
              <a:spcBef>
                <a:spcPts val="1000"/>
              </a:spcBef>
              <a:spcAft>
                <a:spcPts val="0"/>
              </a:spcAft>
              <a:buClr>
                <a:schemeClr val="dk1"/>
              </a:buClr>
              <a:buSzPts val="1100"/>
              <a:buFont typeface="Arial"/>
              <a:buNone/>
            </a:pPr>
            <a:r>
              <a:rPr lang="en" sz="1400">
                <a:solidFill>
                  <a:schemeClr val="dk1"/>
                </a:solidFill>
              </a:rPr>
              <a:t>•</a:t>
            </a:r>
            <a:r>
              <a:rPr lang="en" sz="1400">
                <a:solidFill>
                  <a:schemeClr val="dk1"/>
                </a:solidFill>
                <a:latin typeface="Calibri"/>
                <a:ea typeface="Calibri"/>
                <a:cs typeface="Calibri"/>
                <a:sym typeface="Calibri"/>
              </a:rPr>
              <a:t>Compatible with empirically supported PTSD therapies</a:t>
            </a:r>
            <a:endParaRPr sz="1400">
              <a:solidFill>
                <a:schemeClr val="dk1"/>
              </a:solidFill>
              <a:latin typeface="Calibri"/>
              <a:ea typeface="Calibri"/>
              <a:cs typeface="Calibri"/>
              <a:sym typeface="Calibri"/>
            </a:endParaRPr>
          </a:p>
          <a:p>
            <a:pPr indent="0" lvl="0" marL="0" rtl="0" algn="l">
              <a:lnSpc>
                <a:spcPct val="100000"/>
              </a:lnSpc>
              <a:spcBef>
                <a:spcPts val="1000"/>
              </a:spcBef>
              <a:spcAft>
                <a:spcPts val="0"/>
              </a:spcAft>
              <a:buClr>
                <a:schemeClr val="dk1"/>
              </a:buClr>
              <a:buSzPts val="1100"/>
              <a:buFont typeface="Arial"/>
              <a:buNone/>
            </a:pPr>
            <a:r>
              <a:rPr lang="en" sz="1400">
                <a:solidFill>
                  <a:schemeClr val="dk1"/>
                </a:solidFill>
              </a:rPr>
              <a:t>•</a:t>
            </a:r>
            <a:r>
              <a:rPr lang="en" sz="1400">
                <a:solidFill>
                  <a:schemeClr val="dk1"/>
                </a:solidFill>
                <a:latin typeface="Calibri"/>
                <a:ea typeface="Calibri"/>
                <a:cs typeface="Calibri"/>
                <a:sym typeface="Calibri"/>
              </a:rPr>
              <a:t>Integrative: Cognitive, Narrative, Constructivist, Existentialist</a:t>
            </a:r>
            <a:endParaRPr sz="1400">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t/>
            </a:r>
            <a:endParaRPr sz="1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0146d38b85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0146d38b85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 </a:t>
            </a:r>
            <a:r>
              <a:rPr lang="en" sz="1200">
                <a:solidFill>
                  <a:srgbClr val="2A3990"/>
                </a:solidFill>
                <a:latin typeface="Calibri"/>
                <a:ea typeface="Calibri"/>
                <a:cs typeface="Calibri"/>
                <a:sym typeface="Calibri"/>
              </a:rPr>
              <a:t>Growth is not universal. Many people have resilience going into a trauma and make it through without their world being “shattered,” so PTG isn’t even necessary.</a:t>
            </a:r>
            <a:endParaRPr sz="1200">
              <a:solidFill>
                <a:srgbClr val="2A3990"/>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rgbClr val="2A3990"/>
                </a:solidFill>
                <a:latin typeface="Calibri"/>
                <a:ea typeface="Calibri"/>
                <a:cs typeface="Calibri"/>
                <a:sym typeface="Calibri"/>
              </a:rPr>
              <a:t>If you don’t notice PTG – it may mean that you  were already resilient enough going into the trauma that it didn’t profoundly change you in these different ways.</a:t>
            </a:r>
            <a:endParaRPr sz="1200">
              <a:solidFill>
                <a:srgbClr val="2A3990"/>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rgbClr val="2A3990"/>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How might a trauma survivor support PTG in his or her own recovery?</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One is to let yourself experience painful thoughts and emotions that arise, as this is an important initial step in processing trauma. Growth can’t occur until that distress becomes less intense.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What we call self-disclosure, is important. This is expressing your experience of the trauma. Self-disclosure serves as a space for that deliberate reflection that is so important to building PTG. This doesn’t have to mean talking to another person, or therapy or anything (in fact, many people experience PTG without the help of a professional). It can be writing about the trauma, or creating art. This gives you the ability to answer questions like, How did I change as a person from “before” to “after”?  What things do I do now that I didn’t do before? How has my outlook on life changed? On how I view myself?</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 sz="1400">
                <a:solidFill>
                  <a:schemeClr val="dk1"/>
                </a:solidFill>
              </a:rPr>
              <a:t>The journey is iterative and requires patience, perseverance, and a commitment to doing the hard work.</a:t>
            </a:r>
            <a:endParaRPr sz="1400">
              <a:solidFill>
                <a:schemeClr val="dk1"/>
              </a:solidFill>
            </a:endParaRPr>
          </a:p>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rgbClr val="2A399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014f569f0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014f569f0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01618d4674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01618d467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fc2da7767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fc2da7767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fd1cad5a6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fd1cad5a6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DEAR MAN skills are an important part of the interpersonal </a:t>
            </a:r>
            <a:r>
              <a:rPr lang="en"/>
              <a:t>effectiveness</a:t>
            </a:r>
            <a:r>
              <a:rPr lang="en"/>
              <a:t> training in DBT, an evidence-based psychological treatment. </a:t>
            </a:r>
            <a:endParaRPr/>
          </a:p>
          <a:p>
            <a:pPr indent="0" lvl="0" marL="0" rtl="0" algn="l">
              <a:spcBef>
                <a:spcPts val="0"/>
              </a:spcBef>
              <a:spcAft>
                <a:spcPts val="0"/>
              </a:spcAft>
              <a:buNone/>
            </a:pPr>
            <a:r>
              <a:rPr lang="en"/>
              <a:t>These skills can be helpful in lots of situations - I regularly teach them to clients and use them myself. They provide a clear, structured way to organize thoughts and feelings, articulate one’s needs or wants, and do so in a way that balances the relationship and maintaining self-respect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fd1cad5a68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fd1cad5a6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fd1cad5a6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fd1cad5a6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fc2da7767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fc2da7767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fd1cad5a6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fd1cad5a6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fd1cad5a6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fd1cad5a6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fd1cad5a68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fd1cad5a6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fd1cad5a68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fd1cad5a68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fd1cad5a68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fd1cad5a68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Depending on time and number of </a:t>
            </a:r>
            <a:r>
              <a:rPr lang="en"/>
              <a:t>participants</a:t>
            </a:r>
            <a:r>
              <a:rPr lang="en"/>
              <a:t> - I could give folks an example to practice </a:t>
            </a:r>
            <a:r>
              <a:rPr lang="en"/>
              <a:t>with</a:t>
            </a:r>
            <a:r>
              <a:rPr lang="en"/>
              <a:t> (in the small or large group)</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1014f569f0d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1014f569f0d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1014f569f0d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1014f569f0d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014f569f0d_2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014f569f0d_2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014f569f0d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014f569f0d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Large majority of people who experience trauma go through a natural recovery process. Everyone experiences posttraumatic symptoms at first, but they lessen with time.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Although traumatic events undoubtedly can cause significant emotional distress, a newer perspective suggests that actually, from pain can arise positive change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This is what we know as posttraumatic growth, or positive psychological and life changes that result from struggling with the aftermath of a trauma.</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f9d77f5cd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f9d77f5cd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90000"/>
              </a:lnSpc>
              <a:spcBef>
                <a:spcPts val="1000"/>
              </a:spcBef>
              <a:spcAft>
                <a:spcPts val="0"/>
              </a:spcAft>
              <a:buClr>
                <a:schemeClr val="dk1"/>
              </a:buClr>
              <a:buSzPts val="1100"/>
              <a:buFont typeface="Arial"/>
              <a:buNone/>
            </a:pPr>
            <a:r>
              <a:rPr lang="en" sz="1600">
                <a:solidFill>
                  <a:schemeClr val="dk1"/>
                </a:solidFill>
              </a:rPr>
              <a:t>•</a:t>
            </a:r>
            <a:r>
              <a:rPr lang="en" sz="1600">
                <a:solidFill>
                  <a:schemeClr val="dk1"/>
                </a:solidFill>
                <a:latin typeface="Calibri"/>
                <a:ea typeface="Calibri"/>
                <a:cs typeface="Calibri"/>
                <a:sym typeface="Calibri"/>
              </a:rPr>
              <a:t>Resilience: “The ability to </a:t>
            </a:r>
            <a:r>
              <a:rPr i="1" lang="en" sz="1600">
                <a:solidFill>
                  <a:schemeClr val="dk1"/>
                </a:solidFill>
                <a:latin typeface="Calibri"/>
                <a:ea typeface="Calibri"/>
                <a:cs typeface="Calibri"/>
                <a:sym typeface="Calibri"/>
              </a:rPr>
              <a:t>recover</a:t>
            </a:r>
            <a:r>
              <a:rPr lang="en" sz="1600">
                <a:solidFill>
                  <a:schemeClr val="dk1"/>
                </a:solidFill>
                <a:latin typeface="Calibri"/>
                <a:ea typeface="Calibri"/>
                <a:cs typeface="Calibri"/>
                <a:sym typeface="Calibri"/>
              </a:rPr>
              <a:t> readily from illness, depression, adversity or the like.” The ability to regain shape.</a:t>
            </a:r>
            <a:endParaRPr sz="16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 sz="1600">
                <a:solidFill>
                  <a:schemeClr val="dk1"/>
                </a:solidFill>
              </a:rPr>
              <a:t>•</a:t>
            </a:r>
            <a:r>
              <a:rPr lang="en" sz="1600">
                <a:solidFill>
                  <a:schemeClr val="dk1"/>
                </a:solidFill>
                <a:latin typeface="Calibri"/>
                <a:ea typeface="Calibri"/>
                <a:cs typeface="Calibri"/>
                <a:sym typeface="Calibri"/>
              </a:rPr>
              <a:t>PTG: A new level of functioning and perspective--</a:t>
            </a:r>
            <a:r>
              <a:rPr i="1" lang="en" sz="1600">
                <a:solidFill>
                  <a:schemeClr val="dk1"/>
                </a:solidFill>
                <a:latin typeface="Calibri"/>
                <a:ea typeface="Calibri"/>
                <a:cs typeface="Calibri"/>
                <a:sym typeface="Calibri"/>
              </a:rPr>
              <a:t>transformative</a:t>
            </a:r>
            <a:r>
              <a:rPr lang="en" sz="1600">
                <a:solidFill>
                  <a:schemeClr val="dk1"/>
                </a:solidFill>
                <a:latin typeface="Calibri"/>
                <a:ea typeface="Calibri"/>
                <a:cs typeface="Calibri"/>
                <a:sym typeface="Calibri"/>
              </a:rPr>
              <a:t> responses to adversity. </a:t>
            </a:r>
            <a:endParaRPr sz="16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Benefits may not = growth</a:t>
            </a:r>
            <a:endParaRPr sz="1200">
              <a:solidFill>
                <a:schemeClr val="dk1"/>
              </a:solidFill>
              <a:latin typeface="Calibri"/>
              <a:ea typeface="Calibri"/>
              <a:cs typeface="Calibri"/>
              <a:sym typeface="Calibri"/>
            </a:endParaRPr>
          </a:p>
          <a:p>
            <a:pPr indent="0" lvl="0" marL="0" rtl="0" algn="l">
              <a:lnSpc>
                <a:spcPct val="90000"/>
              </a:lnSpc>
              <a:spcBef>
                <a:spcPts val="1000"/>
              </a:spcBef>
              <a:spcAft>
                <a:spcPts val="0"/>
              </a:spcAft>
              <a:buClr>
                <a:schemeClr val="dk1"/>
              </a:buClr>
              <a:buSzPts val="1100"/>
              <a:buFont typeface="Arial"/>
              <a:buNone/>
            </a:pPr>
            <a:r>
              <a:rPr lang="en" sz="1200">
                <a:solidFill>
                  <a:schemeClr val="dk1"/>
                </a:solidFill>
                <a:latin typeface="Calibri"/>
                <a:ea typeface="Calibri"/>
                <a:cs typeface="Calibri"/>
                <a:sym typeface="Calibri"/>
              </a:rPr>
              <a:t>PTG focuses on personal transformation, beyond otherwise important benefits such as changes in health practices.</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0146d38b8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0146d38b8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01618d467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01618d467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2A3990"/>
                </a:solidFill>
                <a:latin typeface="Calibri"/>
                <a:ea typeface="Calibri"/>
                <a:cs typeface="Calibri"/>
                <a:sym typeface="Calibri"/>
              </a:rPr>
              <a:t>Can happen across one, a few, or all of five domains</a:t>
            </a:r>
            <a:endParaRPr sz="1200">
              <a:solidFill>
                <a:srgbClr val="2A3990"/>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A3990"/>
              </a:solidFill>
              <a:latin typeface="Calibri"/>
              <a:ea typeface="Calibri"/>
              <a:cs typeface="Calibri"/>
              <a:sym typeface="Calibri"/>
            </a:endParaRPr>
          </a:p>
          <a:p>
            <a:pPr indent="0" lvl="0" marL="0" rtl="0" algn="l">
              <a:lnSpc>
                <a:spcPct val="115000"/>
              </a:lnSpc>
              <a:spcBef>
                <a:spcPts val="0"/>
              </a:spcBef>
              <a:spcAft>
                <a:spcPts val="0"/>
              </a:spcAft>
              <a:buClr>
                <a:srgbClr val="2A3990"/>
              </a:buClr>
              <a:buSzPts val="1100"/>
              <a:buFont typeface="Arial"/>
              <a:buNone/>
            </a:pPr>
            <a:r>
              <a:rPr lang="en" sz="1200">
                <a:solidFill>
                  <a:srgbClr val="2A3990"/>
                </a:solidFill>
                <a:latin typeface="Calibri"/>
                <a:ea typeface="Calibri"/>
                <a:cs typeface="Calibri"/>
                <a:sym typeface="Calibri"/>
              </a:rPr>
              <a:t>But, growth is not universal. Many people have resilience going into a trauma and make it through without their world being “shattered,” so PTG isn’t even necessary.</a:t>
            </a:r>
            <a:endParaRPr sz="1200">
              <a:solidFill>
                <a:srgbClr val="2A3990"/>
              </a:solidFill>
              <a:latin typeface="Calibri"/>
              <a:ea typeface="Calibri"/>
              <a:cs typeface="Calibri"/>
              <a:sym typeface="Calibri"/>
            </a:endParaRPr>
          </a:p>
          <a:p>
            <a:pPr indent="0" lvl="0" marL="0" rtl="0" algn="l">
              <a:lnSpc>
                <a:spcPct val="115000"/>
              </a:lnSpc>
              <a:spcBef>
                <a:spcPts val="0"/>
              </a:spcBef>
              <a:spcAft>
                <a:spcPts val="0"/>
              </a:spcAft>
              <a:buClr>
                <a:srgbClr val="2A3990"/>
              </a:buClr>
              <a:buSzPts val="1100"/>
              <a:buFont typeface="Arial"/>
              <a:buNone/>
            </a:pPr>
            <a:r>
              <a:rPr lang="en" sz="1200">
                <a:solidFill>
                  <a:srgbClr val="2A3990"/>
                </a:solidFill>
                <a:latin typeface="Calibri"/>
                <a:ea typeface="Calibri"/>
                <a:cs typeface="Calibri"/>
                <a:sym typeface="Calibri"/>
              </a:rPr>
              <a:t>If you don’t notice PTG – it may mean that you  were already resilient enough going into the trauma that it didn’t profoundly change you in these different ways!</a:t>
            </a:r>
            <a:endParaRPr sz="1200">
              <a:solidFill>
                <a:srgbClr val="2A399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1"/>
          <p:cNvGrpSpPr/>
          <p:nvPr/>
        </p:nvGrpSpPr>
        <p:grpSpPr>
          <a:xfrm>
            <a:off x="6098378" y="5"/>
            <a:ext cx="3045625" cy="2030570"/>
            <a:chOff x="6098378" y="5"/>
            <a:chExt cx="3045625" cy="2030570"/>
          </a:xfrm>
        </p:grpSpPr>
        <p:sp>
          <p:nvSpPr>
            <p:cNvPr id="11" name="Google Shape;11;p2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2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2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2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 name="Google Shape;16;p21"/>
          <p:cNvSpPr txBox="1"/>
          <p:nvPr>
            <p:ph type="ctrTitle"/>
          </p:nvPr>
        </p:nvSpPr>
        <p:spPr>
          <a:xfrm>
            <a:off x="598100" y="1775222"/>
            <a:ext cx="8222100" cy="838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lt1"/>
              </a:buClr>
              <a:buSzPts val="4200"/>
              <a:buNone/>
              <a:defRPr sz="42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p:txBody>
      </p:sp>
      <p:sp>
        <p:nvSpPr>
          <p:cNvPr id="17" name="Google Shape;17;p21"/>
          <p:cNvSpPr txBox="1"/>
          <p:nvPr>
            <p:ph idx="1" type="subTitle"/>
          </p:nvPr>
        </p:nvSpPr>
        <p:spPr>
          <a:xfrm>
            <a:off x="598088" y="2715913"/>
            <a:ext cx="8222100" cy="43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sz="2100">
                <a:solidFill>
                  <a:schemeClr val="lt1"/>
                </a:solidFill>
              </a:defRPr>
            </a:lvl1pPr>
            <a:lvl2pPr lvl="1" algn="l">
              <a:lnSpc>
                <a:spcPct val="100000"/>
              </a:lnSpc>
              <a:spcBef>
                <a:spcPts val="0"/>
              </a:spcBef>
              <a:spcAft>
                <a:spcPts val="0"/>
              </a:spcAft>
              <a:buClr>
                <a:schemeClr val="lt1"/>
              </a:buClr>
              <a:buSzPts val="2100"/>
              <a:buNone/>
              <a:defRPr sz="2100">
                <a:solidFill>
                  <a:schemeClr val="lt1"/>
                </a:solidFill>
              </a:defRPr>
            </a:lvl2pPr>
            <a:lvl3pPr lvl="2" algn="l">
              <a:lnSpc>
                <a:spcPct val="100000"/>
              </a:lnSpc>
              <a:spcBef>
                <a:spcPts val="0"/>
              </a:spcBef>
              <a:spcAft>
                <a:spcPts val="0"/>
              </a:spcAft>
              <a:buClr>
                <a:schemeClr val="lt1"/>
              </a:buClr>
              <a:buSzPts val="2100"/>
              <a:buNone/>
              <a:defRPr sz="2100">
                <a:solidFill>
                  <a:schemeClr val="lt1"/>
                </a:solidFill>
              </a:defRPr>
            </a:lvl3pPr>
            <a:lvl4pPr lvl="3" algn="l">
              <a:lnSpc>
                <a:spcPct val="100000"/>
              </a:lnSpc>
              <a:spcBef>
                <a:spcPts val="0"/>
              </a:spcBef>
              <a:spcAft>
                <a:spcPts val="0"/>
              </a:spcAft>
              <a:buClr>
                <a:schemeClr val="lt1"/>
              </a:buClr>
              <a:buSzPts val="2100"/>
              <a:buNone/>
              <a:defRPr sz="2100">
                <a:solidFill>
                  <a:schemeClr val="lt1"/>
                </a:solidFill>
              </a:defRPr>
            </a:lvl4pPr>
            <a:lvl5pPr lvl="4" algn="l">
              <a:lnSpc>
                <a:spcPct val="100000"/>
              </a:lnSpc>
              <a:spcBef>
                <a:spcPts val="0"/>
              </a:spcBef>
              <a:spcAft>
                <a:spcPts val="0"/>
              </a:spcAft>
              <a:buClr>
                <a:schemeClr val="lt1"/>
              </a:buClr>
              <a:buSzPts val="2100"/>
              <a:buNone/>
              <a:defRPr sz="2100">
                <a:solidFill>
                  <a:schemeClr val="lt1"/>
                </a:solidFill>
              </a:defRPr>
            </a:lvl5pPr>
            <a:lvl6pPr lvl="5" algn="l">
              <a:lnSpc>
                <a:spcPct val="100000"/>
              </a:lnSpc>
              <a:spcBef>
                <a:spcPts val="0"/>
              </a:spcBef>
              <a:spcAft>
                <a:spcPts val="0"/>
              </a:spcAft>
              <a:buClr>
                <a:schemeClr val="lt1"/>
              </a:buClr>
              <a:buSzPts val="2100"/>
              <a:buNone/>
              <a:defRPr sz="2100">
                <a:solidFill>
                  <a:schemeClr val="lt1"/>
                </a:solidFill>
              </a:defRPr>
            </a:lvl6pPr>
            <a:lvl7pPr lvl="6" algn="l">
              <a:lnSpc>
                <a:spcPct val="100000"/>
              </a:lnSpc>
              <a:spcBef>
                <a:spcPts val="0"/>
              </a:spcBef>
              <a:spcAft>
                <a:spcPts val="0"/>
              </a:spcAft>
              <a:buClr>
                <a:schemeClr val="lt1"/>
              </a:buClr>
              <a:buSzPts val="2100"/>
              <a:buNone/>
              <a:defRPr sz="2100">
                <a:solidFill>
                  <a:schemeClr val="lt1"/>
                </a:solidFill>
              </a:defRPr>
            </a:lvl7pPr>
            <a:lvl8pPr lvl="7" algn="l">
              <a:lnSpc>
                <a:spcPct val="100000"/>
              </a:lnSpc>
              <a:spcBef>
                <a:spcPts val="0"/>
              </a:spcBef>
              <a:spcAft>
                <a:spcPts val="0"/>
              </a:spcAft>
              <a:buClr>
                <a:schemeClr val="lt1"/>
              </a:buClr>
              <a:buSzPts val="2100"/>
              <a:buNone/>
              <a:defRPr sz="2100">
                <a:solidFill>
                  <a:schemeClr val="lt1"/>
                </a:solidFill>
              </a:defRPr>
            </a:lvl8pPr>
            <a:lvl9pPr lvl="8" algn="l">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30"/>
          <p:cNvGrpSpPr/>
          <p:nvPr/>
        </p:nvGrpSpPr>
        <p:grpSpPr>
          <a:xfrm>
            <a:off x="6098378" y="5"/>
            <a:ext cx="3045625" cy="2030570"/>
            <a:chOff x="6098378" y="5"/>
            <a:chExt cx="3045625" cy="2030570"/>
          </a:xfrm>
        </p:grpSpPr>
        <p:sp>
          <p:nvSpPr>
            <p:cNvPr id="71" name="Google Shape;71;p30"/>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30"/>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30"/>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30"/>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30"/>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 name="Google Shape;76;p30"/>
          <p:cNvSpPr txBox="1"/>
          <p:nvPr>
            <p:ph hasCustomPrompt="1" type="title"/>
          </p:nvPr>
        </p:nvSpPr>
        <p:spPr>
          <a:xfrm>
            <a:off x="311700" y="1256050"/>
            <a:ext cx="8520600" cy="2030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lt1"/>
              </a:buClr>
              <a:buSzPts val="12000"/>
              <a:buNone/>
              <a:defRPr sz="12000">
                <a:solidFill>
                  <a:schemeClr val="lt1"/>
                </a:solidFill>
              </a:defRPr>
            </a:lvl1pPr>
            <a:lvl2pPr lvl="1" algn="ctr">
              <a:lnSpc>
                <a:spcPct val="100000"/>
              </a:lnSpc>
              <a:spcBef>
                <a:spcPts val="0"/>
              </a:spcBef>
              <a:spcAft>
                <a:spcPts val="0"/>
              </a:spcAft>
              <a:buClr>
                <a:schemeClr val="lt1"/>
              </a:buClr>
              <a:buSzPts val="12000"/>
              <a:buNone/>
              <a:defRPr sz="12000">
                <a:solidFill>
                  <a:schemeClr val="lt1"/>
                </a:solidFill>
              </a:defRPr>
            </a:lvl2pPr>
            <a:lvl3pPr lvl="2" algn="ctr">
              <a:lnSpc>
                <a:spcPct val="100000"/>
              </a:lnSpc>
              <a:spcBef>
                <a:spcPts val="0"/>
              </a:spcBef>
              <a:spcAft>
                <a:spcPts val="0"/>
              </a:spcAft>
              <a:buClr>
                <a:schemeClr val="lt1"/>
              </a:buClr>
              <a:buSzPts val="12000"/>
              <a:buNone/>
              <a:defRPr sz="12000">
                <a:solidFill>
                  <a:schemeClr val="lt1"/>
                </a:solidFill>
              </a:defRPr>
            </a:lvl3pPr>
            <a:lvl4pPr lvl="3" algn="ctr">
              <a:lnSpc>
                <a:spcPct val="100000"/>
              </a:lnSpc>
              <a:spcBef>
                <a:spcPts val="0"/>
              </a:spcBef>
              <a:spcAft>
                <a:spcPts val="0"/>
              </a:spcAft>
              <a:buClr>
                <a:schemeClr val="lt1"/>
              </a:buClr>
              <a:buSzPts val="12000"/>
              <a:buNone/>
              <a:defRPr sz="12000">
                <a:solidFill>
                  <a:schemeClr val="lt1"/>
                </a:solidFill>
              </a:defRPr>
            </a:lvl4pPr>
            <a:lvl5pPr lvl="4" algn="ctr">
              <a:lnSpc>
                <a:spcPct val="100000"/>
              </a:lnSpc>
              <a:spcBef>
                <a:spcPts val="0"/>
              </a:spcBef>
              <a:spcAft>
                <a:spcPts val="0"/>
              </a:spcAft>
              <a:buClr>
                <a:schemeClr val="lt1"/>
              </a:buClr>
              <a:buSzPts val="12000"/>
              <a:buNone/>
              <a:defRPr sz="12000">
                <a:solidFill>
                  <a:schemeClr val="lt1"/>
                </a:solidFill>
              </a:defRPr>
            </a:lvl5pPr>
            <a:lvl6pPr lvl="5" algn="ctr">
              <a:lnSpc>
                <a:spcPct val="100000"/>
              </a:lnSpc>
              <a:spcBef>
                <a:spcPts val="0"/>
              </a:spcBef>
              <a:spcAft>
                <a:spcPts val="0"/>
              </a:spcAft>
              <a:buClr>
                <a:schemeClr val="lt1"/>
              </a:buClr>
              <a:buSzPts val="12000"/>
              <a:buNone/>
              <a:defRPr sz="12000">
                <a:solidFill>
                  <a:schemeClr val="lt1"/>
                </a:solidFill>
              </a:defRPr>
            </a:lvl6pPr>
            <a:lvl7pPr lvl="6" algn="ctr">
              <a:lnSpc>
                <a:spcPct val="100000"/>
              </a:lnSpc>
              <a:spcBef>
                <a:spcPts val="0"/>
              </a:spcBef>
              <a:spcAft>
                <a:spcPts val="0"/>
              </a:spcAft>
              <a:buClr>
                <a:schemeClr val="lt1"/>
              </a:buClr>
              <a:buSzPts val="12000"/>
              <a:buNone/>
              <a:defRPr sz="12000">
                <a:solidFill>
                  <a:schemeClr val="lt1"/>
                </a:solidFill>
              </a:defRPr>
            </a:lvl7pPr>
            <a:lvl8pPr lvl="7" algn="ctr">
              <a:lnSpc>
                <a:spcPct val="100000"/>
              </a:lnSpc>
              <a:spcBef>
                <a:spcPts val="0"/>
              </a:spcBef>
              <a:spcAft>
                <a:spcPts val="0"/>
              </a:spcAft>
              <a:buClr>
                <a:schemeClr val="lt1"/>
              </a:buClr>
              <a:buSzPts val="12000"/>
              <a:buNone/>
              <a:defRPr sz="12000">
                <a:solidFill>
                  <a:schemeClr val="lt1"/>
                </a:solidFill>
              </a:defRPr>
            </a:lvl8pPr>
            <a:lvl9pPr lvl="8" algn="ctr">
              <a:lnSpc>
                <a:spcPct val="100000"/>
              </a:lnSpc>
              <a:spcBef>
                <a:spcPts val="0"/>
              </a:spcBef>
              <a:spcAft>
                <a:spcPts val="0"/>
              </a:spcAft>
              <a:buClr>
                <a:schemeClr val="lt1"/>
              </a:buClr>
              <a:buSzPts val="12000"/>
              <a:buNone/>
              <a:defRPr sz="12000">
                <a:solidFill>
                  <a:schemeClr val="lt1"/>
                </a:solidFill>
              </a:defRPr>
            </a:lvl9pPr>
          </a:lstStyle>
          <a:p>
            <a:r>
              <a:t>xx%</a:t>
            </a:r>
          </a:p>
        </p:txBody>
      </p:sp>
      <p:sp>
        <p:nvSpPr>
          <p:cNvPr id="77" name="Google Shape;77;p30"/>
          <p:cNvSpPr txBox="1"/>
          <p:nvPr>
            <p:ph idx="1" type="body"/>
          </p:nvPr>
        </p:nvSpPr>
        <p:spPr>
          <a:xfrm>
            <a:off x="311700" y="3369225"/>
            <a:ext cx="8520600" cy="12819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Clr>
                <a:schemeClr val="lt1"/>
              </a:buClr>
              <a:buSzPts val="1800"/>
              <a:buChar char="●"/>
              <a:defRPr>
                <a:solidFill>
                  <a:schemeClr val="lt1"/>
                </a:solidFill>
              </a:defRPr>
            </a:lvl1pPr>
            <a:lvl2pPr indent="-317500" lvl="1" marL="914400" algn="ctr">
              <a:lnSpc>
                <a:spcPct val="115000"/>
              </a:lnSpc>
              <a:spcBef>
                <a:spcPts val="1600"/>
              </a:spcBef>
              <a:spcAft>
                <a:spcPts val="0"/>
              </a:spcAft>
              <a:buClr>
                <a:schemeClr val="lt1"/>
              </a:buClr>
              <a:buSzPts val="1400"/>
              <a:buChar char="○"/>
              <a:defRPr>
                <a:solidFill>
                  <a:schemeClr val="lt1"/>
                </a:solidFill>
              </a:defRPr>
            </a:lvl2pPr>
            <a:lvl3pPr indent="-317500" lvl="2" marL="1371600" algn="ctr">
              <a:lnSpc>
                <a:spcPct val="115000"/>
              </a:lnSpc>
              <a:spcBef>
                <a:spcPts val="1600"/>
              </a:spcBef>
              <a:spcAft>
                <a:spcPts val="0"/>
              </a:spcAft>
              <a:buClr>
                <a:schemeClr val="lt1"/>
              </a:buClr>
              <a:buSzPts val="1400"/>
              <a:buChar char="■"/>
              <a:defRPr>
                <a:solidFill>
                  <a:schemeClr val="lt1"/>
                </a:solidFill>
              </a:defRPr>
            </a:lvl3pPr>
            <a:lvl4pPr indent="-317500" lvl="3" marL="1828800" algn="ctr">
              <a:lnSpc>
                <a:spcPct val="115000"/>
              </a:lnSpc>
              <a:spcBef>
                <a:spcPts val="1600"/>
              </a:spcBef>
              <a:spcAft>
                <a:spcPts val="0"/>
              </a:spcAft>
              <a:buClr>
                <a:schemeClr val="lt1"/>
              </a:buClr>
              <a:buSzPts val="1400"/>
              <a:buChar char="●"/>
              <a:defRPr>
                <a:solidFill>
                  <a:schemeClr val="lt1"/>
                </a:solidFill>
              </a:defRPr>
            </a:lvl4pPr>
            <a:lvl5pPr indent="-317500" lvl="4" marL="2286000" algn="ctr">
              <a:lnSpc>
                <a:spcPct val="115000"/>
              </a:lnSpc>
              <a:spcBef>
                <a:spcPts val="1600"/>
              </a:spcBef>
              <a:spcAft>
                <a:spcPts val="0"/>
              </a:spcAft>
              <a:buClr>
                <a:schemeClr val="lt1"/>
              </a:buClr>
              <a:buSzPts val="1400"/>
              <a:buChar char="○"/>
              <a:defRPr>
                <a:solidFill>
                  <a:schemeClr val="lt1"/>
                </a:solidFill>
              </a:defRPr>
            </a:lvl5pPr>
            <a:lvl6pPr indent="-317500" lvl="5" marL="2743200" algn="ctr">
              <a:lnSpc>
                <a:spcPct val="115000"/>
              </a:lnSpc>
              <a:spcBef>
                <a:spcPts val="1600"/>
              </a:spcBef>
              <a:spcAft>
                <a:spcPts val="0"/>
              </a:spcAft>
              <a:buClr>
                <a:schemeClr val="lt1"/>
              </a:buClr>
              <a:buSzPts val="1400"/>
              <a:buChar char="■"/>
              <a:defRPr>
                <a:solidFill>
                  <a:schemeClr val="lt1"/>
                </a:solidFill>
              </a:defRPr>
            </a:lvl6pPr>
            <a:lvl7pPr indent="-317500" lvl="6" marL="3200400" algn="ctr">
              <a:lnSpc>
                <a:spcPct val="115000"/>
              </a:lnSpc>
              <a:spcBef>
                <a:spcPts val="1600"/>
              </a:spcBef>
              <a:spcAft>
                <a:spcPts val="0"/>
              </a:spcAft>
              <a:buClr>
                <a:schemeClr val="lt1"/>
              </a:buClr>
              <a:buSzPts val="1400"/>
              <a:buChar char="●"/>
              <a:defRPr>
                <a:solidFill>
                  <a:schemeClr val="lt1"/>
                </a:solidFill>
              </a:defRPr>
            </a:lvl7pPr>
            <a:lvl8pPr indent="-317500" lvl="7" marL="3657600" algn="ctr">
              <a:lnSpc>
                <a:spcPct val="115000"/>
              </a:lnSpc>
              <a:spcBef>
                <a:spcPts val="1600"/>
              </a:spcBef>
              <a:spcAft>
                <a:spcPts val="0"/>
              </a:spcAft>
              <a:buClr>
                <a:schemeClr val="lt1"/>
              </a:buClr>
              <a:buSzPts val="1400"/>
              <a:buChar char="○"/>
              <a:defRPr>
                <a:solidFill>
                  <a:schemeClr val="lt1"/>
                </a:solidFill>
              </a:defRPr>
            </a:lvl8pPr>
            <a:lvl9pPr indent="-317500" lvl="8" marL="4114800" algn="ctr">
              <a:lnSpc>
                <a:spcPct val="115000"/>
              </a:lnSpc>
              <a:spcBef>
                <a:spcPts val="1600"/>
              </a:spcBef>
              <a:spcAft>
                <a:spcPts val="1600"/>
              </a:spcAft>
              <a:buClr>
                <a:schemeClr val="lt1"/>
              </a:buClr>
              <a:buSzPts val="1400"/>
              <a:buChar char="■"/>
              <a:defRPr>
                <a:solidFill>
                  <a:schemeClr val="lt1"/>
                </a:solidFill>
              </a:defRPr>
            </a:lvl9pPr>
          </a:lstStyle>
          <a:p/>
        </p:txBody>
      </p:sp>
      <p:sp>
        <p:nvSpPr>
          <p:cNvPr id="78" name="Google Shape;78;p30"/>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3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grpSp>
        <p:nvGrpSpPr>
          <p:cNvPr id="20" name="Google Shape;20;p22"/>
          <p:cNvGrpSpPr/>
          <p:nvPr/>
        </p:nvGrpSpPr>
        <p:grpSpPr>
          <a:xfrm>
            <a:off x="0" y="3903669"/>
            <a:ext cx="9144000" cy="1239925"/>
            <a:chOff x="0" y="3903669"/>
            <a:chExt cx="9144000" cy="1239925"/>
          </a:xfrm>
        </p:grpSpPr>
        <p:sp>
          <p:nvSpPr>
            <p:cNvPr id="21" name="Google Shape;21;p22"/>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22"/>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22"/>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22"/>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22"/>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 name="Google Shape;26;p22"/>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7" name="Google Shape;27;p22"/>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8" name="Google Shape;28;p22"/>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9" name="Shape 29"/>
        <p:cNvGrpSpPr/>
        <p:nvPr/>
      </p:nvGrpSpPr>
      <p:grpSpPr>
        <a:xfrm>
          <a:off x="0" y="0"/>
          <a:ext cx="0" cy="0"/>
          <a:chOff x="0" y="0"/>
          <a:chExt cx="0" cy="0"/>
        </a:xfrm>
      </p:grpSpPr>
      <p:grpSp>
        <p:nvGrpSpPr>
          <p:cNvPr id="30" name="Google Shape;30;p23"/>
          <p:cNvGrpSpPr/>
          <p:nvPr/>
        </p:nvGrpSpPr>
        <p:grpSpPr>
          <a:xfrm>
            <a:off x="6098378" y="5"/>
            <a:ext cx="3045625" cy="2030570"/>
            <a:chOff x="6098378" y="5"/>
            <a:chExt cx="3045625" cy="2030570"/>
          </a:xfrm>
        </p:grpSpPr>
        <p:sp>
          <p:nvSpPr>
            <p:cNvPr id="31" name="Google Shape;31;p2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2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2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2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 name="Google Shape;36;p23"/>
          <p:cNvSpPr txBox="1"/>
          <p:nvPr>
            <p:ph type="title"/>
          </p:nvPr>
        </p:nvSpPr>
        <p:spPr>
          <a:xfrm>
            <a:off x="598100" y="2152347"/>
            <a:ext cx="8222100" cy="838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4200"/>
              <a:buNone/>
              <a:defRPr sz="42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p:txBody>
      </p:sp>
      <p:sp>
        <p:nvSpPr>
          <p:cNvPr id="37" name="Google Shape;37;p23"/>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24"/>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40" name="Google Shape;40;p24"/>
          <p:cNvSpPr txBox="1"/>
          <p:nvPr>
            <p:ph idx="1" type="body"/>
          </p:nvPr>
        </p:nvSpPr>
        <p:spPr>
          <a:xfrm>
            <a:off x="311700" y="1229975"/>
            <a:ext cx="3999900" cy="33390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1" name="Google Shape;41;p24"/>
          <p:cNvSpPr txBox="1"/>
          <p:nvPr>
            <p:ph idx="2" type="body"/>
          </p:nvPr>
        </p:nvSpPr>
        <p:spPr>
          <a:xfrm>
            <a:off x="4832400" y="1229975"/>
            <a:ext cx="3999900" cy="33390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2" name="Google Shape;42;p24"/>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25"/>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45" name="Google Shape;45;p25"/>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2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8" name="Google Shape;48;p26"/>
          <p:cNvSpPr txBox="1"/>
          <p:nvPr>
            <p:ph idx="1" type="body"/>
          </p:nvPr>
        </p:nvSpPr>
        <p:spPr>
          <a:xfrm>
            <a:off x="311700" y="1465804"/>
            <a:ext cx="2808000" cy="3103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9" name="Google Shape;49;p26"/>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27"/>
          <p:cNvGrpSpPr/>
          <p:nvPr/>
        </p:nvGrpSpPr>
        <p:grpSpPr>
          <a:xfrm>
            <a:off x="6098378" y="5"/>
            <a:ext cx="3045625" cy="2030570"/>
            <a:chOff x="6098378" y="5"/>
            <a:chExt cx="3045625" cy="2030570"/>
          </a:xfrm>
        </p:grpSpPr>
        <p:sp>
          <p:nvSpPr>
            <p:cNvPr id="52" name="Google Shape;52;p27"/>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27"/>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27"/>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27"/>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27"/>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 name="Google Shape;57;p27"/>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58" name="Google Shape;58;p27"/>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28"/>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1" name="Google Shape;61;p28"/>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28"/>
          <p:cNvSpPr txBox="1"/>
          <p:nvPr>
            <p:ph type="title"/>
          </p:nvPr>
        </p:nvSpPr>
        <p:spPr>
          <a:xfrm>
            <a:off x="265500" y="1151100"/>
            <a:ext cx="4045200" cy="1564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28"/>
          <p:cNvSpPr txBox="1"/>
          <p:nvPr>
            <p:ph idx="1" type="subTitle"/>
          </p:nvPr>
        </p:nvSpPr>
        <p:spPr>
          <a:xfrm>
            <a:off x="265500" y="2769001"/>
            <a:ext cx="4045200" cy="126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28"/>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65" name="Google Shape;65;p28"/>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29"/>
          <p:cNvSpPr txBox="1"/>
          <p:nvPr>
            <p:ph idx="1" type="body"/>
          </p:nvPr>
        </p:nvSpPr>
        <p:spPr>
          <a:xfrm>
            <a:off x="319500" y="4230575"/>
            <a:ext cx="5998800" cy="598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68" name="Google Shape;68;p29"/>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20"/>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2pPr>
            <a:lvl3pPr lvl="2"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3pPr>
            <a:lvl4pPr lvl="3"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4pPr>
            <a:lvl5pPr lvl="4"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5pPr>
            <a:lvl6pPr lvl="5"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6pPr>
            <a:lvl7pPr lvl="6"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7pPr>
            <a:lvl8pPr lvl="7"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8pPr>
            <a:lvl9pPr lvl="8"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9pPr>
          </a:lstStyle>
          <a:p/>
        </p:txBody>
      </p:sp>
      <p:sp>
        <p:nvSpPr>
          <p:cNvPr id="7" name="Google Shape;7;p20"/>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Roboto"/>
              <a:buChar char="●"/>
              <a:defRPr b="0" i="0" sz="1800" u="none" cap="none" strike="noStrike">
                <a:solidFill>
                  <a:schemeClr val="dk2"/>
                </a:solidFill>
                <a:latin typeface="Roboto"/>
                <a:ea typeface="Roboto"/>
                <a:cs typeface="Roboto"/>
                <a:sym typeface="Roboto"/>
              </a:defRPr>
            </a:lvl1pPr>
            <a:lvl2pPr indent="-317500" lvl="1" marL="9144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2pPr>
            <a:lvl3pPr indent="-317500" lvl="2" marL="13716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3pPr>
            <a:lvl4pPr indent="-317500" lvl="3" marL="18288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4pPr>
            <a:lvl5pPr indent="-317500" lvl="4" marL="22860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5pPr>
            <a:lvl6pPr indent="-317500" lvl="5" marL="27432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6pPr>
            <a:lvl7pPr indent="-317500" lvl="6" marL="32004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7pPr>
            <a:lvl8pPr indent="-317500" lvl="7" marL="36576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8pPr>
            <a:lvl9pPr indent="-317500" lvl="8" marL="4114800" marR="0" rtl="0" algn="l">
              <a:lnSpc>
                <a:spcPct val="115000"/>
              </a:lnSpc>
              <a:spcBef>
                <a:spcPts val="1600"/>
              </a:spcBef>
              <a:spcAft>
                <a:spcPts val="1600"/>
              </a:spcAft>
              <a:buClr>
                <a:schemeClr val="dk2"/>
              </a:buClr>
              <a:buSzPts val="1400"/>
              <a:buFont typeface="Roboto"/>
              <a:buChar char="■"/>
              <a:defRPr b="0" i="0" sz="1400" u="none" cap="none" strike="noStrike">
                <a:solidFill>
                  <a:schemeClr val="dk2"/>
                </a:solidFill>
                <a:latin typeface="Roboto"/>
                <a:ea typeface="Roboto"/>
                <a:cs typeface="Roboto"/>
                <a:sym typeface="Roboto"/>
              </a:defRPr>
            </a:lvl9pPr>
          </a:lstStyle>
          <a:p/>
        </p:txBody>
      </p:sp>
      <p:sp>
        <p:nvSpPr>
          <p:cNvPr id="8" name="Google Shape;8;p20"/>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
          <p:cNvSpPr txBox="1"/>
          <p:nvPr>
            <p:ph type="ctrTitle"/>
          </p:nvPr>
        </p:nvSpPr>
        <p:spPr>
          <a:xfrm>
            <a:off x="598100" y="1775222"/>
            <a:ext cx="8222100" cy="838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200"/>
              <a:buNone/>
            </a:pPr>
            <a:r>
              <a:rPr lang="en"/>
              <a:t>Self-Care Part II: Growing from Trauma</a:t>
            </a:r>
            <a:endParaRPr/>
          </a:p>
        </p:txBody>
      </p:sp>
      <p:sp>
        <p:nvSpPr>
          <p:cNvPr id="86" name="Google Shape;86;p1"/>
          <p:cNvSpPr txBox="1"/>
          <p:nvPr>
            <p:ph idx="1" type="subTitle"/>
          </p:nvPr>
        </p:nvSpPr>
        <p:spPr>
          <a:xfrm>
            <a:off x="598088" y="2715913"/>
            <a:ext cx="8222100" cy="43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100"/>
              <a:buNone/>
            </a:pPr>
            <a:r>
              <a:rPr lang="en"/>
              <a:t>Presentation to the NLU Faculty</a:t>
            </a:r>
            <a:endParaRPr/>
          </a:p>
          <a:p>
            <a:pPr indent="0" lvl="0" marL="0" rtl="0" algn="l">
              <a:lnSpc>
                <a:spcPct val="100000"/>
              </a:lnSpc>
              <a:spcBef>
                <a:spcPts val="0"/>
              </a:spcBef>
              <a:spcAft>
                <a:spcPts val="0"/>
              </a:spcAft>
              <a:buSzPts val="2100"/>
              <a:buNone/>
            </a:pPr>
            <a:r>
              <a:t/>
            </a:r>
            <a:endParaRPr/>
          </a:p>
          <a:p>
            <a:pPr indent="0" lvl="0" marL="0" rtl="0" algn="l">
              <a:lnSpc>
                <a:spcPct val="100000"/>
              </a:lnSpc>
              <a:spcBef>
                <a:spcPts val="0"/>
              </a:spcBef>
              <a:spcAft>
                <a:spcPts val="0"/>
              </a:spcAft>
              <a:buSzPts val="2100"/>
              <a:buNone/>
            </a:pPr>
            <a:r>
              <a:rPr lang="en"/>
              <a:t>Leah Horvath</a:t>
            </a:r>
            <a:endParaRPr/>
          </a:p>
          <a:p>
            <a:pPr indent="0" lvl="0" marL="0" rtl="0" algn="l">
              <a:spcBef>
                <a:spcPts val="0"/>
              </a:spcBef>
              <a:spcAft>
                <a:spcPts val="0"/>
              </a:spcAft>
              <a:buSzPts val="2100"/>
              <a:buNone/>
            </a:pPr>
            <a:r>
              <a:rPr lang="en"/>
              <a:t>Jon Oelke</a:t>
            </a:r>
            <a:endParaRPr/>
          </a:p>
          <a:p>
            <a:pPr indent="0" lvl="0" marL="0" rtl="0" algn="l">
              <a:spcBef>
                <a:spcPts val="0"/>
              </a:spcBef>
              <a:spcAft>
                <a:spcPts val="0"/>
              </a:spcAft>
              <a:buSzPts val="2100"/>
              <a:buNone/>
            </a:pPr>
            <a:r>
              <a:rPr lang="en"/>
              <a:t>Judah Viola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10146d38b85_0_17"/>
          <p:cNvSpPr txBox="1"/>
          <p:nvPr>
            <p:ph type="title"/>
          </p:nvPr>
        </p:nvSpPr>
        <p:spPr>
          <a:xfrm>
            <a:off x="311700" y="1814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Examples of PTG</a:t>
            </a:r>
            <a:endParaRPr/>
          </a:p>
        </p:txBody>
      </p:sp>
      <p:sp>
        <p:nvSpPr>
          <p:cNvPr id="139" name="Google Shape;139;g10146d38b85_0_17"/>
          <p:cNvSpPr txBox="1"/>
          <p:nvPr>
            <p:ph idx="1" type="body"/>
          </p:nvPr>
        </p:nvSpPr>
        <p:spPr>
          <a:xfrm>
            <a:off x="311700" y="1001275"/>
            <a:ext cx="8520600" cy="333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000000"/>
                </a:solidFill>
                <a:latin typeface="Calibri"/>
                <a:ea typeface="Calibri"/>
                <a:cs typeface="Calibri"/>
                <a:sym typeface="Calibri"/>
              </a:rPr>
              <a:t>A soldier who lost his friend during a convoy</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 sz="2700">
                <a:solidFill>
                  <a:srgbClr val="000000"/>
                </a:solidFill>
                <a:latin typeface="Arial"/>
                <a:ea typeface="Arial"/>
                <a:cs typeface="Arial"/>
                <a:sym typeface="Arial"/>
              </a:rPr>
              <a:t>•</a:t>
            </a:r>
            <a:r>
              <a:rPr i="1" lang="en" sz="2700">
                <a:solidFill>
                  <a:srgbClr val="000000"/>
                </a:solidFill>
                <a:latin typeface="Calibri"/>
                <a:ea typeface="Calibri"/>
                <a:cs typeface="Calibri"/>
                <a:sym typeface="Calibri"/>
              </a:rPr>
              <a:t>I struggled with Dave’s death for a long time. I still struggle with it. But I look at my daughter, my wife, my home…and I feel appreciative.  I’m sad that he died, but because of his death I no longer take things for granted and I cherish so many things in my life.  Dave gave this gift to me.</a:t>
            </a:r>
            <a:endParaRPr i="1" sz="2700">
              <a:solidFill>
                <a:srgbClr val="000000"/>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10146d38b85_0_24"/>
          <p:cNvSpPr txBox="1"/>
          <p:nvPr>
            <p:ph type="title"/>
          </p:nvPr>
        </p:nvSpPr>
        <p:spPr>
          <a:xfrm>
            <a:off x="311700" y="29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000000"/>
                </a:solidFill>
                <a:latin typeface="Arial"/>
                <a:ea typeface="Arial"/>
                <a:cs typeface="Arial"/>
                <a:sym typeface="Arial"/>
              </a:rPr>
              <a:t> </a:t>
            </a:r>
            <a:r>
              <a:rPr lang="en" sz="4000">
                <a:latin typeface="Calibri"/>
                <a:ea typeface="Calibri"/>
                <a:cs typeface="Calibri"/>
                <a:sym typeface="Calibri"/>
              </a:rPr>
              <a:t>A bereaved mother</a:t>
            </a:r>
            <a:endParaRPr sz="2600"/>
          </a:p>
        </p:txBody>
      </p:sp>
      <p:sp>
        <p:nvSpPr>
          <p:cNvPr id="145" name="Google Shape;145;g10146d38b85_0_24"/>
          <p:cNvSpPr txBox="1"/>
          <p:nvPr>
            <p:ph idx="1" type="body"/>
          </p:nvPr>
        </p:nvSpPr>
        <p:spPr>
          <a:xfrm>
            <a:off x="311700" y="925075"/>
            <a:ext cx="8832300" cy="3976500"/>
          </a:xfrm>
          <a:prstGeom prst="rect">
            <a:avLst/>
          </a:prstGeom>
        </p:spPr>
        <p:txBody>
          <a:bodyPr anchorCtr="0" anchor="t" bIns="91425" lIns="91425" spcFirstLastPara="1" rIns="91425" wrap="square" tIns="91425">
            <a:noAutofit/>
          </a:bodyPr>
          <a:lstStyle/>
          <a:p>
            <a:pPr indent="0" lvl="0" marL="0" rtl="0" algn="l">
              <a:lnSpc>
                <a:spcPct val="90000"/>
              </a:lnSpc>
              <a:spcBef>
                <a:spcPts val="1000"/>
              </a:spcBef>
              <a:spcAft>
                <a:spcPts val="0"/>
              </a:spcAft>
              <a:buNone/>
            </a:pPr>
            <a:r>
              <a:rPr lang="en" sz="2600">
                <a:solidFill>
                  <a:srgbClr val="000000"/>
                </a:solidFill>
                <a:latin typeface="Arial"/>
                <a:ea typeface="Arial"/>
                <a:cs typeface="Arial"/>
                <a:sym typeface="Arial"/>
              </a:rPr>
              <a:t>•</a:t>
            </a:r>
            <a:r>
              <a:rPr i="1" lang="en" sz="2600">
                <a:solidFill>
                  <a:srgbClr val="000000"/>
                </a:solidFill>
                <a:latin typeface="Calibri"/>
                <a:ea typeface="Calibri"/>
                <a:cs typeface="Calibri"/>
                <a:sym typeface="Calibri"/>
              </a:rPr>
              <a:t>Before Roberto’s death I often said that family was my priority. I believed that, but my actions didn’t always show it. Now, family is a priority in my heart, head, and in my actions.  I am there for my other children and my husband. Not a day goes by that I don’t grieve for my beautiful boy, but not a day goes by that I don’t thank him for giving me perspective and making our family stronger.  We all love each other deeper…and can love deeper…</a:t>
            </a:r>
            <a:endParaRPr i="1" sz="26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i="1" lang="en" sz="2600">
                <a:solidFill>
                  <a:srgbClr val="000000"/>
                </a:solidFill>
                <a:latin typeface="Calibri"/>
                <a:ea typeface="Calibri"/>
                <a:cs typeface="Calibri"/>
                <a:sym typeface="Calibri"/>
              </a:rPr>
              <a:t>I love deeper because of him.</a:t>
            </a:r>
            <a:endParaRPr i="1" sz="2600">
              <a:solidFill>
                <a:srgbClr val="000000"/>
              </a:solidFill>
              <a:latin typeface="Calibri"/>
              <a:ea typeface="Calibri"/>
              <a:cs typeface="Calibri"/>
              <a:sym typeface="Calibri"/>
            </a:endParaRPr>
          </a:p>
          <a:p>
            <a:pPr indent="0" lvl="0" marL="0" rtl="0" algn="l">
              <a:spcBef>
                <a:spcPts val="0"/>
              </a:spcBef>
              <a:spcAft>
                <a:spcPts val="0"/>
              </a:spcAft>
              <a:buNone/>
            </a:pPr>
            <a:r>
              <a:t/>
            </a:r>
            <a:endParaRPr sz="1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10146d38b85_0_33"/>
          <p:cNvSpPr txBox="1"/>
          <p:nvPr>
            <p:ph type="title"/>
          </p:nvPr>
        </p:nvSpPr>
        <p:spPr>
          <a:xfrm>
            <a:off x="311700" y="1814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5 Steps typically involved</a:t>
            </a:r>
            <a:endParaRPr/>
          </a:p>
        </p:txBody>
      </p:sp>
      <p:sp>
        <p:nvSpPr>
          <p:cNvPr id="151" name="Google Shape;151;g10146d38b85_0_33"/>
          <p:cNvSpPr txBox="1"/>
          <p:nvPr>
            <p:ph idx="1" type="body"/>
          </p:nvPr>
        </p:nvSpPr>
        <p:spPr>
          <a:xfrm>
            <a:off x="-228600" y="823675"/>
            <a:ext cx="9289500" cy="3648600"/>
          </a:xfrm>
          <a:prstGeom prst="rect">
            <a:avLst/>
          </a:prstGeom>
        </p:spPr>
        <p:txBody>
          <a:bodyPr anchorCtr="0" anchor="t" bIns="91425" lIns="91425" spcFirstLastPara="1" rIns="91425" wrap="square" tIns="91425">
            <a:noAutofit/>
          </a:bodyPr>
          <a:lstStyle/>
          <a:p>
            <a:pPr indent="0" lvl="0" marL="685800" rtl="0" algn="l">
              <a:lnSpc>
                <a:spcPct val="100000"/>
              </a:lnSpc>
              <a:spcBef>
                <a:spcPts val="500"/>
              </a:spcBef>
              <a:spcAft>
                <a:spcPts val="0"/>
              </a:spcAft>
              <a:buNone/>
            </a:pPr>
            <a:r>
              <a:rPr lang="en" sz="2600">
                <a:solidFill>
                  <a:srgbClr val="000000"/>
                </a:solidFill>
                <a:latin typeface="Calibri"/>
                <a:ea typeface="Calibri"/>
                <a:cs typeface="Calibri"/>
                <a:sym typeface="Calibri"/>
              </a:rPr>
              <a:t>1. Appreciating and using dialectical thinking.</a:t>
            </a:r>
            <a:endParaRPr sz="2600">
              <a:solidFill>
                <a:srgbClr val="000000"/>
              </a:solidFill>
              <a:latin typeface="Calibri"/>
              <a:ea typeface="Calibri"/>
              <a:cs typeface="Calibri"/>
              <a:sym typeface="Calibri"/>
            </a:endParaRPr>
          </a:p>
          <a:p>
            <a:pPr indent="0" lvl="0" marL="685800" rtl="0" algn="l">
              <a:lnSpc>
                <a:spcPct val="100000"/>
              </a:lnSpc>
              <a:spcBef>
                <a:spcPts val="500"/>
              </a:spcBef>
              <a:spcAft>
                <a:spcPts val="0"/>
              </a:spcAft>
              <a:buNone/>
            </a:pPr>
            <a:r>
              <a:rPr lang="en" sz="2600">
                <a:solidFill>
                  <a:srgbClr val="000000"/>
                </a:solidFill>
                <a:latin typeface="Calibri"/>
                <a:ea typeface="Calibri"/>
                <a:cs typeface="Calibri"/>
                <a:sym typeface="Calibri"/>
              </a:rPr>
              <a:t>2. Constructing meaning.</a:t>
            </a:r>
            <a:endParaRPr sz="2600">
              <a:solidFill>
                <a:srgbClr val="000000"/>
              </a:solidFill>
              <a:latin typeface="Calibri"/>
              <a:ea typeface="Calibri"/>
              <a:cs typeface="Calibri"/>
              <a:sym typeface="Calibri"/>
            </a:endParaRPr>
          </a:p>
          <a:p>
            <a:pPr indent="0" lvl="0" marL="685800" rtl="0" algn="l">
              <a:lnSpc>
                <a:spcPct val="100000"/>
              </a:lnSpc>
              <a:spcBef>
                <a:spcPts val="500"/>
              </a:spcBef>
              <a:spcAft>
                <a:spcPts val="0"/>
              </a:spcAft>
              <a:buNone/>
            </a:pPr>
            <a:r>
              <a:rPr lang="en" sz="2600">
                <a:solidFill>
                  <a:srgbClr val="000000"/>
                </a:solidFill>
                <a:latin typeface="Calibri"/>
                <a:ea typeface="Calibri"/>
                <a:cs typeface="Calibri"/>
                <a:sym typeface="Calibri"/>
              </a:rPr>
              <a:t>3. Seeking, finding, reminding, and constructing benefits for oneself and others.</a:t>
            </a:r>
            <a:endParaRPr sz="2600">
              <a:solidFill>
                <a:srgbClr val="000000"/>
              </a:solidFill>
              <a:latin typeface="Calibri"/>
              <a:ea typeface="Calibri"/>
              <a:cs typeface="Calibri"/>
              <a:sym typeface="Calibri"/>
            </a:endParaRPr>
          </a:p>
          <a:p>
            <a:pPr indent="0" lvl="0" marL="685800" rtl="0" algn="l">
              <a:lnSpc>
                <a:spcPct val="100000"/>
              </a:lnSpc>
              <a:spcBef>
                <a:spcPts val="500"/>
              </a:spcBef>
              <a:spcAft>
                <a:spcPts val="0"/>
              </a:spcAft>
              <a:buNone/>
            </a:pPr>
            <a:r>
              <a:rPr lang="en" sz="2600">
                <a:solidFill>
                  <a:srgbClr val="000000"/>
                </a:solidFill>
                <a:latin typeface="Calibri"/>
                <a:ea typeface="Calibri"/>
                <a:cs typeface="Calibri"/>
                <a:sym typeface="Calibri"/>
              </a:rPr>
              <a:t>4. Establishing and maintaining a future orientation with altered priorities.</a:t>
            </a:r>
            <a:endParaRPr sz="2600">
              <a:solidFill>
                <a:srgbClr val="000000"/>
              </a:solidFill>
              <a:latin typeface="Calibri"/>
              <a:ea typeface="Calibri"/>
              <a:cs typeface="Calibri"/>
              <a:sym typeface="Calibri"/>
            </a:endParaRPr>
          </a:p>
          <a:p>
            <a:pPr indent="0" lvl="0" marL="685800" rtl="0" algn="l">
              <a:lnSpc>
                <a:spcPct val="100000"/>
              </a:lnSpc>
              <a:spcBef>
                <a:spcPts val="500"/>
              </a:spcBef>
              <a:spcAft>
                <a:spcPts val="0"/>
              </a:spcAft>
              <a:buNone/>
            </a:pPr>
            <a:r>
              <a:rPr lang="en" sz="2600">
                <a:solidFill>
                  <a:srgbClr val="000000"/>
                </a:solidFill>
                <a:latin typeface="Calibri"/>
                <a:ea typeface="Calibri"/>
                <a:cs typeface="Calibri"/>
                <a:sym typeface="Calibri"/>
              </a:rPr>
              <a:t>5. Constructing a coherent narrative, with purpose or meaning that transform loss into something good.</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10146d38b85_0_39"/>
          <p:cNvSpPr txBox="1"/>
          <p:nvPr>
            <p:ph type="title"/>
          </p:nvPr>
        </p:nvSpPr>
        <p:spPr>
          <a:xfrm>
            <a:off x="311700" y="2975"/>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Five Phases for Facilitating PTG</a:t>
            </a:r>
            <a:endParaRPr/>
          </a:p>
        </p:txBody>
      </p:sp>
      <p:pic>
        <p:nvPicPr>
          <p:cNvPr id="157" name="Google Shape;157;g10146d38b85_0_39"/>
          <p:cNvPicPr preferRelativeResize="0"/>
          <p:nvPr/>
        </p:nvPicPr>
        <p:blipFill>
          <a:blip r:embed="rId3">
            <a:alphaModFix/>
          </a:blip>
          <a:stretch>
            <a:fillRect/>
          </a:stretch>
        </p:blipFill>
        <p:spPr>
          <a:xfrm>
            <a:off x="1601875" y="756825"/>
            <a:ext cx="5903824" cy="41580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1014f569f0d_0_3"/>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1014f569f0d_0_3"/>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g1014f569f0d_0_3"/>
          <p:cNvPicPr preferRelativeResize="0"/>
          <p:nvPr/>
        </p:nvPicPr>
        <p:blipFill>
          <a:blip r:embed="rId3">
            <a:alphaModFix/>
          </a:blip>
          <a:stretch>
            <a:fillRect/>
          </a:stretch>
        </p:blipFill>
        <p:spPr>
          <a:xfrm>
            <a:off x="0" y="0"/>
            <a:ext cx="9144000" cy="4857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g101618d4674_0_9"/>
          <p:cNvPicPr preferRelativeResize="0"/>
          <p:nvPr/>
        </p:nvPicPr>
        <p:blipFill>
          <a:blip r:embed="rId3">
            <a:alphaModFix/>
          </a:blip>
          <a:stretch>
            <a:fillRect/>
          </a:stretch>
        </p:blipFill>
        <p:spPr>
          <a:xfrm>
            <a:off x="256688" y="0"/>
            <a:ext cx="7570788" cy="48863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gfc2da77678_0_0"/>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“But I don’t have time!”</a:t>
            </a:r>
            <a:endParaRPr/>
          </a:p>
        </p:txBody>
      </p:sp>
      <p:sp>
        <p:nvSpPr>
          <p:cNvPr id="175" name="Google Shape;175;gfc2da77678_0_0"/>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If you’re finding that you don’t have time for self-care…. why is that?</a:t>
            </a:r>
            <a:endParaRPr/>
          </a:p>
          <a:p>
            <a:pPr indent="-317500" lvl="1" marL="914400" rtl="0" algn="l">
              <a:spcBef>
                <a:spcPts val="0"/>
              </a:spcBef>
              <a:spcAft>
                <a:spcPts val="0"/>
              </a:spcAft>
              <a:buSzPts val="1400"/>
              <a:buChar char="○"/>
            </a:pPr>
            <a:r>
              <a:rPr lang="en"/>
              <a:t>Priorities?</a:t>
            </a:r>
            <a:endParaRPr/>
          </a:p>
          <a:p>
            <a:pPr indent="-317500" lvl="1" marL="914400" rtl="0" algn="l">
              <a:spcBef>
                <a:spcPts val="0"/>
              </a:spcBef>
              <a:spcAft>
                <a:spcPts val="0"/>
              </a:spcAft>
              <a:buSzPts val="1400"/>
              <a:buChar char="○"/>
            </a:pPr>
            <a:r>
              <a:rPr lang="en"/>
              <a:t>More than likely it’s projects that you’ve agreed to.</a:t>
            </a:r>
            <a:endParaRPr/>
          </a:p>
          <a:p>
            <a:pPr indent="-317500" lvl="1" marL="914400" rtl="0" algn="l">
              <a:spcBef>
                <a:spcPts val="0"/>
              </a:spcBef>
              <a:spcAft>
                <a:spcPts val="0"/>
              </a:spcAft>
              <a:buSzPts val="1400"/>
              <a:buChar char="○"/>
            </a:pPr>
            <a:r>
              <a:rPr lang="en"/>
              <a:t>“Oh, please just join this meeting, it won’t take a ton of your time.” </a:t>
            </a:r>
            <a:endParaRPr/>
          </a:p>
          <a:p>
            <a:pPr indent="-317500" lvl="1" marL="914400" rtl="0" algn="l">
              <a:spcBef>
                <a:spcPts val="0"/>
              </a:spcBef>
              <a:spcAft>
                <a:spcPts val="0"/>
              </a:spcAft>
              <a:buSzPts val="1400"/>
              <a:buChar char="○"/>
            </a:pPr>
            <a:r>
              <a:rPr lang="en"/>
              <a:t>The next thing you know, you’re writing a grant.</a:t>
            </a:r>
            <a:endParaRPr/>
          </a:p>
          <a:p>
            <a:pPr indent="0" lvl="0" marL="457200" rtl="0" algn="l">
              <a:spcBef>
                <a:spcPts val="0"/>
              </a:spcBef>
              <a:spcAft>
                <a:spcPts val="0"/>
              </a:spcAft>
              <a:buNone/>
            </a:pPr>
            <a:r>
              <a:t/>
            </a:r>
            <a:endParaRPr/>
          </a:p>
          <a:p>
            <a:pPr indent="-342900" lvl="0" marL="457200" rtl="0" algn="l">
              <a:spcBef>
                <a:spcPts val="0"/>
              </a:spcBef>
              <a:spcAft>
                <a:spcPts val="0"/>
              </a:spcAft>
              <a:buSzPts val="1800"/>
              <a:buChar char="●"/>
            </a:pPr>
            <a:r>
              <a:rPr lang="en"/>
              <a:t>How did we make this leap?</a:t>
            </a:r>
            <a:endParaRPr/>
          </a:p>
          <a:p>
            <a:pPr indent="0" lvl="0" marL="457200" rtl="0" algn="l">
              <a:spcBef>
                <a:spcPts val="0"/>
              </a:spcBef>
              <a:spcAft>
                <a:spcPts val="0"/>
              </a:spcAft>
              <a:buNone/>
            </a:pPr>
            <a:r>
              <a:t/>
            </a:r>
            <a:endParaRPr/>
          </a:p>
          <a:p>
            <a:pPr indent="-342900" lvl="0" marL="457200" rtl="0" algn="l">
              <a:spcBef>
                <a:spcPts val="0"/>
              </a:spcBef>
              <a:spcAft>
                <a:spcPts val="0"/>
              </a:spcAft>
              <a:buSzPts val="1800"/>
              <a:buChar char="●"/>
            </a:pPr>
            <a:r>
              <a:rPr lang="en"/>
              <a:t>Boundaries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animEffect filter="fade" transition="in">
                                      <p:cBhvr>
                                        <p:cTn dur="1000"/>
                                        <p:tgtEl>
                                          <p:spTgt spid="17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animEffect filter="fade" transition="in">
                                      <p:cBhvr>
                                        <p:cTn dur="1000"/>
                                        <p:tgtEl>
                                          <p:spTgt spid="17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animEffect filter="fade" transition="in">
                                      <p:cBhvr>
                                        <p:cTn dur="1000"/>
                                        <p:tgtEl>
                                          <p:spTgt spid="17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3" st="3"/>
                                            </p:txEl>
                                          </p:spTgt>
                                        </p:tgtEl>
                                        <p:attrNameLst>
                                          <p:attrName>style.visibility</p:attrName>
                                        </p:attrNameLst>
                                      </p:cBhvr>
                                      <p:to>
                                        <p:strVal val="visible"/>
                                      </p:to>
                                    </p:set>
                                    <p:animEffect filter="fade" transition="in">
                                      <p:cBhvr>
                                        <p:cTn dur="1000"/>
                                        <p:tgtEl>
                                          <p:spTgt spid="17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4" st="4"/>
                                            </p:txEl>
                                          </p:spTgt>
                                        </p:tgtEl>
                                        <p:attrNameLst>
                                          <p:attrName>style.visibility</p:attrName>
                                        </p:attrNameLst>
                                      </p:cBhvr>
                                      <p:to>
                                        <p:strVal val="visible"/>
                                      </p:to>
                                    </p:set>
                                    <p:animEffect filter="fade" transition="in">
                                      <p:cBhvr>
                                        <p:cTn dur="1000"/>
                                        <p:tgtEl>
                                          <p:spTgt spid="17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5" st="5"/>
                                            </p:txEl>
                                          </p:spTgt>
                                        </p:tgtEl>
                                        <p:attrNameLst>
                                          <p:attrName>style.visibility</p:attrName>
                                        </p:attrNameLst>
                                      </p:cBhvr>
                                      <p:to>
                                        <p:strVal val="visible"/>
                                      </p:to>
                                    </p:set>
                                    <p:animEffect filter="fade" transition="in">
                                      <p:cBhvr>
                                        <p:cTn dur="1000"/>
                                        <p:tgtEl>
                                          <p:spTgt spid="17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6" st="6"/>
                                            </p:txEl>
                                          </p:spTgt>
                                        </p:tgtEl>
                                        <p:attrNameLst>
                                          <p:attrName>style.visibility</p:attrName>
                                        </p:attrNameLst>
                                      </p:cBhvr>
                                      <p:to>
                                        <p:strVal val="visible"/>
                                      </p:to>
                                    </p:set>
                                    <p:animEffect filter="fade" transition="in">
                                      <p:cBhvr>
                                        <p:cTn dur="1000"/>
                                        <p:tgtEl>
                                          <p:spTgt spid="17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7" st="7"/>
                                            </p:txEl>
                                          </p:spTgt>
                                        </p:tgtEl>
                                        <p:attrNameLst>
                                          <p:attrName>style.visibility</p:attrName>
                                        </p:attrNameLst>
                                      </p:cBhvr>
                                      <p:to>
                                        <p:strVal val="visible"/>
                                      </p:to>
                                    </p:set>
                                    <p:animEffect filter="fade" transition="in">
                                      <p:cBhvr>
                                        <p:cTn dur="1000"/>
                                        <p:tgtEl>
                                          <p:spTgt spid="17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8" st="8"/>
                                            </p:txEl>
                                          </p:spTgt>
                                        </p:tgtEl>
                                        <p:attrNameLst>
                                          <p:attrName>style.visibility</p:attrName>
                                        </p:attrNameLst>
                                      </p:cBhvr>
                                      <p:to>
                                        <p:strVal val="visible"/>
                                      </p:to>
                                    </p:set>
                                    <p:animEffect filter="fade" transition="in">
                                      <p:cBhvr>
                                        <p:cTn dur="1000"/>
                                        <p:tgtEl>
                                          <p:spTgt spid="175">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9" st="9"/>
                                            </p:txEl>
                                          </p:spTgt>
                                        </p:tgtEl>
                                        <p:attrNameLst>
                                          <p:attrName>style.visibility</p:attrName>
                                        </p:attrNameLst>
                                      </p:cBhvr>
                                      <p:to>
                                        <p:strVal val="visible"/>
                                      </p:to>
                                    </p:set>
                                    <p:animEffect filter="fade" transition="in">
                                      <p:cBhvr>
                                        <p:cTn dur="1000"/>
                                        <p:tgtEl>
                                          <p:spTgt spid="175">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10" st="10"/>
                                            </p:txEl>
                                          </p:spTgt>
                                        </p:tgtEl>
                                        <p:attrNameLst>
                                          <p:attrName>style.visibility</p:attrName>
                                        </p:attrNameLst>
                                      </p:cBhvr>
                                      <p:to>
                                        <p:strVal val="visible"/>
                                      </p:to>
                                    </p:set>
                                    <p:animEffect filter="fade" transition="in">
                                      <p:cBhvr>
                                        <p:cTn dur="1000"/>
                                        <p:tgtEl>
                                          <p:spTgt spid="175">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fd1cad5a68_0_1"/>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900"/>
              <a:t>DEAR MAN - A Strategy for </a:t>
            </a:r>
            <a:r>
              <a:rPr lang="en" sz="2900"/>
              <a:t>Maintaining</a:t>
            </a:r>
            <a:r>
              <a:rPr lang="en" sz="2900"/>
              <a:t> Boundaries</a:t>
            </a:r>
            <a:endParaRPr sz="2900"/>
          </a:p>
        </p:txBody>
      </p:sp>
      <p:sp>
        <p:nvSpPr>
          <p:cNvPr id="181" name="Google Shape;181;gfd1cad5a68_0_1"/>
          <p:cNvSpPr txBox="1"/>
          <p:nvPr>
            <p:ph idx="1" type="body"/>
          </p:nvPr>
        </p:nvSpPr>
        <p:spPr>
          <a:xfrm>
            <a:off x="311700" y="1229875"/>
            <a:ext cx="8520600" cy="1515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 - Describe</a:t>
            </a:r>
            <a:endParaRPr/>
          </a:p>
          <a:p>
            <a:pPr indent="0" lvl="0" marL="0" rtl="0" algn="l">
              <a:spcBef>
                <a:spcPts val="0"/>
              </a:spcBef>
              <a:spcAft>
                <a:spcPts val="0"/>
              </a:spcAft>
              <a:buNone/>
            </a:pPr>
            <a:r>
              <a:rPr lang="en"/>
              <a:t>E - Express</a:t>
            </a:r>
            <a:endParaRPr/>
          </a:p>
          <a:p>
            <a:pPr indent="0" lvl="0" marL="0" rtl="0" algn="l">
              <a:spcBef>
                <a:spcPts val="0"/>
              </a:spcBef>
              <a:spcAft>
                <a:spcPts val="0"/>
              </a:spcAft>
              <a:buNone/>
            </a:pPr>
            <a:r>
              <a:rPr lang="en"/>
              <a:t>A - Assert</a:t>
            </a:r>
            <a:endParaRPr/>
          </a:p>
          <a:p>
            <a:pPr indent="0" lvl="0" marL="0" rtl="0" algn="l">
              <a:spcBef>
                <a:spcPts val="0"/>
              </a:spcBef>
              <a:spcAft>
                <a:spcPts val="0"/>
              </a:spcAft>
              <a:buNone/>
            </a:pPr>
            <a:r>
              <a:rPr lang="en"/>
              <a:t>R - Reinforce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82" name="Google Shape;182;gfd1cad5a68_0_1"/>
          <p:cNvSpPr txBox="1"/>
          <p:nvPr/>
        </p:nvSpPr>
        <p:spPr>
          <a:xfrm>
            <a:off x="311700" y="3108775"/>
            <a:ext cx="8158200" cy="109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800">
                <a:solidFill>
                  <a:schemeClr val="dk2"/>
                </a:solidFill>
                <a:latin typeface="Roboto"/>
                <a:ea typeface="Roboto"/>
                <a:cs typeface="Roboto"/>
                <a:sym typeface="Roboto"/>
              </a:rPr>
              <a:t>M - mindfully</a:t>
            </a:r>
            <a:endParaRPr sz="1800">
              <a:solidFill>
                <a:schemeClr val="dk2"/>
              </a:solidFill>
              <a:latin typeface="Roboto"/>
              <a:ea typeface="Roboto"/>
              <a:cs typeface="Roboto"/>
              <a:sym typeface="Roboto"/>
            </a:endParaRPr>
          </a:p>
          <a:p>
            <a:pPr indent="0" lvl="0" marL="0" rtl="0" algn="l">
              <a:lnSpc>
                <a:spcPct val="115000"/>
              </a:lnSpc>
              <a:spcBef>
                <a:spcPts val="0"/>
              </a:spcBef>
              <a:spcAft>
                <a:spcPts val="0"/>
              </a:spcAft>
              <a:buNone/>
            </a:pPr>
            <a:r>
              <a:rPr lang="en" sz="1800">
                <a:solidFill>
                  <a:schemeClr val="dk2"/>
                </a:solidFill>
                <a:latin typeface="Roboto"/>
                <a:ea typeface="Roboto"/>
                <a:cs typeface="Roboto"/>
                <a:sym typeface="Roboto"/>
              </a:rPr>
              <a:t>A - appear confident</a:t>
            </a:r>
            <a:endParaRPr sz="1800">
              <a:solidFill>
                <a:schemeClr val="dk2"/>
              </a:solidFill>
              <a:latin typeface="Roboto"/>
              <a:ea typeface="Roboto"/>
              <a:cs typeface="Roboto"/>
              <a:sym typeface="Roboto"/>
            </a:endParaRPr>
          </a:p>
          <a:p>
            <a:pPr indent="0" lvl="0" marL="0" rtl="0" algn="l">
              <a:lnSpc>
                <a:spcPct val="115000"/>
              </a:lnSpc>
              <a:spcBef>
                <a:spcPts val="0"/>
              </a:spcBef>
              <a:spcAft>
                <a:spcPts val="0"/>
              </a:spcAft>
              <a:buNone/>
            </a:pPr>
            <a:r>
              <a:rPr lang="en" sz="1800">
                <a:solidFill>
                  <a:schemeClr val="dk2"/>
                </a:solidFill>
                <a:latin typeface="Roboto"/>
                <a:ea typeface="Roboto"/>
                <a:cs typeface="Roboto"/>
                <a:sym typeface="Roboto"/>
              </a:rPr>
              <a:t>N - negotiate</a:t>
            </a:r>
            <a:endParaRPr sz="1800">
              <a:solidFill>
                <a:schemeClr val="dk2"/>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fd1cad5a68_0_11"/>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DEAR MAN Situation</a:t>
            </a:r>
            <a:endParaRPr/>
          </a:p>
        </p:txBody>
      </p:sp>
      <p:sp>
        <p:nvSpPr>
          <p:cNvPr id="188" name="Google Shape;188;gfd1cad5a68_0_11"/>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Your program chair (or dean or boss or manager) has come to ask you to teach a last minute class. It’s a topic that you really enjoy and you want to be helpful and maintain a good relationship </a:t>
            </a:r>
            <a:r>
              <a:rPr lang="en"/>
              <a:t>with</a:t>
            </a:r>
            <a:r>
              <a:rPr lang="en"/>
              <a:t> your program chair. At the same time, you are already overbooked with teaching and other professional obligations and you are the primary caregiver for an elderly parent, which means you are juggling a lot of competing demands. You worry that if you take on this class, your well-being will suffer. But you also worry that if you do not take on this class, you’ll disappoint your chair and the </a:t>
            </a:r>
            <a:r>
              <a:rPr lang="en"/>
              <a:t>students</a:t>
            </a:r>
            <a:r>
              <a:rPr lang="en"/>
              <a:t> and you may not have </a:t>
            </a:r>
            <a:r>
              <a:rPr lang="en"/>
              <a:t>the</a:t>
            </a:r>
            <a:r>
              <a:rPr lang="en"/>
              <a:t> chance to teach this class again.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fd1cad5a68_0_1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to do?</a:t>
            </a:r>
            <a:endParaRPr/>
          </a:p>
        </p:txBody>
      </p:sp>
      <p:sp>
        <p:nvSpPr>
          <p:cNvPr id="194" name="Google Shape;194;gfd1cad5a68_0_16"/>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consider what your goals in this situation are:</a:t>
            </a:r>
            <a:endParaRPr/>
          </a:p>
          <a:p>
            <a:pPr indent="0" lvl="0" marL="0" rtl="0" algn="l">
              <a:spcBef>
                <a:spcPts val="0"/>
              </a:spcBef>
              <a:spcAft>
                <a:spcPts val="0"/>
              </a:spcAft>
              <a:buNone/>
            </a:pPr>
            <a:r>
              <a:t/>
            </a:r>
            <a:endParaRPr/>
          </a:p>
          <a:p>
            <a:pPr indent="-342900" lvl="0" marL="457200" rtl="0" algn="l">
              <a:spcBef>
                <a:spcPts val="0"/>
              </a:spcBef>
              <a:spcAft>
                <a:spcPts val="0"/>
              </a:spcAft>
              <a:buSzPts val="1800"/>
              <a:buAutoNum type="arabicPeriod"/>
            </a:pPr>
            <a:r>
              <a:rPr lang="en"/>
              <a:t>Objective Goal - to say no to teaching this extra class</a:t>
            </a:r>
            <a:endParaRPr/>
          </a:p>
          <a:p>
            <a:pPr indent="0" lvl="0" marL="0" rtl="0" algn="l">
              <a:spcBef>
                <a:spcPts val="0"/>
              </a:spcBef>
              <a:spcAft>
                <a:spcPts val="0"/>
              </a:spcAft>
              <a:buNone/>
            </a:pPr>
            <a:r>
              <a:t/>
            </a:r>
            <a:endParaRPr/>
          </a:p>
          <a:p>
            <a:pPr indent="-342900" lvl="0" marL="457200" rtl="0" algn="l">
              <a:spcBef>
                <a:spcPts val="0"/>
              </a:spcBef>
              <a:spcAft>
                <a:spcPts val="0"/>
              </a:spcAft>
              <a:buSzPts val="1800"/>
              <a:buAutoNum type="arabicPeriod"/>
            </a:pPr>
            <a:r>
              <a:rPr lang="en"/>
              <a:t>Relationship Goal - to maintain a good relationship </a:t>
            </a:r>
            <a:r>
              <a:rPr lang="en"/>
              <a:t>with</a:t>
            </a:r>
            <a:r>
              <a:rPr lang="en"/>
              <a:t> your chair</a:t>
            </a:r>
            <a:endParaRPr/>
          </a:p>
          <a:p>
            <a:pPr indent="0" lvl="0" marL="0" rtl="0" algn="l">
              <a:spcBef>
                <a:spcPts val="0"/>
              </a:spcBef>
              <a:spcAft>
                <a:spcPts val="0"/>
              </a:spcAft>
              <a:buNone/>
            </a:pPr>
            <a:r>
              <a:t/>
            </a:r>
            <a:endParaRPr/>
          </a:p>
          <a:p>
            <a:pPr indent="-342900" lvl="0" marL="457200" rtl="0" algn="l">
              <a:spcBef>
                <a:spcPts val="0"/>
              </a:spcBef>
              <a:spcAft>
                <a:spcPts val="0"/>
              </a:spcAft>
              <a:buSzPts val="1800"/>
              <a:buAutoNum type="arabicPeriod"/>
            </a:pPr>
            <a:r>
              <a:rPr lang="en"/>
              <a:t>Self-</a:t>
            </a:r>
            <a:r>
              <a:rPr lang="en"/>
              <a:t>Respect</a:t>
            </a:r>
            <a:r>
              <a:rPr lang="en"/>
              <a:t> Goal- to feel good about yourself for upholding your boundaries and being respectful in your interaction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0" st="0"/>
                                            </p:txEl>
                                          </p:spTgt>
                                        </p:tgtEl>
                                        <p:attrNameLst>
                                          <p:attrName>style.visibility</p:attrName>
                                        </p:attrNameLst>
                                      </p:cBhvr>
                                      <p:to>
                                        <p:strVal val="visible"/>
                                      </p:to>
                                    </p:set>
                                    <p:animEffect filter="fade" transition="in">
                                      <p:cBhvr>
                                        <p:cTn dur="1000"/>
                                        <p:tgtEl>
                                          <p:spTgt spid="19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1" st="1"/>
                                            </p:txEl>
                                          </p:spTgt>
                                        </p:tgtEl>
                                        <p:attrNameLst>
                                          <p:attrName>style.visibility</p:attrName>
                                        </p:attrNameLst>
                                      </p:cBhvr>
                                      <p:to>
                                        <p:strVal val="visible"/>
                                      </p:to>
                                    </p:set>
                                    <p:animEffect filter="fade" transition="in">
                                      <p:cBhvr>
                                        <p:cTn dur="1000"/>
                                        <p:tgtEl>
                                          <p:spTgt spid="19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2" st="2"/>
                                            </p:txEl>
                                          </p:spTgt>
                                        </p:tgtEl>
                                        <p:attrNameLst>
                                          <p:attrName>style.visibility</p:attrName>
                                        </p:attrNameLst>
                                      </p:cBhvr>
                                      <p:to>
                                        <p:strVal val="visible"/>
                                      </p:to>
                                    </p:set>
                                    <p:animEffect filter="fade" transition="in">
                                      <p:cBhvr>
                                        <p:cTn dur="1000"/>
                                        <p:tgtEl>
                                          <p:spTgt spid="19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3" st="3"/>
                                            </p:txEl>
                                          </p:spTgt>
                                        </p:tgtEl>
                                        <p:attrNameLst>
                                          <p:attrName>style.visibility</p:attrName>
                                        </p:attrNameLst>
                                      </p:cBhvr>
                                      <p:to>
                                        <p:strVal val="visible"/>
                                      </p:to>
                                    </p:set>
                                    <p:animEffect filter="fade" transition="in">
                                      <p:cBhvr>
                                        <p:cTn dur="1000"/>
                                        <p:tgtEl>
                                          <p:spTgt spid="19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4" st="4"/>
                                            </p:txEl>
                                          </p:spTgt>
                                        </p:tgtEl>
                                        <p:attrNameLst>
                                          <p:attrName>style.visibility</p:attrName>
                                        </p:attrNameLst>
                                      </p:cBhvr>
                                      <p:to>
                                        <p:strVal val="visible"/>
                                      </p:to>
                                    </p:set>
                                    <p:animEffect filter="fade" transition="in">
                                      <p:cBhvr>
                                        <p:cTn dur="1000"/>
                                        <p:tgtEl>
                                          <p:spTgt spid="19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5" st="5"/>
                                            </p:txEl>
                                          </p:spTgt>
                                        </p:tgtEl>
                                        <p:attrNameLst>
                                          <p:attrName>style.visibility</p:attrName>
                                        </p:attrNameLst>
                                      </p:cBhvr>
                                      <p:to>
                                        <p:strVal val="visible"/>
                                      </p:to>
                                    </p:set>
                                    <p:animEffect filter="fade" transition="in">
                                      <p:cBhvr>
                                        <p:cTn dur="1000"/>
                                        <p:tgtEl>
                                          <p:spTgt spid="19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6" st="6"/>
                                            </p:txEl>
                                          </p:spTgt>
                                        </p:tgtEl>
                                        <p:attrNameLst>
                                          <p:attrName>style.visibility</p:attrName>
                                        </p:attrNameLst>
                                      </p:cBhvr>
                                      <p:to>
                                        <p:strVal val="visible"/>
                                      </p:to>
                                    </p:set>
                                    <p:animEffect filter="fade" transition="in">
                                      <p:cBhvr>
                                        <p:cTn dur="1000"/>
                                        <p:tgtEl>
                                          <p:spTgt spid="194">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gfc2da77678_0_10"/>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Previously on Self-Care with Leah and Jon</a:t>
            </a:r>
            <a:endParaRPr/>
          </a:p>
        </p:txBody>
      </p:sp>
      <p:sp>
        <p:nvSpPr>
          <p:cNvPr id="92" name="Google Shape;92;gfc2da77678_0_10"/>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a:p>
          <a:p>
            <a:pPr indent="-342900" lvl="0" marL="457200" rtl="0" algn="l">
              <a:spcBef>
                <a:spcPts val="0"/>
              </a:spcBef>
              <a:spcAft>
                <a:spcPts val="0"/>
              </a:spcAft>
              <a:buSzPts val="1800"/>
              <a:buChar char="●"/>
            </a:pPr>
            <a:r>
              <a:rPr lang="en"/>
              <a:t>Defining self-care</a:t>
            </a:r>
            <a:endParaRPr/>
          </a:p>
          <a:p>
            <a:pPr indent="-342900" lvl="0" marL="457200" rtl="0" algn="l">
              <a:spcBef>
                <a:spcPts val="0"/>
              </a:spcBef>
              <a:spcAft>
                <a:spcPts val="0"/>
              </a:spcAft>
              <a:buSzPts val="1800"/>
              <a:buChar char="●"/>
            </a:pPr>
            <a:r>
              <a:rPr lang="en"/>
              <a:t>Thinking through barriers to self-care</a:t>
            </a:r>
            <a:endParaRPr/>
          </a:p>
          <a:p>
            <a:pPr indent="-342900" lvl="0" marL="457200" rtl="0" algn="l">
              <a:spcBef>
                <a:spcPts val="0"/>
              </a:spcBef>
              <a:spcAft>
                <a:spcPts val="0"/>
              </a:spcAft>
              <a:buSzPts val="1800"/>
              <a:buChar char="●"/>
            </a:pPr>
            <a:r>
              <a:rPr lang="en"/>
              <a:t>Building your resilience toolkit</a:t>
            </a:r>
            <a:endParaRPr/>
          </a:p>
          <a:p>
            <a:pPr indent="-317500" lvl="1" marL="914400" rtl="0" algn="l">
              <a:spcBef>
                <a:spcPts val="0"/>
              </a:spcBef>
              <a:spcAft>
                <a:spcPts val="0"/>
              </a:spcAft>
              <a:buSzPts val="1400"/>
              <a:buChar char="○"/>
            </a:pPr>
            <a:r>
              <a:rPr lang="en"/>
              <a:t>Setting Boundaries</a:t>
            </a:r>
            <a:endParaRPr/>
          </a:p>
          <a:p>
            <a:pPr indent="-317500" lvl="1" marL="914400" rtl="0" algn="l">
              <a:spcBef>
                <a:spcPts val="0"/>
              </a:spcBef>
              <a:spcAft>
                <a:spcPts val="0"/>
              </a:spcAft>
              <a:buSzPts val="1400"/>
              <a:buChar char="○"/>
            </a:pPr>
            <a:r>
              <a:rPr lang="en"/>
              <a:t>Mindfulness</a:t>
            </a:r>
            <a:endParaRPr/>
          </a:p>
          <a:p>
            <a:pPr indent="-317500" lvl="1" marL="914400" rtl="0" algn="l">
              <a:spcBef>
                <a:spcPts val="0"/>
              </a:spcBef>
              <a:spcAft>
                <a:spcPts val="0"/>
              </a:spcAft>
              <a:buSzPts val="1400"/>
              <a:buChar char="○"/>
            </a:pPr>
            <a:r>
              <a:rPr lang="en"/>
              <a:t>Self-compassion</a:t>
            </a:r>
            <a:endParaRPr/>
          </a:p>
          <a:p>
            <a:pPr indent="-342900" lvl="0" marL="457200" rtl="0" algn="l">
              <a:spcBef>
                <a:spcPts val="0"/>
              </a:spcBef>
              <a:spcAft>
                <a:spcPts val="0"/>
              </a:spcAft>
              <a:buSzPts val="1800"/>
              <a:buChar char="●"/>
            </a:pPr>
            <a:r>
              <a:rPr lang="en"/>
              <a:t>Today, we’re going to focus on trauma and giving ourselves space to move through that trauma.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0" st="0"/>
                                            </p:txEl>
                                          </p:spTgt>
                                        </p:tgtEl>
                                        <p:attrNameLst>
                                          <p:attrName>style.visibility</p:attrName>
                                        </p:attrNameLst>
                                      </p:cBhvr>
                                      <p:to>
                                        <p:strVal val="visible"/>
                                      </p:to>
                                    </p:set>
                                    <p:animEffect filter="fade" transition="in">
                                      <p:cBhvr>
                                        <p:cTn dur="1000"/>
                                        <p:tgtEl>
                                          <p:spTgt spid="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1" st="1"/>
                                            </p:txEl>
                                          </p:spTgt>
                                        </p:tgtEl>
                                        <p:attrNameLst>
                                          <p:attrName>style.visibility</p:attrName>
                                        </p:attrNameLst>
                                      </p:cBhvr>
                                      <p:to>
                                        <p:strVal val="visible"/>
                                      </p:to>
                                    </p:set>
                                    <p:animEffect filter="fade" transition="in">
                                      <p:cBhvr>
                                        <p:cTn dur="1000"/>
                                        <p:tgtEl>
                                          <p:spTgt spid="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2" st="2"/>
                                            </p:txEl>
                                          </p:spTgt>
                                        </p:tgtEl>
                                        <p:attrNameLst>
                                          <p:attrName>style.visibility</p:attrName>
                                        </p:attrNameLst>
                                      </p:cBhvr>
                                      <p:to>
                                        <p:strVal val="visible"/>
                                      </p:to>
                                    </p:set>
                                    <p:animEffect filter="fade" transition="in">
                                      <p:cBhvr>
                                        <p:cTn dur="1000"/>
                                        <p:tgtEl>
                                          <p:spTgt spid="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3" st="3"/>
                                            </p:txEl>
                                          </p:spTgt>
                                        </p:tgtEl>
                                        <p:attrNameLst>
                                          <p:attrName>style.visibility</p:attrName>
                                        </p:attrNameLst>
                                      </p:cBhvr>
                                      <p:to>
                                        <p:strVal val="visible"/>
                                      </p:to>
                                    </p:set>
                                    <p:animEffect filter="fade" transition="in">
                                      <p:cBhvr>
                                        <p:cTn dur="1000"/>
                                        <p:tgtEl>
                                          <p:spTgt spid="9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4" st="4"/>
                                            </p:txEl>
                                          </p:spTgt>
                                        </p:tgtEl>
                                        <p:attrNameLst>
                                          <p:attrName>style.visibility</p:attrName>
                                        </p:attrNameLst>
                                      </p:cBhvr>
                                      <p:to>
                                        <p:strVal val="visible"/>
                                      </p:to>
                                    </p:set>
                                    <p:animEffect filter="fade" transition="in">
                                      <p:cBhvr>
                                        <p:cTn dur="1000"/>
                                        <p:tgtEl>
                                          <p:spTgt spid="9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5" st="5"/>
                                            </p:txEl>
                                          </p:spTgt>
                                        </p:tgtEl>
                                        <p:attrNameLst>
                                          <p:attrName>style.visibility</p:attrName>
                                        </p:attrNameLst>
                                      </p:cBhvr>
                                      <p:to>
                                        <p:strVal val="visible"/>
                                      </p:to>
                                    </p:set>
                                    <p:animEffect filter="fade" transition="in">
                                      <p:cBhvr>
                                        <p:cTn dur="1000"/>
                                        <p:tgtEl>
                                          <p:spTgt spid="9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6" st="6"/>
                                            </p:txEl>
                                          </p:spTgt>
                                        </p:tgtEl>
                                        <p:attrNameLst>
                                          <p:attrName>style.visibility</p:attrName>
                                        </p:attrNameLst>
                                      </p:cBhvr>
                                      <p:to>
                                        <p:strVal val="visible"/>
                                      </p:to>
                                    </p:set>
                                    <p:animEffect filter="fade" transition="in">
                                      <p:cBhvr>
                                        <p:cTn dur="1000"/>
                                        <p:tgtEl>
                                          <p:spTgt spid="9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7" st="7"/>
                                            </p:txEl>
                                          </p:spTgt>
                                        </p:tgtEl>
                                        <p:attrNameLst>
                                          <p:attrName>style.visibility</p:attrName>
                                        </p:attrNameLst>
                                      </p:cBhvr>
                                      <p:to>
                                        <p:strVal val="visible"/>
                                      </p:to>
                                    </p:set>
                                    <p:animEffect filter="fade" transition="in">
                                      <p:cBhvr>
                                        <p:cTn dur="1000"/>
                                        <p:tgtEl>
                                          <p:spTgt spid="9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fd1cad5a68_0_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Describe</a:t>
            </a:r>
            <a:endParaRPr/>
          </a:p>
        </p:txBody>
      </p:sp>
      <p:sp>
        <p:nvSpPr>
          <p:cNvPr id="200" name="Google Shape;200;gfd1cad5a68_0_6"/>
          <p:cNvSpPr txBox="1"/>
          <p:nvPr>
            <p:ph idx="1" type="body"/>
          </p:nvPr>
        </p:nvSpPr>
        <p:spPr>
          <a:xfrm>
            <a:off x="311700" y="1229875"/>
            <a:ext cx="8520600" cy="843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Just the facts</a:t>
            </a:r>
            <a:endParaRPr/>
          </a:p>
          <a:p>
            <a:pPr indent="-342900" lvl="0" marL="457200" rtl="0" algn="l">
              <a:spcBef>
                <a:spcPts val="0"/>
              </a:spcBef>
              <a:spcAft>
                <a:spcPts val="0"/>
              </a:spcAft>
              <a:buSzPts val="1800"/>
              <a:buChar char="-"/>
            </a:pPr>
            <a:r>
              <a:rPr lang="en"/>
              <a:t>Think about the who, what, when, where of the situation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1" name="Google Shape;201;gfd1cad5a68_0_6"/>
          <p:cNvSpPr txBox="1"/>
          <p:nvPr/>
        </p:nvSpPr>
        <p:spPr>
          <a:xfrm>
            <a:off x="436575" y="2672575"/>
            <a:ext cx="80697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Roboto"/>
                <a:ea typeface="Roboto"/>
                <a:cs typeface="Roboto"/>
                <a:sym typeface="Roboto"/>
              </a:rPr>
              <a:t>Example -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You asked me to teach this extra class, which is a topic I really enjoy teaching. This </a:t>
            </a:r>
            <a:r>
              <a:rPr lang="en">
                <a:latin typeface="Roboto"/>
                <a:ea typeface="Roboto"/>
                <a:cs typeface="Roboto"/>
                <a:sym typeface="Roboto"/>
              </a:rPr>
              <a:t>semester, I am teaching overload already and caring for my elderly parent. </a:t>
            </a:r>
            <a:endParaRPr>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fd1cad5a68_0_22"/>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Express</a:t>
            </a:r>
            <a:endParaRPr/>
          </a:p>
        </p:txBody>
      </p:sp>
      <p:sp>
        <p:nvSpPr>
          <p:cNvPr id="207" name="Google Shape;207;gfd1cad5a68_0_22"/>
          <p:cNvSpPr txBox="1"/>
          <p:nvPr>
            <p:ph idx="1" type="body"/>
          </p:nvPr>
        </p:nvSpPr>
        <p:spPr>
          <a:xfrm>
            <a:off x="311700" y="1229875"/>
            <a:ext cx="8520600" cy="843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Say how you feel about the situation</a:t>
            </a:r>
            <a:endParaRPr/>
          </a:p>
          <a:p>
            <a:pPr indent="0" lvl="0" marL="0" rtl="0" algn="l">
              <a:spcBef>
                <a:spcPts val="0"/>
              </a:spcBef>
              <a:spcAft>
                <a:spcPts val="0"/>
              </a:spcAft>
              <a:buNone/>
            </a:pPr>
            <a:r>
              <a:t/>
            </a:r>
            <a:endParaRPr/>
          </a:p>
        </p:txBody>
      </p:sp>
      <p:sp>
        <p:nvSpPr>
          <p:cNvPr id="208" name="Google Shape;208;gfd1cad5a68_0_22"/>
          <p:cNvSpPr txBox="1"/>
          <p:nvPr/>
        </p:nvSpPr>
        <p:spPr>
          <a:xfrm>
            <a:off x="436575" y="2072875"/>
            <a:ext cx="80697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Roboto"/>
                <a:ea typeface="Roboto"/>
                <a:cs typeface="Roboto"/>
                <a:sym typeface="Roboto"/>
              </a:rPr>
              <a:t>Example -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I feel torn in this situation. I want to be seen as a good colleague and want to help out the program and the students, and I also worry that I will sacrifice my well-being if I take on additional </a:t>
            </a:r>
            <a:r>
              <a:rPr lang="en">
                <a:latin typeface="Roboto"/>
                <a:ea typeface="Roboto"/>
                <a:cs typeface="Roboto"/>
                <a:sym typeface="Roboto"/>
              </a:rPr>
              <a:t>responsibilities</a:t>
            </a:r>
            <a:r>
              <a:rPr lang="en">
                <a:latin typeface="Roboto"/>
                <a:ea typeface="Roboto"/>
                <a:cs typeface="Roboto"/>
                <a:sym typeface="Roboto"/>
              </a:rPr>
              <a:t> at this time.</a:t>
            </a:r>
            <a:endParaRPr>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1000"/>
                                        <p:tgtEl>
                                          <p:spTgt spid="2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0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fd1cad5a68_0_28"/>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Assert</a:t>
            </a:r>
            <a:endParaRPr/>
          </a:p>
        </p:txBody>
      </p:sp>
      <p:sp>
        <p:nvSpPr>
          <p:cNvPr id="214" name="Google Shape;214;gfd1cad5a68_0_28"/>
          <p:cNvSpPr txBox="1"/>
          <p:nvPr>
            <p:ph idx="1" type="body"/>
          </p:nvPr>
        </p:nvSpPr>
        <p:spPr>
          <a:xfrm>
            <a:off x="311700" y="1229875"/>
            <a:ext cx="8520600" cy="843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Ask for what you want or clearly say no</a:t>
            </a:r>
            <a:endParaRPr/>
          </a:p>
          <a:p>
            <a:pPr indent="-342900" lvl="0" marL="457200" rtl="0" algn="l">
              <a:spcBef>
                <a:spcPts val="0"/>
              </a:spcBef>
              <a:spcAft>
                <a:spcPts val="0"/>
              </a:spcAft>
              <a:buSzPts val="1800"/>
              <a:buChar char="-"/>
            </a:pPr>
            <a:r>
              <a:rPr lang="en"/>
              <a:t>This must be explicit and direct - no assuming the other person will guess your wants/needs</a:t>
            </a:r>
            <a:endParaRPr/>
          </a:p>
          <a:p>
            <a:pPr indent="0" lvl="0" marL="0" rtl="0" algn="l">
              <a:spcBef>
                <a:spcPts val="0"/>
              </a:spcBef>
              <a:spcAft>
                <a:spcPts val="0"/>
              </a:spcAft>
              <a:buNone/>
            </a:pPr>
            <a:r>
              <a:t/>
            </a:r>
            <a:endParaRPr/>
          </a:p>
        </p:txBody>
      </p:sp>
      <p:sp>
        <p:nvSpPr>
          <p:cNvPr id="215" name="Google Shape;215;gfd1cad5a68_0_28"/>
          <p:cNvSpPr txBox="1"/>
          <p:nvPr/>
        </p:nvSpPr>
        <p:spPr>
          <a:xfrm>
            <a:off x="436575" y="2654400"/>
            <a:ext cx="80697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Roboto"/>
                <a:ea typeface="Roboto"/>
                <a:cs typeface="Roboto"/>
                <a:sym typeface="Roboto"/>
              </a:rPr>
              <a:t>Example -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As much as I would like to teach this course, I am declining the request. I am not able to teach this class this semester.</a:t>
            </a:r>
            <a:endParaRPr>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1000"/>
                                        <p:tgtEl>
                                          <p:spTgt spid="2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10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gfd1cad5a68_0_34"/>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Reinforce</a:t>
            </a:r>
            <a:endParaRPr/>
          </a:p>
        </p:txBody>
      </p:sp>
      <p:sp>
        <p:nvSpPr>
          <p:cNvPr id="221" name="Google Shape;221;gfd1cad5a68_0_34"/>
          <p:cNvSpPr txBox="1"/>
          <p:nvPr>
            <p:ph idx="1" type="body"/>
          </p:nvPr>
        </p:nvSpPr>
        <p:spPr>
          <a:xfrm>
            <a:off x="311700" y="1229875"/>
            <a:ext cx="8520600" cy="843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Offer a reinforcement or incentive to the other person</a:t>
            </a:r>
            <a:endParaRPr/>
          </a:p>
          <a:p>
            <a:pPr indent="-342900" lvl="0" marL="457200" rtl="0" algn="l">
              <a:spcBef>
                <a:spcPts val="0"/>
              </a:spcBef>
              <a:spcAft>
                <a:spcPts val="0"/>
              </a:spcAft>
              <a:buSzPts val="1800"/>
              <a:buChar char="-"/>
            </a:pPr>
            <a:r>
              <a:rPr lang="en"/>
              <a:t>Oftentimes a “thank you” may be enough here</a:t>
            </a:r>
            <a:endParaRPr/>
          </a:p>
          <a:p>
            <a:pPr indent="0" lvl="0" marL="0" rtl="0" algn="l">
              <a:spcBef>
                <a:spcPts val="0"/>
              </a:spcBef>
              <a:spcAft>
                <a:spcPts val="0"/>
              </a:spcAft>
              <a:buNone/>
            </a:pPr>
            <a:r>
              <a:t/>
            </a:r>
            <a:endParaRPr/>
          </a:p>
        </p:txBody>
      </p:sp>
      <p:sp>
        <p:nvSpPr>
          <p:cNvPr id="222" name="Google Shape;222;gfd1cad5a68_0_34"/>
          <p:cNvSpPr txBox="1"/>
          <p:nvPr/>
        </p:nvSpPr>
        <p:spPr>
          <a:xfrm>
            <a:off x="436575" y="2654400"/>
            <a:ext cx="80697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Roboto"/>
                <a:ea typeface="Roboto"/>
                <a:cs typeface="Roboto"/>
                <a:sym typeface="Roboto"/>
              </a:rPr>
              <a:t>Example -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I appreciate your understanding. I know that I’ll be better able to fulfill my other course and </a:t>
            </a:r>
            <a:r>
              <a:rPr lang="en">
                <a:latin typeface="Roboto"/>
                <a:ea typeface="Roboto"/>
                <a:cs typeface="Roboto"/>
                <a:sym typeface="Roboto"/>
              </a:rPr>
              <a:t>professional</a:t>
            </a:r>
            <a:r>
              <a:rPr lang="en">
                <a:latin typeface="Roboto"/>
                <a:ea typeface="Roboto"/>
                <a:cs typeface="Roboto"/>
                <a:sym typeface="Roboto"/>
              </a:rPr>
              <a:t> </a:t>
            </a:r>
            <a:r>
              <a:rPr lang="en">
                <a:latin typeface="Roboto"/>
                <a:ea typeface="Roboto"/>
                <a:cs typeface="Roboto"/>
                <a:sym typeface="Roboto"/>
              </a:rPr>
              <a:t>responsibilities</a:t>
            </a:r>
            <a:r>
              <a:rPr lang="en">
                <a:latin typeface="Roboto"/>
                <a:ea typeface="Roboto"/>
                <a:cs typeface="Roboto"/>
                <a:sym typeface="Roboto"/>
              </a:rPr>
              <a:t> if I say not to taking on this extra </a:t>
            </a:r>
            <a:r>
              <a:rPr lang="en">
                <a:latin typeface="Roboto"/>
                <a:ea typeface="Roboto"/>
                <a:cs typeface="Roboto"/>
                <a:sym typeface="Roboto"/>
              </a:rPr>
              <a:t>class</a:t>
            </a:r>
            <a:r>
              <a:rPr lang="en">
                <a:latin typeface="Roboto"/>
                <a:ea typeface="Roboto"/>
                <a:cs typeface="Roboto"/>
                <a:sym typeface="Roboto"/>
              </a:rPr>
              <a:t>.</a:t>
            </a:r>
            <a:endParaRPr>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fd1cad5a68_0_40"/>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 - the “how” skills </a:t>
            </a:r>
            <a:endParaRPr/>
          </a:p>
        </p:txBody>
      </p:sp>
      <p:sp>
        <p:nvSpPr>
          <p:cNvPr id="228" name="Google Shape;228;gfd1cad5a68_0_40"/>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Be Mindful </a:t>
            </a:r>
            <a:r>
              <a:rPr lang="en"/>
              <a:t>- this is  a reminder to stay focused on the topic at hand. Sometimes when people don’t like the request we are making or the ask we are refusing, they may try to change the topic. This is a reminder to be a broken record and keep coming back to the topic.</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Appear Confident</a:t>
            </a:r>
            <a:r>
              <a:rPr lang="en"/>
              <a:t> - even if you feel very nervous about making your request or saying no, do your best to appear confident. The more prepared you are - the easier this will be (do your homework first)</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Negotiate</a:t>
            </a:r>
            <a:r>
              <a:rPr lang="en"/>
              <a:t> - you may need to be willing to give a little to get. Be open to negotiating to get your needs met.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0" st="0"/>
                                            </p:txEl>
                                          </p:spTgt>
                                        </p:tgtEl>
                                        <p:attrNameLst>
                                          <p:attrName>style.visibility</p:attrName>
                                        </p:attrNameLst>
                                      </p:cBhvr>
                                      <p:to>
                                        <p:strVal val="visible"/>
                                      </p:to>
                                    </p:set>
                                    <p:animEffect filter="fade" transition="in">
                                      <p:cBhvr>
                                        <p:cTn dur="1000"/>
                                        <p:tgtEl>
                                          <p:spTgt spid="2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1" st="1"/>
                                            </p:txEl>
                                          </p:spTgt>
                                        </p:tgtEl>
                                        <p:attrNameLst>
                                          <p:attrName>style.visibility</p:attrName>
                                        </p:attrNameLst>
                                      </p:cBhvr>
                                      <p:to>
                                        <p:strVal val="visible"/>
                                      </p:to>
                                    </p:set>
                                    <p:animEffect filter="fade" transition="in">
                                      <p:cBhvr>
                                        <p:cTn dur="1000"/>
                                        <p:tgtEl>
                                          <p:spTgt spid="22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2" st="2"/>
                                            </p:txEl>
                                          </p:spTgt>
                                        </p:tgtEl>
                                        <p:attrNameLst>
                                          <p:attrName>style.visibility</p:attrName>
                                        </p:attrNameLst>
                                      </p:cBhvr>
                                      <p:to>
                                        <p:strVal val="visible"/>
                                      </p:to>
                                    </p:set>
                                    <p:animEffect filter="fade" transition="in">
                                      <p:cBhvr>
                                        <p:cTn dur="1000"/>
                                        <p:tgtEl>
                                          <p:spTgt spid="22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3" st="3"/>
                                            </p:txEl>
                                          </p:spTgt>
                                        </p:tgtEl>
                                        <p:attrNameLst>
                                          <p:attrName>style.visibility</p:attrName>
                                        </p:attrNameLst>
                                      </p:cBhvr>
                                      <p:to>
                                        <p:strVal val="visible"/>
                                      </p:to>
                                    </p:set>
                                    <p:animEffect filter="fade" transition="in">
                                      <p:cBhvr>
                                        <p:cTn dur="1000"/>
                                        <p:tgtEl>
                                          <p:spTgt spid="22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4" st="4"/>
                                            </p:txEl>
                                          </p:spTgt>
                                        </p:tgtEl>
                                        <p:attrNameLst>
                                          <p:attrName>style.visibility</p:attrName>
                                        </p:attrNameLst>
                                      </p:cBhvr>
                                      <p:to>
                                        <p:strVal val="visible"/>
                                      </p:to>
                                    </p:set>
                                    <p:animEffect filter="fade" transition="in">
                                      <p:cBhvr>
                                        <p:cTn dur="1000"/>
                                        <p:tgtEl>
                                          <p:spTgt spid="228">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1014f569f0d_2_7"/>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000000"/>
                </a:solidFill>
                <a:latin typeface="Arial"/>
                <a:ea typeface="Arial"/>
                <a:cs typeface="Arial"/>
                <a:sym typeface="Arial"/>
              </a:rPr>
              <a:t>Trauma--Broadly defined</a:t>
            </a:r>
            <a:endParaRPr/>
          </a:p>
        </p:txBody>
      </p:sp>
      <p:sp>
        <p:nvSpPr>
          <p:cNvPr id="98" name="Google Shape;98;g1014f569f0d_2_7"/>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0" lvl="0" marL="0" rtl="0" algn="l">
              <a:lnSpc>
                <a:spcPct val="90000"/>
              </a:lnSpc>
              <a:spcBef>
                <a:spcPts val="1000"/>
              </a:spcBef>
              <a:spcAft>
                <a:spcPts val="0"/>
              </a:spcAft>
              <a:buNone/>
            </a:pPr>
            <a:r>
              <a:rPr lang="en" sz="2800">
                <a:solidFill>
                  <a:srgbClr val="000000"/>
                </a:solidFill>
                <a:latin typeface="Arial"/>
                <a:ea typeface="Arial"/>
                <a:cs typeface="Arial"/>
                <a:sym typeface="Arial"/>
              </a:rPr>
              <a:t>•</a:t>
            </a:r>
            <a:r>
              <a:rPr lang="en" sz="2800">
                <a:solidFill>
                  <a:srgbClr val="000000"/>
                </a:solidFill>
                <a:latin typeface="Calibri"/>
                <a:ea typeface="Calibri"/>
                <a:cs typeface="Calibri"/>
                <a:sym typeface="Calibri"/>
              </a:rPr>
              <a:t>Threat to cognitive or psychological integrity-- a severe challenge to individuals’ past ways of understanding the world and their place in it, their personal identity.</a:t>
            </a:r>
            <a:endParaRPr sz="2800">
              <a:solidFill>
                <a:srgbClr val="000000"/>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g1014f569f0d_2_23"/>
          <p:cNvSpPr txBox="1"/>
          <p:nvPr>
            <p:ph type="title"/>
          </p:nvPr>
        </p:nvSpPr>
        <p:spPr>
          <a:xfrm>
            <a:off x="311700" y="2576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000000"/>
                </a:solidFill>
                <a:latin typeface="Arial"/>
                <a:ea typeface="Arial"/>
                <a:cs typeface="Arial"/>
                <a:sym typeface="Arial"/>
              </a:rPr>
              <a:t>Trauma &amp; Cognition</a:t>
            </a:r>
            <a:endParaRPr/>
          </a:p>
        </p:txBody>
      </p:sp>
      <p:sp>
        <p:nvSpPr>
          <p:cNvPr id="104" name="Google Shape;104;g1014f569f0d_2_23"/>
          <p:cNvSpPr txBox="1"/>
          <p:nvPr>
            <p:ph idx="1" type="body"/>
          </p:nvPr>
        </p:nvSpPr>
        <p:spPr>
          <a:xfrm>
            <a:off x="311700" y="1001275"/>
            <a:ext cx="8520600" cy="36117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 sz="2600">
                <a:solidFill>
                  <a:srgbClr val="000000"/>
                </a:solidFill>
                <a:latin typeface="Calibri"/>
                <a:ea typeface="Calibri"/>
                <a:cs typeface="Calibri"/>
                <a:sym typeface="Calibri"/>
              </a:rPr>
              <a:t>Challenging or shattering the assumptive world or core beliefs about</a:t>
            </a:r>
            <a:endParaRPr sz="2600">
              <a:solidFill>
                <a:srgbClr val="000000"/>
              </a:solidFill>
              <a:latin typeface="Calibri"/>
              <a:ea typeface="Calibri"/>
              <a:cs typeface="Calibri"/>
              <a:sym typeface="Calibri"/>
            </a:endParaRPr>
          </a:p>
          <a:p>
            <a:pPr indent="457200" lvl="0" marL="457200" rtl="0" algn="l">
              <a:lnSpc>
                <a:spcPct val="90000"/>
              </a:lnSpc>
              <a:spcBef>
                <a:spcPts val="0"/>
              </a:spcBef>
              <a:spcAft>
                <a:spcPts val="0"/>
              </a:spcAft>
              <a:buNone/>
            </a:pPr>
            <a:r>
              <a:rPr lang="en" sz="2600">
                <a:solidFill>
                  <a:srgbClr val="000000"/>
                </a:solidFill>
                <a:latin typeface="Arial"/>
                <a:ea typeface="Arial"/>
                <a:cs typeface="Arial"/>
                <a:sym typeface="Arial"/>
              </a:rPr>
              <a:t>•</a:t>
            </a:r>
            <a:r>
              <a:rPr lang="en" sz="2600">
                <a:solidFill>
                  <a:srgbClr val="000000"/>
                </a:solidFill>
                <a:latin typeface="Calibri"/>
                <a:ea typeface="Calibri"/>
                <a:cs typeface="Calibri"/>
                <a:sym typeface="Calibri"/>
              </a:rPr>
              <a:t>benevolence</a:t>
            </a:r>
            <a:endParaRPr sz="2600">
              <a:solidFill>
                <a:srgbClr val="000000"/>
              </a:solidFill>
              <a:latin typeface="Calibri"/>
              <a:ea typeface="Calibri"/>
              <a:cs typeface="Calibri"/>
              <a:sym typeface="Calibri"/>
            </a:endParaRPr>
          </a:p>
          <a:p>
            <a:pPr indent="457200" lvl="0" marL="457200" rtl="0" algn="l">
              <a:lnSpc>
                <a:spcPct val="90000"/>
              </a:lnSpc>
              <a:spcBef>
                <a:spcPts val="0"/>
              </a:spcBef>
              <a:spcAft>
                <a:spcPts val="0"/>
              </a:spcAft>
              <a:buNone/>
            </a:pPr>
            <a:r>
              <a:rPr lang="en" sz="2600">
                <a:solidFill>
                  <a:srgbClr val="000000"/>
                </a:solidFill>
                <a:latin typeface="Arial"/>
                <a:ea typeface="Arial"/>
                <a:cs typeface="Arial"/>
                <a:sym typeface="Arial"/>
              </a:rPr>
              <a:t>•</a:t>
            </a:r>
            <a:r>
              <a:rPr lang="en" sz="2600">
                <a:solidFill>
                  <a:srgbClr val="000000"/>
                </a:solidFill>
                <a:latin typeface="Calibri"/>
                <a:ea typeface="Calibri"/>
                <a:cs typeface="Calibri"/>
                <a:sym typeface="Calibri"/>
              </a:rPr>
              <a:t>safety </a:t>
            </a:r>
            <a:endParaRPr sz="2600">
              <a:solidFill>
                <a:srgbClr val="000000"/>
              </a:solidFill>
              <a:latin typeface="Calibri"/>
              <a:ea typeface="Calibri"/>
              <a:cs typeface="Calibri"/>
              <a:sym typeface="Calibri"/>
            </a:endParaRPr>
          </a:p>
          <a:p>
            <a:pPr indent="457200" lvl="0" marL="457200" rtl="0" algn="l">
              <a:lnSpc>
                <a:spcPct val="90000"/>
              </a:lnSpc>
              <a:spcBef>
                <a:spcPts val="0"/>
              </a:spcBef>
              <a:spcAft>
                <a:spcPts val="0"/>
              </a:spcAft>
              <a:buNone/>
            </a:pPr>
            <a:r>
              <a:rPr lang="en" sz="2600">
                <a:solidFill>
                  <a:srgbClr val="000000"/>
                </a:solidFill>
                <a:latin typeface="Arial"/>
                <a:ea typeface="Arial"/>
                <a:cs typeface="Arial"/>
                <a:sym typeface="Arial"/>
              </a:rPr>
              <a:t>•</a:t>
            </a:r>
            <a:r>
              <a:rPr lang="en" sz="2600">
                <a:solidFill>
                  <a:srgbClr val="000000"/>
                </a:solidFill>
                <a:latin typeface="Calibri"/>
                <a:ea typeface="Calibri"/>
                <a:cs typeface="Calibri"/>
                <a:sym typeface="Calibri"/>
              </a:rPr>
              <a:t>predictability           	</a:t>
            </a:r>
            <a:endParaRPr sz="2600">
              <a:solidFill>
                <a:srgbClr val="000000"/>
              </a:solidFill>
              <a:latin typeface="Calibri"/>
              <a:ea typeface="Calibri"/>
              <a:cs typeface="Calibri"/>
              <a:sym typeface="Calibri"/>
            </a:endParaRPr>
          </a:p>
          <a:p>
            <a:pPr indent="457200" lvl="0" marL="457200" rtl="0" algn="l">
              <a:lnSpc>
                <a:spcPct val="90000"/>
              </a:lnSpc>
              <a:spcBef>
                <a:spcPts val="0"/>
              </a:spcBef>
              <a:spcAft>
                <a:spcPts val="0"/>
              </a:spcAft>
              <a:buNone/>
            </a:pPr>
            <a:r>
              <a:rPr lang="en" sz="2600">
                <a:solidFill>
                  <a:srgbClr val="000000"/>
                </a:solidFill>
                <a:latin typeface="Arial"/>
                <a:ea typeface="Arial"/>
                <a:cs typeface="Arial"/>
                <a:sym typeface="Arial"/>
              </a:rPr>
              <a:t>•</a:t>
            </a:r>
            <a:r>
              <a:rPr lang="en" sz="2600">
                <a:solidFill>
                  <a:srgbClr val="000000"/>
                </a:solidFill>
                <a:latin typeface="Calibri"/>
                <a:ea typeface="Calibri"/>
                <a:cs typeface="Calibri"/>
                <a:sym typeface="Calibri"/>
              </a:rPr>
              <a:t>controllability</a:t>
            </a:r>
            <a:endParaRPr sz="2600">
              <a:solidFill>
                <a:srgbClr val="000000"/>
              </a:solidFill>
              <a:latin typeface="Calibri"/>
              <a:ea typeface="Calibri"/>
              <a:cs typeface="Calibri"/>
              <a:sym typeface="Calibri"/>
            </a:endParaRPr>
          </a:p>
          <a:p>
            <a:pPr indent="457200" lvl="0" marL="457200" rtl="0" algn="l">
              <a:lnSpc>
                <a:spcPct val="90000"/>
              </a:lnSpc>
              <a:spcBef>
                <a:spcPts val="0"/>
              </a:spcBef>
              <a:spcAft>
                <a:spcPts val="0"/>
              </a:spcAft>
              <a:buNone/>
            </a:pPr>
            <a:r>
              <a:rPr lang="en" sz="2600">
                <a:solidFill>
                  <a:srgbClr val="000000"/>
                </a:solidFill>
                <a:latin typeface="Arial"/>
                <a:ea typeface="Arial"/>
                <a:cs typeface="Arial"/>
                <a:sym typeface="Arial"/>
              </a:rPr>
              <a:t>•</a:t>
            </a:r>
            <a:r>
              <a:rPr lang="en" sz="2600">
                <a:solidFill>
                  <a:srgbClr val="000000"/>
                </a:solidFill>
                <a:latin typeface="Calibri"/>
                <a:ea typeface="Calibri"/>
                <a:cs typeface="Calibri"/>
                <a:sym typeface="Calibri"/>
              </a:rPr>
              <a:t>vulnerability</a:t>
            </a:r>
            <a:endParaRPr sz="2600">
              <a:solidFill>
                <a:srgbClr val="000000"/>
              </a:solidFill>
              <a:latin typeface="Calibri"/>
              <a:ea typeface="Calibri"/>
              <a:cs typeface="Calibri"/>
              <a:sym typeface="Calibri"/>
            </a:endParaRPr>
          </a:p>
          <a:p>
            <a:pPr indent="457200" lvl="0" marL="457200" rtl="0" algn="l">
              <a:lnSpc>
                <a:spcPct val="90000"/>
              </a:lnSpc>
              <a:spcBef>
                <a:spcPts val="0"/>
              </a:spcBef>
              <a:spcAft>
                <a:spcPts val="0"/>
              </a:spcAft>
              <a:buNone/>
            </a:pPr>
            <a:r>
              <a:rPr lang="en" sz="2600">
                <a:solidFill>
                  <a:srgbClr val="000000"/>
                </a:solidFill>
                <a:latin typeface="Arial"/>
                <a:ea typeface="Arial"/>
                <a:cs typeface="Arial"/>
                <a:sym typeface="Arial"/>
              </a:rPr>
              <a:t>•</a:t>
            </a:r>
            <a:r>
              <a:rPr lang="en" sz="2600">
                <a:solidFill>
                  <a:srgbClr val="000000"/>
                </a:solidFill>
                <a:latin typeface="Calibri"/>
                <a:ea typeface="Calibri"/>
                <a:cs typeface="Calibri"/>
                <a:sym typeface="Calibri"/>
              </a:rPr>
              <a:t>self-esteem</a:t>
            </a:r>
            <a:endParaRPr sz="2600">
              <a:solidFill>
                <a:srgbClr val="000000"/>
              </a:solidFill>
              <a:latin typeface="Calibri"/>
              <a:ea typeface="Calibri"/>
              <a:cs typeface="Calibri"/>
              <a:sym typeface="Calibri"/>
            </a:endParaRPr>
          </a:p>
          <a:p>
            <a:pPr indent="457200" lvl="0" marL="457200" rtl="0" algn="l">
              <a:lnSpc>
                <a:spcPct val="90000"/>
              </a:lnSpc>
              <a:spcBef>
                <a:spcPts val="0"/>
              </a:spcBef>
              <a:spcAft>
                <a:spcPts val="0"/>
              </a:spcAft>
              <a:buNone/>
            </a:pPr>
            <a:r>
              <a:rPr lang="en" sz="2600">
                <a:solidFill>
                  <a:srgbClr val="000000"/>
                </a:solidFill>
                <a:latin typeface="Arial"/>
                <a:ea typeface="Arial"/>
                <a:cs typeface="Arial"/>
                <a:sym typeface="Arial"/>
              </a:rPr>
              <a:t>•</a:t>
            </a:r>
            <a:r>
              <a:rPr lang="en" sz="2600">
                <a:solidFill>
                  <a:srgbClr val="000000"/>
                </a:solidFill>
                <a:latin typeface="Calibri"/>
                <a:ea typeface="Calibri"/>
                <a:cs typeface="Calibri"/>
                <a:sym typeface="Calibri"/>
              </a:rPr>
              <a:t>morality (moral injury)</a:t>
            </a: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1014f569f0d_2_16"/>
          <p:cNvSpPr txBox="1"/>
          <p:nvPr>
            <p:ph type="title"/>
          </p:nvPr>
        </p:nvSpPr>
        <p:spPr>
          <a:xfrm>
            <a:off x="311700" y="2576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000000"/>
                </a:solidFill>
                <a:latin typeface="Arial"/>
                <a:ea typeface="Arial"/>
                <a:cs typeface="Arial"/>
                <a:sym typeface="Arial"/>
              </a:rPr>
              <a:t>Trauma and narrative</a:t>
            </a:r>
            <a:endParaRPr/>
          </a:p>
        </p:txBody>
      </p:sp>
      <p:sp>
        <p:nvSpPr>
          <p:cNvPr id="110" name="Google Shape;110;g1014f569f0d_2_16"/>
          <p:cNvSpPr txBox="1"/>
          <p:nvPr>
            <p:ph idx="1" type="body"/>
          </p:nvPr>
        </p:nvSpPr>
        <p:spPr>
          <a:xfrm>
            <a:off x="311700" y="1077475"/>
            <a:ext cx="8520600" cy="3339000"/>
          </a:xfrm>
          <a:prstGeom prst="rect">
            <a:avLst/>
          </a:prstGeom>
        </p:spPr>
        <p:txBody>
          <a:bodyPr anchorCtr="0" anchor="t" bIns="91425" lIns="91425" spcFirstLastPara="1" rIns="91425" wrap="square" tIns="91425">
            <a:noAutofit/>
          </a:bodyPr>
          <a:lstStyle/>
          <a:p>
            <a:pPr indent="0" lvl="0" marL="0" rtl="0" algn="l">
              <a:lnSpc>
                <a:spcPct val="90000"/>
              </a:lnSpc>
              <a:spcBef>
                <a:spcPts val="1000"/>
              </a:spcBef>
              <a:spcAft>
                <a:spcPts val="0"/>
              </a:spcAft>
              <a:buNone/>
            </a:pPr>
            <a:r>
              <a:rPr lang="en" sz="2800">
                <a:solidFill>
                  <a:srgbClr val="000000"/>
                </a:solidFill>
                <a:latin typeface="Arial"/>
                <a:ea typeface="Arial"/>
                <a:cs typeface="Arial"/>
                <a:sym typeface="Arial"/>
              </a:rPr>
              <a:t>•</a:t>
            </a:r>
            <a:r>
              <a:rPr lang="en" sz="2800">
                <a:solidFill>
                  <a:srgbClr val="000000"/>
                </a:solidFill>
                <a:latin typeface="Calibri"/>
                <a:ea typeface="Calibri"/>
                <a:cs typeface="Calibri"/>
                <a:sym typeface="Calibri"/>
              </a:rPr>
              <a:t>Trauma is often a turning point in our life narrative, a watershed event.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 sz="2800">
                <a:solidFill>
                  <a:srgbClr val="000000"/>
                </a:solidFill>
                <a:latin typeface="Arial"/>
                <a:ea typeface="Arial"/>
                <a:cs typeface="Arial"/>
                <a:sym typeface="Arial"/>
              </a:rPr>
              <a:t>•</a:t>
            </a:r>
            <a:r>
              <a:rPr lang="en" sz="2800">
                <a:solidFill>
                  <a:srgbClr val="000000"/>
                </a:solidFill>
                <a:latin typeface="Calibri"/>
                <a:ea typeface="Calibri"/>
                <a:cs typeface="Calibri"/>
                <a:sym typeface="Calibri"/>
              </a:rPr>
              <a:t>Events are traumatic when they disrupt the anticipated course of life or the plan people had for their lives.</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 sz="2800">
                <a:solidFill>
                  <a:srgbClr val="000000"/>
                </a:solidFill>
                <a:latin typeface="Arial"/>
                <a:ea typeface="Arial"/>
                <a:cs typeface="Arial"/>
                <a:sym typeface="Arial"/>
              </a:rPr>
              <a:t>•</a:t>
            </a:r>
            <a:r>
              <a:rPr lang="en" sz="2800">
                <a:solidFill>
                  <a:srgbClr val="000000"/>
                </a:solidFill>
                <a:latin typeface="Calibri"/>
                <a:ea typeface="Calibri"/>
                <a:cs typeface="Calibri"/>
                <a:sym typeface="Calibri"/>
              </a:rPr>
              <a:t>If an event divides life into “before and after” it may be traumatic, and also, growth-enhancing.</a:t>
            </a:r>
            <a:endParaRPr sz="2800">
              <a:solidFill>
                <a:srgbClr val="000000"/>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g1014f569f0d_2_0"/>
          <p:cNvPicPr preferRelativeResize="0"/>
          <p:nvPr/>
        </p:nvPicPr>
        <p:blipFill>
          <a:blip r:embed="rId3">
            <a:alphaModFix/>
          </a:blip>
          <a:stretch>
            <a:fillRect/>
          </a:stretch>
        </p:blipFill>
        <p:spPr>
          <a:xfrm>
            <a:off x="368525" y="76200"/>
            <a:ext cx="818335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f9d77f5cd9_0_0"/>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700"/>
              <a:t>Post Traumatic Growth (PTG)</a:t>
            </a:r>
            <a:endParaRPr b="1" sz="3700"/>
          </a:p>
        </p:txBody>
      </p:sp>
      <p:sp>
        <p:nvSpPr>
          <p:cNvPr id="121" name="Google Shape;121;gf9d77f5cd9_0_0"/>
          <p:cNvSpPr txBox="1"/>
          <p:nvPr>
            <p:ph idx="1" type="body"/>
          </p:nvPr>
        </p:nvSpPr>
        <p:spPr>
          <a:xfrm>
            <a:off x="311700" y="1077475"/>
            <a:ext cx="8520600" cy="3339000"/>
          </a:xfrm>
          <a:prstGeom prst="rect">
            <a:avLst/>
          </a:prstGeom>
        </p:spPr>
        <p:txBody>
          <a:bodyPr anchorCtr="0" anchor="t" bIns="91425" lIns="91425" spcFirstLastPara="1" rIns="91425" wrap="square" tIns="91425">
            <a:noAutofit/>
          </a:bodyPr>
          <a:lstStyle/>
          <a:p>
            <a:pPr indent="0" lvl="0" marL="228600" rtl="0" algn="l">
              <a:lnSpc>
                <a:spcPct val="90000"/>
              </a:lnSpc>
              <a:spcBef>
                <a:spcPts val="1000"/>
              </a:spcBef>
              <a:spcAft>
                <a:spcPts val="0"/>
              </a:spcAft>
              <a:buNone/>
            </a:pPr>
            <a:r>
              <a:rPr b="1" lang="en" sz="2800">
                <a:solidFill>
                  <a:srgbClr val="000000"/>
                </a:solidFill>
                <a:latin typeface="Calibri"/>
                <a:ea typeface="Calibri"/>
                <a:cs typeface="Calibri"/>
                <a:sym typeface="Calibri"/>
              </a:rPr>
              <a:t>Posttraumatic Growth </a:t>
            </a:r>
            <a:r>
              <a:rPr lang="en" sz="2800">
                <a:solidFill>
                  <a:srgbClr val="000000"/>
                </a:solidFill>
                <a:latin typeface="Calibri"/>
                <a:ea typeface="Calibri"/>
                <a:cs typeface="Calibri"/>
                <a:sym typeface="Calibri"/>
              </a:rPr>
              <a:t>is both a process and an outcome: The experience of </a:t>
            </a:r>
            <a:r>
              <a:rPr i="1" lang="en" sz="2800">
                <a:solidFill>
                  <a:srgbClr val="000000"/>
                </a:solidFill>
                <a:latin typeface="Calibri"/>
                <a:ea typeface="Calibri"/>
                <a:cs typeface="Calibri"/>
                <a:sym typeface="Calibri"/>
              </a:rPr>
              <a:t>positive changes </a:t>
            </a:r>
            <a:r>
              <a:rPr lang="en" sz="2800">
                <a:solidFill>
                  <a:srgbClr val="000000"/>
                </a:solidFill>
                <a:latin typeface="Calibri"/>
                <a:ea typeface="Calibri"/>
                <a:cs typeface="Calibri"/>
                <a:sym typeface="Calibri"/>
              </a:rPr>
              <a:t>in oneself as a result of the </a:t>
            </a:r>
            <a:r>
              <a:rPr i="1" lang="en" sz="2800">
                <a:solidFill>
                  <a:srgbClr val="000000"/>
                </a:solidFill>
                <a:latin typeface="Calibri"/>
                <a:ea typeface="Calibri"/>
                <a:cs typeface="Calibri"/>
                <a:sym typeface="Calibri"/>
              </a:rPr>
              <a:t>struggle</a:t>
            </a:r>
            <a:r>
              <a:rPr lang="en" sz="2800">
                <a:solidFill>
                  <a:srgbClr val="000000"/>
                </a:solidFill>
                <a:latin typeface="Calibri"/>
                <a:ea typeface="Calibri"/>
                <a:cs typeface="Calibri"/>
                <a:sym typeface="Calibri"/>
              </a:rPr>
              <a:t> with traumatic events.</a:t>
            </a:r>
            <a:endParaRPr sz="2800">
              <a:solidFill>
                <a:srgbClr val="000000"/>
              </a:solidFill>
              <a:latin typeface="Calibri"/>
              <a:ea typeface="Calibri"/>
              <a:cs typeface="Calibri"/>
              <a:sym typeface="Calibri"/>
            </a:endParaRPr>
          </a:p>
          <a:p>
            <a:pPr indent="0" lvl="0" marL="228600" rtl="0" algn="l">
              <a:lnSpc>
                <a:spcPct val="90000"/>
              </a:lnSpc>
              <a:spcBef>
                <a:spcPts val="1000"/>
              </a:spcBef>
              <a:spcAft>
                <a:spcPts val="0"/>
              </a:spcAft>
              <a:buNone/>
            </a:pPr>
            <a:r>
              <a:rPr lang="en" sz="2800">
                <a:solidFill>
                  <a:srgbClr val="000000"/>
                </a:solidFill>
                <a:latin typeface="Calibri"/>
                <a:ea typeface="Calibri"/>
                <a:cs typeface="Calibri"/>
                <a:sym typeface="Calibri"/>
              </a:rPr>
              <a:t>Changes are transformative and involve </a:t>
            </a:r>
            <a:r>
              <a:rPr i="1" lang="en" sz="2800">
                <a:solidFill>
                  <a:srgbClr val="000000"/>
                </a:solidFill>
                <a:latin typeface="Calibri"/>
                <a:ea typeface="Calibri"/>
                <a:cs typeface="Calibri"/>
                <a:sym typeface="Calibri"/>
              </a:rPr>
              <a:t>changes in perspective</a:t>
            </a:r>
            <a:r>
              <a:rPr lang="en" sz="2800">
                <a:solidFill>
                  <a:srgbClr val="000000"/>
                </a:solidFill>
                <a:latin typeface="Calibri"/>
                <a:ea typeface="Calibri"/>
                <a:cs typeface="Calibri"/>
                <a:sym typeface="Calibri"/>
              </a:rPr>
              <a:t>.</a:t>
            </a:r>
            <a:endParaRPr sz="2800">
              <a:solidFill>
                <a:srgbClr val="000000"/>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122" name="Google Shape;122;gf9d77f5cd9_0_0"/>
          <p:cNvPicPr preferRelativeResize="0"/>
          <p:nvPr/>
        </p:nvPicPr>
        <p:blipFill>
          <a:blip r:embed="rId3">
            <a:alphaModFix/>
          </a:blip>
          <a:stretch>
            <a:fillRect/>
          </a:stretch>
        </p:blipFill>
        <p:spPr>
          <a:xfrm>
            <a:off x="6060450" y="3079250"/>
            <a:ext cx="3083550" cy="18466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g10146d38b85_0_0"/>
          <p:cNvSpPr txBox="1"/>
          <p:nvPr>
            <p:ph type="title"/>
          </p:nvPr>
        </p:nvSpPr>
        <p:spPr>
          <a:xfrm>
            <a:off x="311700" y="1814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000000"/>
                </a:solidFill>
                <a:latin typeface="Arial"/>
                <a:ea typeface="Arial"/>
                <a:cs typeface="Arial"/>
                <a:sym typeface="Arial"/>
              </a:rPr>
              <a:t>    </a:t>
            </a:r>
            <a:r>
              <a:rPr lang="en" sz="4000">
                <a:latin typeface="Arial"/>
                <a:ea typeface="Arial"/>
                <a:cs typeface="Arial"/>
                <a:sym typeface="Arial"/>
              </a:rPr>
              <a:t>   Philosophy of PTG</a:t>
            </a:r>
            <a:endParaRPr/>
          </a:p>
        </p:txBody>
      </p:sp>
      <p:sp>
        <p:nvSpPr>
          <p:cNvPr id="128" name="Google Shape;128;g10146d38b85_0_0"/>
          <p:cNvSpPr txBox="1"/>
          <p:nvPr>
            <p:ph idx="1" type="body"/>
          </p:nvPr>
        </p:nvSpPr>
        <p:spPr>
          <a:xfrm>
            <a:off x="166525" y="1153675"/>
            <a:ext cx="8742000" cy="333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rgbClr val="000000"/>
                </a:solidFill>
                <a:latin typeface="Arial"/>
                <a:ea typeface="Arial"/>
                <a:cs typeface="Arial"/>
                <a:sym typeface="Arial"/>
              </a:rPr>
              <a:t>▪ There is a sense of possibility for growth in the aftermath of trauma</a:t>
            </a:r>
            <a:endParaRPr sz="2100">
              <a:solidFill>
                <a:srgbClr val="000000"/>
              </a:solidFill>
              <a:latin typeface="Arial"/>
              <a:ea typeface="Arial"/>
              <a:cs typeface="Arial"/>
              <a:sym typeface="Arial"/>
            </a:endParaRPr>
          </a:p>
          <a:p>
            <a:pPr indent="0" lvl="0" marL="0" rtl="0" algn="l">
              <a:spcBef>
                <a:spcPts val="0"/>
              </a:spcBef>
              <a:spcAft>
                <a:spcPts val="0"/>
              </a:spcAft>
              <a:buNone/>
            </a:pPr>
            <a:r>
              <a:t/>
            </a:r>
            <a:endParaRPr sz="900">
              <a:solidFill>
                <a:srgbClr val="000000"/>
              </a:solidFill>
              <a:latin typeface="Arial"/>
              <a:ea typeface="Arial"/>
              <a:cs typeface="Arial"/>
              <a:sym typeface="Arial"/>
            </a:endParaRPr>
          </a:p>
          <a:p>
            <a:pPr indent="0" lvl="0" marL="0" rtl="0" algn="l">
              <a:spcBef>
                <a:spcPts val="0"/>
              </a:spcBef>
              <a:spcAft>
                <a:spcPts val="0"/>
              </a:spcAft>
              <a:buNone/>
            </a:pPr>
            <a:r>
              <a:rPr lang="en" sz="2100">
                <a:solidFill>
                  <a:srgbClr val="000000"/>
                </a:solidFill>
                <a:latin typeface="Arial"/>
                <a:ea typeface="Arial"/>
                <a:cs typeface="Arial"/>
                <a:sym typeface="Arial"/>
              </a:rPr>
              <a:t>▪ Paradigm shift to living with past experiences vs. extinguishing them</a:t>
            </a:r>
            <a:endParaRPr sz="2100">
              <a:solidFill>
                <a:srgbClr val="000000"/>
              </a:solidFill>
              <a:latin typeface="Arial"/>
              <a:ea typeface="Arial"/>
              <a:cs typeface="Arial"/>
              <a:sym typeface="Arial"/>
            </a:endParaRPr>
          </a:p>
          <a:p>
            <a:pPr indent="0" lvl="0" marL="0" rtl="0" algn="l">
              <a:spcBef>
                <a:spcPts val="0"/>
              </a:spcBef>
              <a:spcAft>
                <a:spcPts val="0"/>
              </a:spcAft>
              <a:buNone/>
            </a:pPr>
            <a:r>
              <a:t/>
            </a:r>
            <a:endParaRPr sz="900">
              <a:solidFill>
                <a:srgbClr val="000000"/>
              </a:solidFill>
              <a:latin typeface="Arial"/>
              <a:ea typeface="Arial"/>
              <a:cs typeface="Arial"/>
              <a:sym typeface="Arial"/>
            </a:endParaRPr>
          </a:p>
          <a:p>
            <a:pPr indent="0" lvl="0" marL="0" rtl="0" algn="l">
              <a:spcBef>
                <a:spcPts val="0"/>
              </a:spcBef>
              <a:spcAft>
                <a:spcPts val="0"/>
              </a:spcAft>
              <a:buNone/>
            </a:pPr>
            <a:r>
              <a:rPr lang="en" sz="2100">
                <a:solidFill>
                  <a:srgbClr val="000000"/>
                </a:solidFill>
                <a:latin typeface="Arial"/>
                <a:ea typeface="Arial"/>
                <a:cs typeface="Arial"/>
                <a:sym typeface="Arial"/>
              </a:rPr>
              <a:t>▪ People see themselves as suffering not because of character defects, but because of what happened; relieves shame &amp; self-stigma</a:t>
            </a:r>
            <a:endParaRPr sz="2100">
              <a:solidFill>
                <a:srgbClr val="000000"/>
              </a:solidFill>
              <a:latin typeface="Arial"/>
              <a:ea typeface="Arial"/>
              <a:cs typeface="Arial"/>
              <a:sym typeface="Arial"/>
            </a:endParaRPr>
          </a:p>
          <a:p>
            <a:pPr indent="0" lvl="0" marL="0" rtl="0" algn="l">
              <a:spcBef>
                <a:spcPts val="0"/>
              </a:spcBef>
              <a:spcAft>
                <a:spcPts val="0"/>
              </a:spcAft>
              <a:buNone/>
            </a:pPr>
            <a:r>
              <a:t/>
            </a:r>
            <a:endParaRPr sz="900">
              <a:solidFill>
                <a:srgbClr val="000000"/>
              </a:solidFill>
              <a:latin typeface="Arial"/>
              <a:ea typeface="Arial"/>
              <a:cs typeface="Arial"/>
              <a:sym typeface="Arial"/>
            </a:endParaRPr>
          </a:p>
          <a:p>
            <a:pPr indent="0" lvl="0" marL="0" rtl="0" algn="l">
              <a:spcBef>
                <a:spcPts val="0"/>
              </a:spcBef>
              <a:spcAft>
                <a:spcPts val="0"/>
              </a:spcAft>
              <a:buNone/>
            </a:pPr>
            <a:r>
              <a:rPr lang="en" sz="2100">
                <a:solidFill>
                  <a:srgbClr val="000000"/>
                </a:solidFill>
                <a:latin typeface="Arial"/>
                <a:ea typeface="Arial"/>
                <a:cs typeface="Arial"/>
                <a:sym typeface="Arial"/>
              </a:rPr>
              <a:t>▪ PTG model posits that in order to </a:t>
            </a:r>
            <a:r>
              <a:rPr i="1" lang="en" sz="2100">
                <a:solidFill>
                  <a:srgbClr val="000000"/>
                </a:solidFill>
                <a:latin typeface="Arial"/>
                <a:ea typeface="Arial"/>
                <a:cs typeface="Arial"/>
                <a:sym typeface="Arial"/>
              </a:rPr>
              <a:t>facilitate</a:t>
            </a:r>
            <a:r>
              <a:rPr lang="en" sz="2100">
                <a:solidFill>
                  <a:srgbClr val="000000"/>
                </a:solidFill>
                <a:latin typeface="Arial"/>
                <a:ea typeface="Arial"/>
                <a:cs typeface="Arial"/>
                <a:sym typeface="Arial"/>
              </a:rPr>
              <a:t> PTG, trauma survivors will benefit from </a:t>
            </a:r>
            <a:r>
              <a:rPr i="1" lang="en" sz="2100">
                <a:solidFill>
                  <a:srgbClr val="000000"/>
                </a:solidFill>
                <a:latin typeface="Arial"/>
                <a:ea typeface="Arial"/>
                <a:cs typeface="Arial"/>
                <a:sym typeface="Arial"/>
              </a:rPr>
              <a:t>expert companionship</a:t>
            </a:r>
            <a:r>
              <a:rPr lang="en" sz="2100">
                <a:solidFill>
                  <a:srgbClr val="000000"/>
                </a:solidFill>
                <a:latin typeface="Arial"/>
                <a:ea typeface="Arial"/>
                <a:cs typeface="Arial"/>
                <a:sym typeface="Arial"/>
              </a:rPr>
              <a:t>; the process is common and often occurs naturally </a:t>
            </a:r>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g101618d4674_0_0"/>
          <p:cNvPicPr preferRelativeResize="0"/>
          <p:nvPr/>
        </p:nvPicPr>
        <p:blipFill>
          <a:blip r:embed="rId3">
            <a:alphaModFix/>
          </a:blip>
          <a:stretch>
            <a:fillRect/>
          </a:stretch>
        </p:blipFill>
        <p:spPr>
          <a:xfrm>
            <a:off x="198250" y="123200"/>
            <a:ext cx="7620051" cy="46126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