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Robo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23" roundtripDataSignature="AMtx7minsmbozy1czVV0YrhmFUe42Abo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11" Type="http://schemas.openxmlformats.org/officeDocument/2006/relationships/slide" Target="slides/slide6.xml"/><Relationship Id="rId22" Type="http://schemas.openxmlformats.org/officeDocument/2006/relationships/font" Target="fonts/Roboto-boldItalic.fntdata"/><Relationship Id="rId10" Type="http://schemas.openxmlformats.org/officeDocument/2006/relationships/slide" Target="slides/slide5.xml"/><Relationship Id="rId21" Type="http://schemas.openxmlformats.org/officeDocument/2006/relationships/font" Target="fonts/Roboto-italic.fntdata"/><Relationship Id="rId13" Type="http://schemas.openxmlformats.org/officeDocument/2006/relationships/slide" Target="slides/slide8.xml"/><Relationship Id="rId12" Type="http://schemas.openxmlformats.org/officeDocument/2006/relationships/slide" Target="slides/slide7.xml"/><Relationship Id="rId23" Type="http://customschemas.google.com/relationships/presentationmetadata" Target="meta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Roboto-regular.fnt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e8fabe5662_3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e8fabe5662_3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e8fabe5662_3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a society, we are really good at ignoring minor hurts and rejections- telling ourselves and others to “buck up” and get over it. But this really doesn’t work. Tending to those hurts </a:t>
            </a:r>
            <a:r>
              <a:rPr lang="en"/>
              <a:t>with</a:t>
            </a:r>
            <a:r>
              <a:rPr lang="en"/>
              <a:t> acknowledgement, kindness, and compassion helps us process and heal from that hurt.</a:t>
            </a:r>
            <a:endParaRPr/>
          </a:p>
        </p:txBody>
      </p:sp>
      <p:sp>
        <p:nvSpPr>
          <p:cNvPr id="147" name="Google Shape;147;ge8fabe5662_3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e8fabe5662_3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SMART-ER goals = specific, measurable, attainable, relevant, timebound + ethical and rewarding (aligns </a:t>
            </a:r>
            <a:r>
              <a:rPr lang="en"/>
              <a:t>with</a:t>
            </a:r>
            <a:r>
              <a:rPr lang="en"/>
              <a:t> our values and brings a sense of satisfaction to </a:t>
            </a:r>
            <a:r>
              <a:rPr lang="en"/>
              <a:t>achieve</a:t>
            </a:r>
            <a:r>
              <a:rPr lang="en"/>
              <a:t> them)</a:t>
            </a:r>
            <a:endParaRPr/>
          </a:p>
        </p:txBody>
      </p:sp>
      <p:sp>
        <p:nvSpPr>
          <p:cNvPr id="153" name="Google Shape;153;ge8fabe5662_3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 name="Google Shape;159;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My thought here is that we’d want to show people how resilient they’ve already been. Many have read books, taken online classes, or learned a new language in the past 18 months. I plan to recap by telling them how great they’ve done and asking that they give themselves more credit.</a:t>
            </a:r>
            <a:endParaRPr/>
          </a:p>
        </p:txBody>
      </p:sp>
      <p:sp>
        <p:nvSpPr>
          <p:cNvPr id="89" name="Google Shape;89;p1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Self-care isn’t just about doing things that you enjoy or that seem like an indulgence (e.g. a massage or a bubble bath). Self-care involves being kind to yourself and true to yourself across all of the domains of your life. It involves a regular check-in and examination of how you’re doing in these key areas (and you may have other areas you’d add to the list) and making changes to keep your life in line with your values. </a:t>
            </a:r>
            <a:endParaRPr/>
          </a:p>
        </p:txBody>
      </p:sp>
      <p:sp>
        <p:nvSpPr>
          <p:cNvPr id="99" name="Google Shape;99;p1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a:t>
            </a:r>
            <a:r>
              <a:rPr lang="en"/>
              <a:t>resilience</a:t>
            </a:r>
            <a:r>
              <a:rPr lang="en"/>
              <a:t> is a finite resource - it we are overtaxed or overstressed, we need to draw from our resilience bank account. If we don’t have that (we haven’t been taking care of ourselves), we are more </a:t>
            </a:r>
            <a:r>
              <a:rPr lang="en"/>
              <a:t>likely</a:t>
            </a:r>
            <a:r>
              <a:rPr lang="en"/>
              <a:t> to experience depression, anxiety, uncontrolled anger, or impulse control which can show up as binge eating, substance abuse, unsafe sex, excessive spending, gambling, etc. </a:t>
            </a:r>
            <a:endParaRPr/>
          </a:p>
          <a:p>
            <a:pPr indent="0" lvl="0" marL="0" rtl="0" algn="l">
              <a:spcBef>
                <a:spcPts val="0"/>
              </a:spcBef>
              <a:spcAft>
                <a:spcPts val="0"/>
              </a:spcAft>
              <a:buNone/>
            </a:pPr>
            <a:r>
              <a:t/>
            </a:r>
            <a:endParaRPr/>
          </a:p>
          <a:p>
            <a:pPr indent="0" lvl="0" marL="254000" rtl="0" algn="l">
              <a:lnSpc>
                <a:spcPct val="115000"/>
              </a:lnSpc>
              <a:spcBef>
                <a:spcPts val="1200"/>
              </a:spcBef>
              <a:spcAft>
                <a:spcPts val="0"/>
              </a:spcAft>
              <a:buClr>
                <a:schemeClr val="dk1"/>
              </a:buClr>
              <a:buSzPts val="1100"/>
              <a:buFont typeface="Arial"/>
              <a:buNone/>
            </a:pPr>
            <a:r>
              <a:rPr lang="en">
                <a:solidFill>
                  <a:schemeClr val="dk1"/>
                </a:solidFill>
              </a:rPr>
              <a:t>-</a:t>
            </a:r>
            <a:r>
              <a:rPr lang="en" sz="700">
                <a:solidFill>
                  <a:schemeClr val="dk1"/>
                </a:solidFill>
              </a:rPr>
              <a:t>          </a:t>
            </a:r>
            <a:r>
              <a:rPr lang="en">
                <a:solidFill>
                  <a:schemeClr val="dk1"/>
                </a:solidFill>
              </a:rPr>
              <a:t>You need to build your resilience bank account so that you can continue to thrive in this crisis – sleep, nutrition, exercise, meditation, self-compassion, gratitude, connection, and </a:t>
            </a:r>
            <a:r>
              <a:rPr b="1" i="1" lang="en" u="sng">
                <a:solidFill>
                  <a:schemeClr val="dk1"/>
                </a:solidFill>
              </a:rPr>
              <a:t>saying no</a:t>
            </a:r>
            <a:r>
              <a:rPr lang="en">
                <a:solidFill>
                  <a:schemeClr val="dk1"/>
                </a:solidFill>
              </a:rPr>
              <a:t>.</a:t>
            </a:r>
            <a:endParaRPr>
              <a:solidFill>
                <a:schemeClr val="dk1"/>
              </a:solidFill>
            </a:endParaRPr>
          </a:p>
          <a:p>
            <a:pPr indent="0" lvl="0" marL="0" rtl="0" algn="l">
              <a:spcBef>
                <a:spcPts val="1200"/>
              </a:spcBef>
              <a:spcAft>
                <a:spcPts val="0"/>
              </a:spcAft>
              <a:buNone/>
            </a:pPr>
            <a:r>
              <a:t/>
            </a:r>
            <a:endParaRPr/>
          </a:p>
        </p:txBody>
      </p:sp>
      <p:sp>
        <p:nvSpPr>
          <p:cNvPr id="117" name="Google Shape;117;p1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e8fabe5662_3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e8fabe5662_3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e8fabe5662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I’m going to share a few ways that you can focus on starting or improving your self-care practice. Some of these may be areas where you are already living in alignment with your values - and some may be areas that could use attention.</a:t>
            </a:r>
            <a:endParaRPr/>
          </a:p>
        </p:txBody>
      </p:sp>
      <p:sp>
        <p:nvSpPr>
          <p:cNvPr id="129" name="Google Shape;129;ge8fabe5662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e8fabe5662_3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Jon leads mindfulness practice</a:t>
            </a:r>
            <a:endParaRPr/>
          </a:p>
        </p:txBody>
      </p:sp>
      <p:sp>
        <p:nvSpPr>
          <p:cNvPr id="135" name="Google Shape;135;ge8fabe5662_3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grpSp>
        <p:nvGrpSpPr>
          <p:cNvPr id="10" name="Google Shape;10;p21"/>
          <p:cNvGrpSpPr/>
          <p:nvPr/>
        </p:nvGrpSpPr>
        <p:grpSpPr>
          <a:xfrm>
            <a:off x="6098378" y="5"/>
            <a:ext cx="3045625" cy="2030570"/>
            <a:chOff x="6098378" y="5"/>
            <a:chExt cx="3045625" cy="2030570"/>
          </a:xfrm>
        </p:grpSpPr>
        <p:sp>
          <p:nvSpPr>
            <p:cNvPr id="11" name="Google Shape;11;p21"/>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21"/>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21"/>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21"/>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21"/>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 name="Google Shape;16;p21"/>
          <p:cNvSpPr txBox="1"/>
          <p:nvPr>
            <p:ph type="ctrTitle"/>
          </p:nvPr>
        </p:nvSpPr>
        <p:spPr>
          <a:xfrm>
            <a:off x="598100" y="1775222"/>
            <a:ext cx="8222100" cy="838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chemeClr val="lt1"/>
              </a:buClr>
              <a:buSzPts val="4200"/>
              <a:buNone/>
              <a:defRPr sz="4200">
                <a:solidFill>
                  <a:schemeClr val="lt1"/>
                </a:solidFill>
              </a:defRPr>
            </a:lvl1pPr>
            <a:lvl2pPr lvl="1" algn="l">
              <a:lnSpc>
                <a:spcPct val="100000"/>
              </a:lnSpc>
              <a:spcBef>
                <a:spcPts val="0"/>
              </a:spcBef>
              <a:spcAft>
                <a:spcPts val="0"/>
              </a:spcAft>
              <a:buClr>
                <a:schemeClr val="lt1"/>
              </a:buClr>
              <a:buSzPts val="4200"/>
              <a:buNone/>
              <a:defRPr sz="4200">
                <a:solidFill>
                  <a:schemeClr val="lt1"/>
                </a:solidFill>
              </a:defRPr>
            </a:lvl2pPr>
            <a:lvl3pPr lvl="2" algn="l">
              <a:lnSpc>
                <a:spcPct val="100000"/>
              </a:lnSpc>
              <a:spcBef>
                <a:spcPts val="0"/>
              </a:spcBef>
              <a:spcAft>
                <a:spcPts val="0"/>
              </a:spcAft>
              <a:buClr>
                <a:schemeClr val="lt1"/>
              </a:buClr>
              <a:buSzPts val="4200"/>
              <a:buNone/>
              <a:defRPr sz="4200">
                <a:solidFill>
                  <a:schemeClr val="lt1"/>
                </a:solidFill>
              </a:defRPr>
            </a:lvl3pPr>
            <a:lvl4pPr lvl="3" algn="l">
              <a:lnSpc>
                <a:spcPct val="100000"/>
              </a:lnSpc>
              <a:spcBef>
                <a:spcPts val="0"/>
              </a:spcBef>
              <a:spcAft>
                <a:spcPts val="0"/>
              </a:spcAft>
              <a:buClr>
                <a:schemeClr val="lt1"/>
              </a:buClr>
              <a:buSzPts val="4200"/>
              <a:buNone/>
              <a:defRPr sz="4200">
                <a:solidFill>
                  <a:schemeClr val="lt1"/>
                </a:solidFill>
              </a:defRPr>
            </a:lvl4pPr>
            <a:lvl5pPr lvl="4" algn="l">
              <a:lnSpc>
                <a:spcPct val="100000"/>
              </a:lnSpc>
              <a:spcBef>
                <a:spcPts val="0"/>
              </a:spcBef>
              <a:spcAft>
                <a:spcPts val="0"/>
              </a:spcAft>
              <a:buClr>
                <a:schemeClr val="lt1"/>
              </a:buClr>
              <a:buSzPts val="4200"/>
              <a:buNone/>
              <a:defRPr sz="4200">
                <a:solidFill>
                  <a:schemeClr val="lt1"/>
                </a:solidFill>
              </a:defRPr>
            </a:lvl5pPr>
            <a:lvl6pPr lvl="5" algn="l">
              <a:lnSpc>
                <a:spcPct val="100000"/>
              </a:lnSpc>
              <a:spcBef>
                <a:spcPts val="0"/>
              </a:spcBef>
              <a:spcAft>
                <a:spcPts val="0"/>
              </a:spcAft>
              <a:buClr>
                <a:schemeClr val="lt1"/>
              </a:buClr>
              <a:buSzPts val="4200"/>
              <a:buNone/>
              <a:defRPr sz="4200">
                <a:solidFill>
                  <a:schemeClr val="lt1"/>
                </a:solidFill>
              </a:defRPr>
            </a:lvl6pPr>
            <a:lvl7pPr lvl="6" algn="l">
              <a:lnSpc>
                <a:spcPct val="100000"/>
              </a:lnSpc>
              <a:spcBef>
                <a:spcPts val="0"/>
              </a:spcBef>
              <a:spcAft>
                <a:spcPts val="0"/>
              </a:spcAft>
              <a:buClr>
                <a:schemeClr val="lt1"/>
              </a:buClr>
              <a:buSzPts val="4200"/>
              <a:buNone/>
              <a:defRPr sz="4200">
                <a:solidFill>
                  <a:schemeClr val="lt1"/>
                </a:solidFill>
              </a:defRPr>
            </a:lvl7pPr>
            <a:lvl8pPr lvl="7" algn="l">
              <a:lnSpc>
                <a:spcPct val="100000"/>
              </a:lnSpc>
              <a:spcBef>
                <a:spcPts val="0"/>
              </a:spcBef>
              <a:spcAft>
                <a:spcPts val="0"/>
              </a:spcAft>
              <a:buClr>
                <a:schemeClr val="lt1"/>
              </a:buClr>
              <a:buSzPts val="4200"/>
              <a:buNone/>
              <a:defRPr sz="4200">
                <a:solidFill>
                  <a:schemeClr val="lt1"/>
                </a:solidFill>
              </a:defRPr>
            </a:lvl8pPr>
            <a:lvl9pPr lvl="8" algn="l">
              <a:lnSpc>
                <a:spcPct val="100000"/>
              </a:lnSpc>
              <a:spcBef>
                <a:spcPts val="0"/>
              </a:spcBef>
              <a:spcAft>
                <a:spcPts val="0"/>
              </a:spcAft>
              <a:buClr>
                <a:schemeClr val="lt1"/>
              </a:buClr>
              <a:buSzPts val="4200"/>
              <a:buNone/>
              <a:defRPr sz="4200">
                <a:solidFill>
                  <a:schemeClr val="lt1"/>
                </a:solidFill>
              </a:defRPr>
            </a:lvl9pPr>
          </a:lstStyle>
          <a:p/>
        </p:txBody>
      </p:sp>
      <p:sp>
        <p:nvSpPr>
          <p:cNvPr id="17" name="Google Shape;17;p21"/>
          <p:cNvSpPr txBox="1"/>
          <p:nvPr>
            <p:ph idx="1" type="subTitle"/>
          </p:nvPr>
        </p:nvSpPr>
        <p:spPr>
          <a:xfrm>
            <a:off x="598088" y="2715913"/>
            <a:ext cx="8222100" cy="43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2100"/>
              <a:buNone/>
              <a:defRPr sz="2100">
                <a:solidFill>
                  <a:schemeClr val="lt1"/>
                </a:solidFill>
              </a:defRPr>
            </a:lvl1pPr>
            <a:lvl2pPr lvl="1" algn="l">
              <a:lnSpc>
                <a:spcPct val="100000"/>
              </a:lnSpc>
              <a:spcBef>
                <a:spcPts val="0"/>
              </a:spcBef>
              <a:spcAft>
                <a:spcPts val="0"/>
              </a:spcAft>
              <a:buClr>
                <a:schemeClr val="lt1"/>
              </a:buClr>
              <a:buSzPts val="2100"/>
              <a:buNone/>
              <a:defRPr sz="2100">
                <a:solidFill>
                  <a:schemeClr val="lt1"/>
                </a:solidFill>
              </a:defRPr>
            </a:lvl2pPr>
            <a:lvl3pPr lvl="2" algn="l">
              <a:lnSpc>
                <a:spcPct val="100000"/>
              </a:lnSpc>
              <a:spcBef>
                <a:spcPts val="0"/>
              </a:spcBef>
              <a:spcAft>
                <a:spcPts val="0"/>
              </a:spcAft>
              <a:buClr>
                <a:schemeClr val="lt1"/>
              </a:buClr>
              <a:buSzPts val="2100"/>
              <a:buNone/>
              <a:defRPr sz="2100">
                <a:solidFill>
                  <a:schemeClr val="lt1"/>
                </a:solidFill>
              </a:defRPr>
            </a:lvl3pPr>
            <a:lvl4pPr lvl="3" algn="l">
              <a:lnSpc>
                <a:spcPct val="100000"/>
              </a:lnSpc>
              <a:spcBef>
                <a:spcPts val="0"/>
              </a:spcBef>
              <a:spcAft>
                <a:spcPts val="0"/>
              </a:spcAft>
              <a:buClr>
                <a:schemeClr val="lt1"/>
              </a:buClr>
              <a:buSzPts val="2100"/>
              <a:buNone/>
              <a:defRPr sz="2100">
                <a:solidFill>
                  <a:schemeClr val="lt1"/>
                </a:solidFill>
              </a:defRPr>
            </a:lvl4pPr>
            <a:lvl5pPr lvl="4" algn="l">
              <a:lnSpc>
                <a:spcPct val="100000"/>
              </a:lnSpc>
              <a:spcBef>
                <a:spcPts val="0"/>
              </a:spcBef>
              <a:spcAft>
                <a:spcPts val="0"/>
              </a:spcAft>
              <a:buClr>
                <a:schemeClr val="lt1"/>
              </a:buClr>
              <a:buSzPts val="2100"/>
              <a:buNone/>
              <a:defRPr sz="2100">
                <a:solidFill>
                  <a:schemeClr val="lt1"/>
                </a:solidFill>
              </a:defRPr>
            </a:lvl5pPr>
            <a:lvl6pPr lvl="5" algn="l">
              <a:lnSpc>
                <a:spcPct val="100000"/>
              </a:lnSpc>
              <a:spcBef>
                <a:spcPts val="0"/>
              </a:spcBef>
              <a:spcAft>
                <a:spcPts val="0"/>
              </a:spcAft>
              <a:buClr>
                <a:schemeClr val="lt1"/>
              </a:buClr>
              <a:buSzPts val="2100"/>
              <a:buNone/>
              <a:defRPr sz="2100">
                <a:solidFill>
                  <a:schemeClr val="lt1"/>
                </a:solidFill>
              </a:defRPr>
            </a:lvl6pPr>
            <a:lvl7pPr lvl="6" algn="l">
              <a:lnSpc>
                <a:spcPct val="100000"/>
              </a:lnSpc>
              <a:spcBef>
                <a:spcPts val="0"/>
              </a:spcBef>
              <a:spcAft>
                <a:spcPts val="0"/>
              </a:spcAft>
              <a:buClr>
                <a:schemeClr val="lt1"/>
              </a:buClr>
              <a:buSzPts val="2100"/>
              <a:buNone/>
              <a:defRPr sz="2100">
                <a:solidFill>
                  <a:schemeClr val="lt1"/>
                </a:solidFill>
              </a:defRPr>
            </a:lvl7pPr>
            <a:lvl8pPr lvl="7" algn="l">
              <a:lnSpc>
                <a:spcPct val="100000"/>
              </a:lnSpc>
              <a:spcBef>
                <a:spcPts val="0"/>
              </a:spcBef>
              <a:spcAft>
                <a:spcPts val="0"/>
              </a:spcAft>
              <a:buClr>
                <a:schemeClr val="lt1"/>
              </a:buClr>
              <a:buSzPts val="2100"/>
              <a:buNone/>
              <a:defRPr sz="2100">
                <a:solidFill>
                  <a:schemeClr val="lt1"/>
                </a:solidFill>
              </a:defRPr>
            </a:lvl8pPr>
            <a:lvl9pPr lvl="8" algn="l">
              <a:lnSpc>
                <a:spcPct val="100000"/>
              </a:lnSpc>
              <a:spcBef>
                <a:spcPts val="0"/>
              </a:spcBef>
              <a:spcAft>
                <a:spcPts val="0"/>
              </a:spcAft>
              <a:buClr>
                <a:schemeClr val="lt1"/>
              </a:buClr>
              <a:buSzPts val="2100"/>
              <a:buNone/>
              <a:defRPr sz="2100">
                <a:solidFill>
                  <a:schemeClr val="lt1"/>
                </a:solidFill>
              </a:defRPr>
            </a:lvl9pPr>
          </a:lstStyle>
          <a:p/>
        </p:txBody>
      </p:sp>
      <p:sp>
        <p:nvSpPr>
          <p:cNvPr id="18" name="Google Shape;18;p2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9" name="Shape 69"/>
        <p:cNvGrpSpPr/>
        <p:nvPr/>
      </p:nvGrpSpPr>
      <p:grpSpPr>
        <a:xfrm>
          <a:off x="0" y="0"/>
          <a:ext cx="0" cy="0"/>
          <a:chOff x="0" y="0"/>
          <a:chExt cx="0" cy="0"/>
        </a:xfrm>
      </p:grpSpPr>
      <p:grpSp>
        <p:nvGrpSpPr>
          <p:cNvPr id="70" name="Google Shape;70;p30"/>
          <p:cNvGrpSpPr/>
          <p:nvPr/>
        </p:nvGrpSpPr>
        <p:grpSpPr>
          <a:xfrm>
            <a:off x="6098378" y="5"/>
            <a:ext cx="3045625" cy="2030570"/>
            <a:chOff x="6098378" y="5"/>
            <a:chExt cx="3045625" cy="2030570"/>
          </a:xfrm>
        </p:grpSpPr>
        <p:sp>
          <p:nvSpPr>
            <p:cNvPr id="71" name="Google Shape;71;p30"/>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30"/>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30"/>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30"/>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30"/>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 name="Google Shape;76;p30"/>
          <p:cNvSpPr txBox="1"/>
          <p:nvPr>
            <p:ph hasCustomPrompt="1" type="title"/>
          </p:nvPr>
        </p:nvSpPr>
        <p:spPr>
          <a:xfrm>
            <a:off x="311700" y="1256050"/>
            <a:ext cx="8520600" cy="2030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lt1"/>
              </a:buClr>
              <a:buSzPts val="12000"/>
              <a:buNone/>
              <a:defRPr sz="12000">
                <a:solidFill>
                  <a:schemeClr val="lt1"/>
                </a:solidFill>
              </a:defRPr>
            </a:lvl1pPr>
            <a:lvl2pPr lvl="1" algn="ctr">
              <a:lnSpc>
                <a:spcPct val="100000"/>
              </a:lnSpc>
              <a:spcBef>
                <a:spcPts val="0"/>
              </a:spcBef>
              <a:spcAft>
                <a:spcPts val="0"/>
              </a:spcAft>
              <a:buClr>
                <a:schemeClr val="lt1"/>
              </a:buClr>
              <a:buSzPts val="12000"/>
              <a:buNone/>
              <a:defRPr sz="12000">
                <a:solidFill>
                  <a:schemeClr val="lt1"/>
                </a:solidFill>
              </a:defRPr>
            </a:lvl2pPr>
            <a:lvl3pPr lvl="2" algn="ctr">
              <a:lnSpc>
                <a:spcPct val="100000"/>
              </a:lnSpc>
              <a:spcBef>
                <a:spcPts val="0"/>
              </a:spcBef>
              <a:spcAft>
                <a:spcPts val="0"/>
              </a:spcAft>
              <a:buClr>
                <a:schemeClr val="lt1"/>
              </a:buClr>
              <a:buSzPts val="12000"/>
              <a:buNone/>
              <a:defRPr sz="12000">
                <a:solidFill>
                  <a:schemeClr val="lt1"/>
                </a:solidFill>
              </a:defRPr>
            </a:lvl3pPr>
            <a:lvl4pPr lvl="3" algn="ctr">
              <a:lnSpc>
                <a:spcPct val="100000"/>
              </a:lnSpc>
              <a:spcBef>
                <a:spcPts val="0"/>
              </a:spcBef>
              <a:spcAft>
                <a:spcPts val="0"/>
              </a:spcAft>
              <a:buClr>
                <a:schemeClr val="lt1"/>
              </a:buClr>
              <a:buSzPts val="12000"/>
              <a:buNone/>
              <a:defRPr sz="12000">
                <a:solidFill>
                  <a:schemeClr val="lt1"/>
                </a:solidFill>
              </a:defRPr>
            </a:lvl4pPr>
            <a:lvl5pPr lvl="4" algn="ctr">
              <a:lnSpc>
                <a:spcPct val="100000"/>
              </a:lnSpc>
              <a:spcBef>
                <a:spcPts val="0"/>
              </a:spcBef>
              <a:spcAft>
                <a:spcPts val="0"/>
              </a:spcAft>
              <a:buClr>
                <a:schemeClr val="lt1"/>
              </a:buClr>
              <a:buSzPts val="12000"/>
              <a:buNone/>
              <a:defRPr sz="12000">
                <a:solidFill>
                  <a:schemeClr val="lt1"/>
                </a:solidFill>
              </a:defRPr>
            </a:lvl5pPr>
            <a:lvl6pPr lvl="5" algn="ctr">
              <a:lnSpc>
                <a:spcPct val="100000"/>
              </a:lnSpc>
              <a:spcBef>
                <a:spcPts val="0"/>
              </a:spcBef>
              <a:spcAft>
                <a:spcPts val="0"/>
              </a:spcAft>
              <a:buClr>
                <a:schemeClr val="lt1"/>
              </a:buClr>
              <a:buSzPts val="12000"/>
              <a:buNone/>
              <a:defRPr sz="12000">
                <a:solidFill>
                  <a:schemeClr val="lt1"/>
                </a:solidFill>
              </a:defRPr>
            </a:lvl6pPr>
            <a:lvl7pPr lvl="6" algn="ctr">
              <a:lnSpc>
                <a:spcPct val="100000"/>
              </a:lnSpc>
              <a:spcBef>
                <a:spcPts val="0"/>
              </a:spcBef>
              <a:spcAft>
                <a:spcPts val="0"/>
              </a:spcAft>
              <a:buClr>
                <a:schemeClr val="lt1"/>
              </a:buClr>
              <a:buSzPts val="12000"/>
              <a:buNone/>
              <a:defRPr sz="12000">
                <a:solidFill>
                  <a:schemeClr val="lt1"/>
                </a:solidFill>
              </a:defRPr>
            </a:lvl7pPr>
            <a:lvl8pPr lvl="7" algn="ctr">
              <a:lnSpc>
                <a:spcPct val="100000"/>
              </a:lnSpc>
              <a:spcBef>
                <a:spcPts val="0"/>
              </a:spcBef>
              <a:spcAft>
                <a:spcPts val="0"/>
              </a:spcAft>
              <a:buClr>
                <a:schemeClr val="lt1"/>
              </a:buClr>
              <a:buSzPts val="12000"/>
              <a:buNone/>
              <a:defRPr sz="12000">
                <a:solidFill>
                  <a:schemeClr val="lt1"/>
                </a:solidFill>
              </a:defRPr>
            </a:lvl8pPr>
            <a:lvl9pPr lvl="8" algn="ctr">
              <a:lnSpc>
                <a:spcPct val="100000"/>
              </a:lnSpc>
              <a:spcBef>
                <a:spcPts val="0"/>
              </a:spcBef>
              <a:spcAft>
                <a:spcPts val="0"/>
              </a:spcAft>
              <a:buClr>
                <a:schemeClr val="lt1"/>
              </a:buClr>
              <a:buSzPts val="12000"/>
              <a:buNone/>
              <a:defRPr sz="12000">
                <a:solidFill>
                  <a:schemeClr val="lt1"/>
                </a:solidFill>
              </a:defRPr>
            </a:lvl9pPr>
          </a:lstStyle>
          <a:p>
            <a:r>
              <a:t>xx%</a:t>
            </a:r>
          </a:p>
        </p:txBody>
      </p:sp>
      <p:sp>
        <p:nvSpPr>
          <p:cNvPr id="77" name="Google Shape;77;p30"/>
          <p:cNvSpPr txBox="1"/>
          <p:nvPr>
            <p:ph idx="1" type="body"/>
          </p:nvPr>
        </p:nvSpPr>
        <p:spPr>
          <a:xfrm>
            <a:off x="311700" y="3369225"/>
            <a:ext cx="8520600" cy="12819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Clr>
                <a:schemeClr val="lt1"/>
              </a:buClr>
              <a:buSzPts val="1800"/>
              <a:buChar char="●"/>
              <a:defRPr>
                <a:solidFill>
                  <a:schemeClr val="lt1"/>
                </a:solidFill>
              </a:defRPr>
            </a:lvl1pPr>
            <a:lvl2pPr indent="-317500" lvl="1" marL="914400" algn="ctr">
              <a:lnSpc>
                <a:spcPct val="115000"/>
              </a:lnSpc>
              <a:spcBef>
                <a:spcPts val="1600"/>
              </a:spcBef>
              <a:spcAft>
                <a:spcPts val="0"/>
              </a:spcAft>
              <a:buClr>
                <a:schemeClr val="lt1"/>
              </a:buClr>
              <a:buSzPts val="1400"/>
              <a:buChar char="○"/>
              <a:defRPr>
                <a:solidFill>
                  <a:schemeClr val="lt1"/>
                </a:solidFill>
              </a:defRPr>
            </a:lvl2pPr>
            <a:lvl3pPr indent="-317500" lvl="2" marL="1371600" algn="ctr">
              <a:lnSpc>
                <a:spcPct val="115000"/>
              </a:lnSpc>
              <a:spcBef>
                <a:spcPts val="1600"/>
              </a:spcBef>
              <a:spcAft>
                <a:spcPts val="0"/>
              </a:spcAft>
              <a:buClr>
                <a:schemeClr val="lt1"/>
              </a:buClr>
              <a:buSzPts val="1400"/>
              <a:buChar char="■"/>
              <a:defRPr>
                <a:solidFill>
                  <a:schemeClr val="lt1"/>
                </a:solidFill>
              </a:defRPr>
            </a:lvl3pPr>
            <a:lvl4pPr indent="-317500" lvl="3" marL="1828800" algn="ctr">
              <a:lnSpc>
                <a:spcPct val="115000"/>
              </a:lnSpc>
              <a:spcBef>
                <a:spcPts val="1600"/>
              </a:spcBef>
              <a:spcAft>
                <a:spcPts val="0"/>
              </a:spcAft>
              <a:buClr>
                <a:schemeClr val="lt1"/>
              </a:buClr>
              <a:buSzPts val="1400"/>
              <a:buChar char="●"/>
              <a:defRPr>
                <a:solidFill>
                  <a:schemeClr val="lt1"/>
                </a:solidFill>
              </a:defRPr>
            </a:lvl4pPr>
            <a:lvl5pPr indent="-317500" lvl="4" marL="2286000" algn="ctr">
              <a:lnSpc>
                <a:spcPct val="115000"/>
              </a:lnSpc>
              <a:spcBef>
                <a:spcPts val="1600"/>
              </a:spcBef>
              <a:spcAft>
                <a:spcPts val="0"/>
              </a:spcAft>
              <a:buClr>
                <a:schemeClr val="lt1"/>
              </a:buClr>
              <a:buSzPts val="1400"/>
              <a:buChar char="○"/>
              <a:defRPr>
                <a:solidFill>
                  <a:schemeClr val="lt1"/>
                </a:solidFill>
              </a:defRPr>
            </a:lvl5pPr>
            <a:lvl6pPr indent="-317500" lvl="5" marL="2743200" algn="ctr">
              <a:lnSpc>
                <a:spcPct val="115000"/>
              </a:lnSpc>
              <a:spcBef>
                <a:spcPts val="1600"/>
              </a:spcBef>
              <a:spcAft>
                <a:spcPts val="0"/>
              </a:spcAft>
              <a:buClr>
                <a:schemeClr val="lt1"/>
              </a:buClr>
              <a:buSzPts val="1400"/>
              <a:buChar char="■"/>
              <a:defRPr>
                <a:solidFill>
                  <a:schemeClr val="lt1"/>
                </a:solidFill>
              </a:defRPr>
            </a:lvl6pPr>
            <a:lvl7pPr indent="-317500" lvl="6" marL="3200400" algn="ctr">
              <a:lnSpc>
                <a:spcPct val="115000"/>
              </a:lnSpc>
              <a:spcBef>
                <a:spcPts val="1600"/>
              </a:spcBef>
              <a:spcAft>
                <a:spcPts val="0"/>
              </a:spcAft>
              <a:buClr>
                <a:schemeClr val="lt1"/>
              </a:buClr>
              <a:buSzPts val="1400"/>
              <a:buChar char="●"/>
              <a:defRPr>
                <a:solidFill>
                  <a:schemeClr val="lt1"/>
                </a:solidFill>
              </a:defRPr>
            </a:lvl7pPr>
            <a:lvl8pPr indent="-317500" lvl="7" marL="3657600" algn="ctr">
              <a:lnSpc>
                <a:spcPct val="115000"/>
              </a:lnSpc>
              <a:spcBef>
                <a:spcPts val="1600"/>
              </a:spcBef>
              <a:spcAft>
                <a:spcPts val="0"/>
              </a:spcAft>
              <a:buClr>
                <a:schemeClr val="lt1"/>
              </a:buClr>
              <a:buSzPts val="1400"/>
              <a:buChar char="○"/>
              <a:defRPr>
                <a:solidFill>
                  <a:schemeClr val="lt1"/>
                </a:solidFill>
              </a:defRPr>
            </a:lvl8pPr>
            <a:lvl9pPr indent="-317500" lvl="8" marL="4114800" algn="ctr">
              <a:lnSpc>
                <a:spcPct val="115000"/>
              </a:lnSpc>
              <a:spcBef>
                <a:spcPts val="1600"/>
              </a:spcBef>
              <a:spcAft>
                <a:spcPts val="1600"/>
              </a:spcAft>
              <a:buClr>
                <a:schemeClr val="lt1"/>
              </a:buClr>
              <a:buSzPts val="1400"/>
              <a:buChar char="■"/>
              <a:defRPr>
                <a:solidFill>
                  <a:schemeClr val="lt1"/>
                </a:solidFill>
              </a:defRPr>
            </a:lvl9pPr>
          </a:lstStyle>
          <a:p/>
        </p:txBody>
      </p:sp>
      <p:sp>
        <p:nvSpPr>
          <p:cNvPr id="78" name="Google Shape;78;p30"/>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3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grpSp>
        <p:nvGrpSpPr>
          <p:cNvPr id="20" name="Google Shape;20;p22"/>
          <p:cNvGrpSpPr/>
          <p:nvPr/>
        </p:nvGrpSpPr>
        <p:grpSpPr>
          <a:xfrm>
            <a:off x="0" y="3903669"/>
            <a:ext cx="9144000" cy="1239925"/>
            <a:chOff x="0" y="3903669"/>
            <a:chExt cx="9144000" cy="1239925"/>
          </a:xfrm>
        </p:grpSpPr>
        <p:sp>
          <p:nvSpPr>
            <p:cNvPr id="21" name="Google Shape;21;p22"/>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22"/>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22"/>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22"/>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22"/>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 name="Google Shape;26;p22"/>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7" name="Google Shape;27;p22"/>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28" name="Google Shape;28;p22"/>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9" name="Shape 29"/>
        <p:cNvGrpSpPr/>
        <p:nvPr/>
      </p:nvGrpSpPr>
      <p:grpSpPr>
        <a:xfrm>
          <a:off x="0" y="0"/>
          <a:ext cx="0" cy="0"/>
          <a:chOff x="0" y="0"/>
          <a:chExt cx="0" cy="0"/>
        </a:xfrm>
      </p:grpSpPr>
      <p:grpSp>
        <p:nvGrpSpPr>
          <p:cNvPr id="30" name="Google Shape;30;p23"/>
          <p:cNvGrpSpPr/>
          <p:nvPr/>
        </p:nvGrpSpPr>
        <p:grpSpPr>
          <a:xfrm>
            <a:off x="6098378" y="5"/>
            <a:ext cx="3045625" cy="2030570"/>
            <a:chOff x="6098378" y="5"/>
            <a:chExt cx="3045625" cy="2030570"/>
          </a:xfrm>
        </p:grpSpPr>
        <p:sp>
          <p:nvSpPr>
            <p:cNvPr id="31" name="Google Shape;31;p23"/>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23"/>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23"/>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23"/>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23"/>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 name="Google Shape;36;p23"/>
          <p:cNvSpPr txBox="1"/>
          <p:nvPr>
            <p:ph type="title"/>
          </p:nvPr>
        </p:nvSpPr>
        <p:spPr>
          <a:xfrm>
            <a:off x="598100" y="2152347"/>
            <a:ext cx="8222100" cy="838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1"/>
              </a:buClr>
              <a:buSzPts val="4200"/>
              <a:buNone/>
              <a:defRPr sz="4200">
                <a:solidFill>
                  <a:schemeClr val="lt1"/>
                </a:solidFill>
              </a:defRPr>
            </a:lvl1pPr>
            <a:lvl2pPr lvl="1" algn="l">
              <a:lnSpc>
                <a:spcPct val="100000"/>
              </a:lnSpc>
              <a:spcBef>
                <a:spcPts val="0"/>
              </a:spcBef>
              <a:spcAft>
                <a:spcPts val="0"/>
              </a:spcAft>
              <a:buClr>
                <a:schemeClr val="lt1"/>
              </a:buClr>
              <a:buSzPts val="4200"/>
              <a:buNone/>
              <a:defRPr sz="4200">
                <a:solidFill>
                  <a:schemeClr val="lt1"/>
                </a:solidFill>
              </a:defRPr>
            </a:lvl2pPr>
            <a:lvl3pPr lvl="2" algn="l">
              <a:lnSpc>
                <a:spcPct val="100000"/>
              </a:lnSpc>
              <a:spcBef>
                <a:spcPts val="0"/>
              </a:spcBef>
              <a:spcAft>
                <a:spcPts val="0"/>
              </a:spcAft>
              <a:buClr>
                <a:schemeClr val="lt1"/>
              </a:buClr>
              <a:buSzPts val="4200"/>
              <a:buNone/>
              <a:defRPr sz="4200">
                <a:solidFill>
                  <a:schemeClr val="lt1"/>
                </a:solidFill>
              </a:defRPr>
            </a:lvl3pPr>
            <a:lvl4pPr lvl="3" algn="l">
              <a:lnSpc>
                <a:spcPct val="100000"/>
              </a:lnSpc>
              <a:spcBef>
                <a:spcPts val="0"/>
              </a:spcBef>
              <a:spcAft>
                <a:spcPts val="0"/>
              </a:spcAft>
              <a:buClr>
                <a:schemeClr val="lt1"/>
              </a:buClr>
              <a:buSzPts val="4200"/>
              <a:buNone/>
              <a:defRPr sz="4200">
                <a:solidFill>
                  <a:schemeClr val="lt1"/>
                </a:solidFill>
              </a:defRPr>
            </a:lvl4pPr>
            <a:lvl5pPr lvl="4" algn="l">
              <a:lnSpc>
                <a:spcPct val="100000"/>
              </a:lnSpc>
              <a:spcBef>
                <a:spcPts val="0"/>
              </a:spcBef>
              <a:spcAft>
                <a:spcPts val="0"/>
              </a:spcAft>
              <a:buClr>
                <a:schemeClr val="lt1"/>
              </a:buClr>
              <a:buSzPts val="4200"/>
              <a:buNone/>
              <a:defRPr sz="4200">
                <a:solidFill>
                  <a:schemeClr val="lt1"/>
                </a:solidFill>
              </a:defRPr>
            </a:lvl5pPr>
            <a:lvl6pPr lvl="5" algn="l">
              <a:lnSpc>
                <a:spcPct val="100000"/>
              </a:lnSpc>
              <a:spcBef>
                <a:spcPts val="0"/>
              </a:spcBef>
              <a:spcAft>
                <a:spcPts val="0"/>
              </a:spcAft>
              <a:buClr>
                <a:schemeClr val="lt1"/>
              </a:buClr>
              <a:buSzPts val="4200"/>
              <a:buNone/>
              <a:defRPr sz="4200">
                <a:solidFill>
                  <a:schemeClr val="lt1"/>
                </a:solidFill>
              </a:defRPr>
            </a:lvl6pPr>
            <a:lvl7pPr lvl="6" algn="l">
              <a:lnSpc>
                <a:spcPct val="100000"/>
              </a:lnSpc>
              <a:spcBef>
                <a:spcPts val="0"/>
              </a:spcBef>
              <a:spcAft>
                <a:spcPts val="0"/>
              </a:spcAft>
              <a:buClr>
                <a:schemeClr val="lt1"/>
              </a:buClr>
              <a:buSzPts val="4200"/>
              <a:buNone/>
              <a:defRPr sz="4200">
                <a:solidFill>
                  <a:schemeClr val="lt1"/>
                </a:solidFill>
              </a:defRPr>
            </a:lvl7pPr>
            <a:lvl8pPr lvl="7" algn="l">
              <a:lnSpc>
                <a:spcPct val="100000"/>
              </a:lnSpc>
              <a:spcBef>
                <a:spcPts val="0"/>
              </a:spcBef>
              <a:spcAft>
                <a:spcPts val="0"/>
              </a:spcAft>
              <a:buClr>
                <a:schemeClr val="lt1"/>
              </a:buClr>
              <a:buSzPts val="4200"/>
              <a:buNone/>
              <a:defRPr sz="4200">
                <a:solidFill>
                  <a:schemeClr val="lt1"/>
                </a:solidFill>
              </a:defRPr>
            </a:lvl8pPr>
            <a:lvl9pPr lvl="8" algn="l">
              <a:lnSpc>
                <a:spcPct val="100000"/>
              </a:lnSpc>
              <a:spcBef>
                <a:spcPts val="0"/>
              </a:spcBef>
              <a:spcAft>
                <a:spcPts val="0"/>
              </a:spcAft>
              <a:buClr>
                <a:schemeClr val="lt1"/>
              </a:buClr>
              <a:buSzPts val="4200"/>
              <a:buNone/>
              <a:defRPr sz="4200">
                <a:solidFill>
                  <a:schemeClr val="lt1"/>
                </a:solidFill>
              </a:defRPr>
            </a:lvl9pPr>
          </a:lstStyle>
          <a:p/>
        </p:txBody>
      </p:sp>
      <p:sp>
        <p:nvSpPr>
          <p:cNvPr id="37" name="Google Shape;37;p23"/>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 name="Shape 38"/>
        <p:cNvGrpSpPr/>
        <p:nvPr/>
      </p:nvGrpSpPr>
      <p:grpSpPr>
        <a:xfrm>
          <a:off x="0" y="0"/>
          <a:ext cx="0" cy="0"/>
          <a:chOff x="0" y="0"/>
          <a:chExt cx="0" cy="0"/>
        </a:xfrm>
      </p:grpSpPr>
      <p:sp>
        <p:nvSpPr>
          <p:cNvPr id="39" name="Google Shape;39;p24"/>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40" name="Google Shape;40;p24"/>
          <p:cNvSpPr txBox="1"/>
          <p:nvPr>
            <p:ph idx="1" type="body"/>
          </p:nvPr>
        </p:nvSpPr>
        <p:spPr>
          <a:xfrm>
            <a:off x="311700" y="1229975"/>
            <a:ext cx="3999900" cy="33390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1" name="Google Shape;41;p24"/>
          <p:cNvSpPr txBox="1"/>
          <p:nvPr>
            <p:ph idx="2" type="body"/>
          </p:nvPr>
        </p:nvSpPr>
        <p:spPr>
          <a:xfrm>
            <a:off x="4832400" y="1229975"/>
            <a:ext cx="3999900" cy="33390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2" name="Google Shape;42;p24"/>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25"/>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45" name="Google Shape;45;p25"/>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 name="Shape 46"/>
        <p:cNvGrpSpPr/>
        <p:nvPr/>
      </p:nvGrpSpPr>
      <p:grpSpPr>
        <a:xfrm>
          <a:off x="0" y="0"/>
          <a:ext cx="0" cy="0"/>
          <a:chOff x="0" y="0"/>
          <a:chExt cx="0" cy="0"/>
        </a:xfrm>
      </p:grpSpPr>
      <p:sp>
        <p:nvSpPr>
          <p:cNvPr id="47" name="Google Shape;47;p2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8" name="Google Shape;48;p26"/>
          <p:cNvSpPr txBox="1"/>
          <p:nvPr>
            <p:ph idx="1" type="body"/>
          </p:nvPr>
        </p:nvSpPr>
        <p:spPr>
          <a:xfrm>
            <a:off x="311700" y="1465804"/>
            <a:ext cx="2808000" cy="3103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9" name="Google Shape;49;p26"/>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50" name="Shape 50"/>
        <p:cNvGrpSpPr/>
        <p:nvPr/>
      </p:nvGrpSpPr>
      <p:grpSpPr>
        <a:xfrm>
          <a:off x="0" y="0"/>
          <a:ext cx="0" cy="0"/>
          <a:chOff x="0" y="0"/>
          <a:chExt cx="0" cy="0"/>
        </a:xfrm>
      </p:grpSpPr>
      <p:grpSp>
        <p:nvGrpSpPr>
          <p:cNvPr id="51" name="Google Shape;51;p27"/>
          <p:cNvGrpSpPr/>
          <p:nvPr/>
        </p:nvGrpSpPr>
        <p:grpSpPr>
          <a:xfrm>
            <a:off x="6098378" y="5"/>
            <a:ext cx="3045625" cy="2030570"/>
            <a:chOff x="6098378" y="5"/>
            <a:chExt cx="3045625" cy="2030570"/>
          </a:xfrm>
        </p:grpSpPr>
        <p:sp>
          <p:nvSpPr>
            <p:cNvPr id="52" name="Google Shape;52;p27"/>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27"/>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27"/>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27"/>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27"/>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 name="Google Shape;57;p27"/>
          <p:cNvSpPr txBox="1"/>
          <p:nvPr>
            <p:ph type="title"/>
          </p:nvPr>
        </p:nvSpPr>
        <p:spPr>
          <a:xfrm>
            <a:off x="490250" y="526350"/>
            <a:ext cx="56187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58" name="Google Shape;58;p27"/>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28"/>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1" name="Google Shape;61;p28"/>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62" name="Google Shape;62;p28"/>
          <p:cNvSpPr txBox="1"/>
          <p:nvPr>
            <p:ph type="title"/>
          </p:nvPr>
        </p:nvSpPr>
        <p:spPr>
          <a:xfrm>
            <a:off x="265500" y="1151100"/>
            <a:ext cx="4045200" cy="1564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28"/>
          <p:cNvSpPr txBox="1"/>
          <p:nvPr>
            <p:ph idx="1" type="subTitle"/>
          </p:nvPr>
        </p:nvSpPr>
        <p:spPr>
          <a:xfrm>
            <a:off x="265500" y="2769001"/>
            <a:ext cx="4045200" cy="1269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28"/>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1600"/>
              </a:spcBef>
              <a:spcAft>
                <a:spcPts val="0"/>
              </a:spcAft>
              <a:buClr>
                <a:schemeClr val="lt1"/>
              </a:buClr>
              <a:buSzPts val="1400"/>
              <a:buChar char="○"/>
              <a:defRPr>
                <a:solidFill>
                  <a:schemeClr val="lt1"/>
                </a:solidFill>
              </a:defRPr>
            </a:lvl2pPr>
            <a:lvl3pPr indent="-317500" lvl="2" marL="1371600" algn="l">
              <a:lnSpc>
                <a:spcPct val="115000"/>
              </a:lnSpc>
              <a:spcBef>
                <a:spcPts val="1600"/>
              </a:spcBef>
              <a:spcAft>
                <a:spcPts val="0"/>
              </a:spcAft>
              <a:buClr>
                <a:schemeClr val="lt1"/>
              </a:buClr>
              <a:buSzPts val="1400"/>
              <a:buChar char="■"/>
              <a:defRPr>
                <a:solidFill>
                  <a:schemeClr val="lt1"/>
                </a:solidFill>
              </a:defRPr>
            </a:lvl3pPr>
            <a:lvl4pPr indent="-317500" lvl="3" marL="1828800" algn="l">
              <a:lnSpc>
                <a:spcPct val="115000"/>
              </a:lnSpc>
              <a:spcBef>
                <a:spcPts val="1600"/>
              </a:spcBef>
              <a:spcAft>
                <a:spcPts val="0"/>
              </a:spcAft>
              <a:buClr>
                <a:schemeClr val="lt1"/>
              </a:buClr>
              <a:buSzPts val="1400"/>
              <a:buChar char="●"/>
              <a:defRPr>
                <a:solidFill>
                  <a:schemeClr val="lt1"/>
                </a:solidFill>
              </a:defRPr>
            </a:lvl4pPr>
            <a:lvl5pPr indent="-317500" lvl="4" marL="2286000" algn="l">
              <a:lnSpc>
                <a:spcPct val="115000"/>
              </a:lnSpc>
              <a:spcBef>
                <a:spcPts val="1600"/>
              </a:spcBef>
              <a:spcAft>
                <a:spcPts val="0"/>
              </a:spcAft>
              <a:buClr>
                <a:schemeClr val="lt1"/>
              </a:buClr>
              <a:buSzPts val="1400"/>
              <a:buChar char="○"/>
              <a:defRPr>
                <a:solidFill>
                  <a:schemeClr val="lt1"/>
                </a:solidFill>
              </a:defRPr>
            </a:lvl5pPr>
            <a:lvl6pPr indent="-317500" lvl="5" marL="2743200" algn="l">
              <a:lnSpc>
                <a:spcPct val="115000"/>
              </a:lnSpc>
              <a:spcBef>
                <a:spcPts val="1600"/>
              </a:spcBef>
              <a:spcAft>
                <a:spcPts val="0"/>
              </a:spcAft>
              <a:buClr>
                <a:schemeClr val="lt1"/>
              </a:buClr>
              <a:buSzPts val="1400"/>
              <a:buChar char="■"/>
              <a:defRPr>
                <a:solidFill>
                  <a:schemeClr val="lt1"/>
                </a:solidFill>
              </a:defRPr>
            </a:lvl6pPr>
            <a:lvl7pPr indent="-317500" lvl="6" marL="3200400" algn="l">
              <a:lnSpc>
                <a:spcPct val="115000"/>
              </a:lnSpc>
              <a:spcBef>
                <a:spcPts val="1600"/>
              </a:spcBef>
              <a:spcAft>
                <a:spcPts val="0"/>
              </a:spcAft>
              <a:buClr>
                <a:schemeClr val="lt1"/>
              </a:buClr>
              <a:buSzPts val="1400"/>
              <a:buChar char="●"/>
              <a:defRPr>
                <a:solidFill>
                  <a:schemeClr val="lt1"/>
                </a:solidFill>
              </a:defRPr>
            </a:lvl7pPr>
            <a:lvl8pPr indent="-317500" lvl="7" marL="3657600" algn="l">
              <a:lnSpc>
                <a:spcPct val="115000"/>
              </a:lnSpc>
              <a:spcBef>
                <a:spcPts val="1600"/>
              </a:spcBef>
              <a:spcAft>
                <a:spcPts val="0"/>
              </a:spcAft>
              <a:buClr>
                <a:schemeClr val="lt1"/>
              </a:buClr>
              <a:buSzPts val="1400"/>
              <a:buChar char="○"/>
              <a:defRPr>
                <a:solidFill>
                  <a:schemeClr val="lt1"/>
                </a:solidFill>
              </a:defRPr>
            </a:lvl8pPr>
            <a:lvl9pPr indent="-317500" lvl="8" marL="4114800" algn="l">
              <a:lnSpc>
                <a:spcPct val="115000"/>
              </a:lnSpc>
              <a:spcBef>
                <a:spcPts val="1600"/>
              </a:spcBef>
              <a:spcAft>
                <a:spcPts val="1600"/>
              </a:spcAft>
              <a:buClr>
                <a:schemeClr val="lt1"/>
              </a:buClr>
              <a:buSzPts val="1400"/>
              <a:buChar char="■"/>
              <a:defRPr>
                <a:solidFill>
                  <a:schemeClr val="lt1"/>
                </a:solidFill>
              </a:defRPr>
            </a:lvl9pPr>
          </a:lstStyle>
          <a:p/>
        </p:txBody>
      </p:sp>
      <p:sp>
        <p:nvSpPr>
          <p:cNvPr id="65" name="Google Shape;65;p28"/>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6" name="Shape 66"/>
        <p:cNvGrpSpPr/>
        <p:nvPr/>
      </p:nvGrpSpPr>
      <p:grpSpPr>
        <a:xfrm>
          <a:off x="0" y="0"/>
          <a:ext cx="0" cy="0"/>
          <a:chOff x="0" y="0"/>
          <a:chExt cx="0" cy="0"/>
        </a:xfrm>
      </p:grpSpPr>
      <p:sp>
        <p:nvSpPr>
          <p:cNvPr id="67" name="Google Shape;67;p29"/>
          <p:cNvSpPr txBox="1"/>
          <p:nvPr>
            <p:ph idx="1" type="body"/>
          </p:nvPr>
        </p:nvSpPr>
        <p:spPr>
          <a:xfrm>
            <a:off x="319500" y="4230575"/>
            <a:ext cx="5998800" cy="598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68" name="Google Shape;68;p29"/>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solidFill>
          <a:schemeClr val="lt1"/>
        </a:solidFill>
      </p:bgPr>
    </p:bg>
    <p:spTree>
      <p:nvGrpSpPr>
        <p:cNvPr id="5" name="Shape 5"/>
        <p:cNvGrpSpPr/>
        <p:nvPr/>
      </p:nvGrpSpPr>
      <p:grpSpPr>
        <a:xfrm>
          <a:off x="0" y="0"/>
          <a:ext cx="0" cy="0"/>
          <a:chOff x="0" y="0"/>
          <a:chExt cx="0" cy="0"/>
        </a:xfrm>
      </p:grpSpPr>
      <p:sp>
        <p:nvSpPr>
          <p:cNvPr id="6" name="Google Shape;6;p20"/>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1pPr>
            <a:lvl2pPr lvl="1"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2pPr>
            <a:lvl3pPr lvl="2"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3pPr>
            <a:lvl4pPr lvl="3"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4pPr>
            <a:lvl5pPr lvl="4"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5pPr>
            <a:lvl6pPr lvl="5"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6pPr>
            <a:lvl7pPr lvl="6"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7pPr>
            <a:lvl8pPr lvl="7"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8pPr>
            <a:lvl9pPr lvl="8"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9pPr>
          </a:lstStyle>
          <a:p/>
        </p:txBody>
      </p:sp>
      <p:sp>
        <p:nvSpPr>
          <p:cNvPr id="7" name="Google Shape;7;p20"/>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Roboto"/>
              <a:buChar char="●"/>
              <a:defRPr b="0" i="0" sz="1800" u="none" cap="none" strike="noStrike">
                <a:solidFill>
                  <a:schemeClr val="dk2"/>
                </a:solidFill>
                <a:latin typeface="Roboto"/>
                <a:ea typeface="Roboto"/>
                <a:cs typeface="Roboto"/>
                <a:sym typeface="Roboto"/>
              </a:defRPr>
            </a:lvl1pPr>
            <a:lvl2pPr indent="-317500" lvl="1" marL="9144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2pPr>
            <a:lvl3pPr indent="-317500" lvl="2" marL="13716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3pPr>
            <a:lvl4pPr indent="-317500" lvl="3" marL="18288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4pPr>
            <a:lvl5pPr indent="-317500" lvl="4" marL="22860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5pPr>
            <a:lvl6pPr indent="-317500" lvl="5" marL="27432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6pPr>
            <a:lvl7pPr indent="-317500" lvl="6" marL="32004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7pPr>
            <a:lvl8pPr indent="-317500" lvl="7" marL="36576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8pPr>
            <a:lvl9pPr indent="-317500" lvl="8" marL="4114800" marR="0" rtl="0" algn="l">
              <a:lnSpc>
                <a:spcPct val="115000"/>
              </a:lnSpc>
              <a:spcBef>
                <a:spcPts val="1600"/>
              </a:spcBef>
              <a:spcAft>
                <a:spcPts val="1600"/>
              </a:spcAft>
              <a:buClr>
                <a:schemeClr val="dk2"/>
              </a:buClr>
              <a:buSzPts val="1400"/>
              <a:buFont typeface="Roboto"/>
              <a:buChar char="■"/>
              <a:defRPr b="0" i="0" sz="1400" u="none" cap="none" strike="noStrike">
                <a:solidFill>
                  <a:schemeClr val="dk2"/>
                </a:solidFill>
                <a:latin typeface="Roboto"/>
                <a:ea typeface="Roboto"/>
                <a:cs typeface="Roboto"/>
                <a:sym typeface="Roboto"/>
              </a:defRPr>
            </a:lvl9pPr>
          </a:lstStyle>
          <a:p/>
        </p:txBody>
      </p:sp>
      <p:sp>
        <p:nvSpPr>
          <p:cNvPr id="8" name="Google Shape;8;p20"/>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thehappinesstrap.com/upimages/Values_Questionnaire.pdf" TargetMode="External"/><Relationship Id="rId4" Type="http://schemas.openxmlformats.org/officeDocument/2006/relationships/hyperlink" Target="https://www.happinesslab.fm/coronavirus-bonus-episodes/episode-4-calm-can-be-contagious" TargetMode="External"/><Relationship Id="rId11" Type="http://schemas.openxmlformats.org/officeDocument/2006/relationships/hyperlink" Target="https://oregoncounseling.com/article/how-to-set-mental-health-goals-for-2021/" TargetMode="External"/><Relationship Id="rId10" Type="http://schemas.openxmlformats.org/officeDocument/2006/relationships/hyperlink" Target="https://www.cci.health.wa.gov.au/Resources/For-Clinicians/Self-Compassion" TargetMode="External"/><Relationship Id="rId9" Type="http://schemas.openxmlformats.org/officeDocument/2006/relationships/hyperlink" Target="https://self-compassion.org/category/exercises/" TargetMode="External"/><Relationship Id="rId5" Type="http://schemas.openxmlformats.org/officeDocument/2006/relationships/hyperlink" Target="https://www.uclahealth.org/marc/mindful-meditations" TargetMode="External"/><Relationship Id="rId6" Type="http://schemas.openxmlformats.org/officeDocument/2006/relationships/hyperlink" Target="https://www.mindful.org/an-introduction-to-mindful-gratitude/" TargetMode="External"/><Relationship Id="rId7" Type="http://schemas.openxmlformats.org/officeDocument/2006/relationships/hyperlink" Target="https://self-compassion.org/test-how-self-compassionate-you-are/" TargetMode="External"/><Relationship Id="rId8" Type="http://schemas.openxmlformats.org/officeDocument/2006/relationships/hyperlink" Target="https://www.happinesslab.fm/season-3/episode-2-treating-the-pain-of-a-broken-hear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jamboard.google.com/d/1TOVIy7IS-4w7SJEK3gGFwP418RpVDwkaWA9giLUm-Oc/edit?usp=sharing"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
          <p:cNvSpPr txBox="1"/>
          <p:nvPr>
            <p:ph type="ctrTitle"/>
          </p:nvPr>
        </p:nvSpPr>
        <p:spPr>
          <a:xfrm>
            <a:off x="598100" y="1775222"/>
            <a:ext cx="8222100" cy="838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200"/>
              <a:buNone/>
            </a:pPr>
            <a:r>
              <a:rPr lang="en"/>
              <a:t>Self-Care: Building Your Resilience Toolkit</a:t>
            </a:r>
            <a:endParaRPr/>
          </a:p>
        </p:txBody>
      </p:sp>
      <p:sp>
        <p:nvSpPr>
          <p:cNvPr id="86" name="Google Shape;86;p1"/>
          <p:cNvSpPr txBox="1"/>
          <p:nvPr>
            <p:ph idx="1" type="subTitle"/>
          </p:nvPr>
        </p:nvSpPr>
        <p:spPr>
          <a:xfrm>
            <a:off x="598088" y="2715913"/>
            <a:ext cx="8222100" cy="43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100"/>
              <a:buNone/>
            </a:pPr>
            <a:r>
              <a:rPr lang="en"/>
              <a:t>Presentation to the NLU Faculty</a:t>
            </a:r>
            <a:endParaRPr/>
          </a:p>
          <a:p>
            <a:pPr indent="0" lvl="0" marL="0" rtl="0" algn="l">
              <a:lnSpc>
                <a:spcPct val="100000"/>
              </a:lnSpc>
              <a:spcBef>
                <a:spcPts val="0"/>
              </a:spcBef>
              <a:spcAft>
                <a:spcPts val="0"/>
              </a:spcAft>
              <a:buSzPts val="2100"/>
              <a:buNone/>
            </a:pPr>
            <a:r>
              <a:t/>
            </a:r>
            <a:endParaRPr/>
          </a:p>
          <a:p>
            <a:pPr indent="0" lvl="0" marL="0" rtl="0" algn="l">
              <a:lnSpc>
                <a:spcPct val="100000"/>
              </a:lnSpc>
              <a:spcBef>
                <a:spcPts val="0"/>
              </a:spcBef>
              <a:spcAft>
                <a:spcPts val="0"/>
              </a:spcAft>
              <a:buSzPts val="2100"/>
              <a:buNone/>
            </a:pPr>
            <a:r>
              <a:rPr lang="en"/>
              <a:t>Jon Oelke</a:t>
            </a:r>
            <a:endParaRPr/>
          </a:p>
          <a:p>
            <a:pPr indent="0" lvl="0" marL="0" rtl="0" algn="l">
              <a:lnSpc>
                <a:spcPct val="100000"/>
              </a:lnSpc>
              <a:spcBef>
                <a:spcPts val="0"/>
              </a:spcBef>
              <a:spcAft>
                <a:spcPts val="0"/>
              </a:spcAft>
              <a:buSzPts val="2100"/>
              <a:buNone/>
            </a:pPr>
            <a:r>
              <a:rPr lang="en"/>
              <a:t>Leah Horvath</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ge8fabe5662_3_16"/>
          <p:cNvSpPr txBox="1"/>
          <p:nvPr>
            <p:ph type="title"/>
          </p:nvPr>
        </p:nvSpPr>
        <p:spPr>
          <a:xfrm>
            <a:off x="311700" y="273475"/>
            <a:ext cx="8520600" cy="527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Building Your Resilience Toolkit - Gratitude</a:t>
            </a:r>
            <a:endParaRPr/>
          </a:p>
        </p:txBody>
      </p:sp>
      <p:sp>
        <p:nvSpPr>
          <p:cNvPr id="144" name="Google Shape;144;ge8fabe5662_3_16"/>
          <p:cNvSpPr txBox="1"/>
          <p:nvPr>
            <p:ph idx="1" type="body"/>
          </p:nvPr>
        </p:nvSpPr>
        <p:spPr>
          <a:xfrm>
            <a:off x="311700" y="964125"/>
            <a:ext cx="8520600" cy="3616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1500">
                <a:solidFill>
                  <a:schemeClr val="dk1"/>
                </a:solidFill>
              </a:rPr>
              <a:t>Having</a:t>
            </a:r>
            <a:r>
              <a:rPr lang="en" sz="1500">
                <a:solidFill>
                  <a:schemeClr val="dk1"/>
                </a:solidFill>
              </a:rPr>
              <a:t>  a gratitude practice shifts your focus to what is good in your life and world. </a:t>
            </a:r>
            <a:endParaRPr sz="1500">
              <a:solidFill>
                <a:schemeClr val="dk1"/>
              </a:solidFill>
            </a:endParaRPr>
          </a:p>
          <a:p>
            <a:pPr indent="0" lvl="0" marL="0" rtl="0" algn="l">
              <a:lnSpc>
                <a:spcPct val="115000"/>
              </a:lnSpc>
              <a:spcBef>
                <a:spcPts val="0"/>
              </a:spcBef>
              <a:spcAft>
                <a:spcPts val="0"/>
              </a:spcAft>
              <a:buSzPts val="1800"/>
              <a:buNone/>
            </a:pPr>
            <a:r>
              <a:t/>
            </a:r>
            <a:endParaRPr sz="1500">
              <a:solidFill>
                <a:schemeClr val="dk1"/>
              </a:solidFill>
            </a:endParaRPr>
          </a:p>
          <a:p>
            <a:pPr indent="0" lvl="0" marL="0" rtl="0" algn="l">
              <a:lnSpc>
                <a:spcPct val="115000"/>
              </a:lnSpc>
              <a:spcBef>
                <a:spcPts val="0"/>
              </a:spcBef>
              <a:spcAft>
                <a:spcPts val="0"/>
              </a:spcAft>
              <a:buSzPts val="1800"/>
              <a:buNone/>
            </a:pPr>
            <a:r>
              <a:rPr lang="en" sz="1500">
                <a:solidFill>
                  <a:schemeClr val="dk1"/>
                </a:solidFill>
              </a:rPr>
              <a:t>There are lots of ways to keep this practice:</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lang="en" sz="1500">
                <a:solidFill>
                  <a:schemeClr val="dk1"/>
                </a:solidFill>
              </a:rPr>
              <a:t>Gratitude </a:t>
            </a:r>
            <a:r>
              <a:rPr lang="en" sz="1500">
                <a:solidFill>
                  <a:schemeClr val="dk1"/>
                </a:solidFill>
              </a:rPr>
              <a:t>journal</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lang="en" sz="1500">
                <a:solidFill>
                  <a:schemeClr val="dk1"/>
                </a:solidFill>
              </a:rPr>
              <a:t>Family sharing at mealtimes</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lang="en" sz="1500">
                <a:solidFill>
                  <a:schemeClr val="dk1"/>
                </a:solidFill>
              </a:rPr>
              <a:t>A gratitude jar</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lang="en" sz="1500">
                <a:solidFill>
                  <a:schemeClr val="dk1"/>
                </a:solidFill>
              </a:rPr>
              <a:t>Gratitude</a:t>
            </a:r>
            <a:r>
              <a:rPr lang="en" sz="1500">
                <a:solidFill>
                  <a:schemeClr val="dk1"/>
                </a:solidFill>
              </a:rPr>
              <a:t> in prayers</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rPr lang="en" sz="1500">
                <a:solidFill>
                  <a:schemeClr val="dk1"/>
                </a:solidFill>
              </a:rPr>
              <a:t>Be specific and think small</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lang="en" sz="1500">
                <a:solidFill>
                  <a:schemeClr val="dk1"/>
                </a:solidFill>
              </a:rPr>
              <a:t>Identify specific, small moments for which you are grateful</a:t>
            </a:r>
            <a:endParaRPr sz="1500">
              <a:solidFill>
                <a:schemeClr val="dk1"/>
              </a:solidFill>
            </a:endParaRPr>
          </a:p>
          <a:p>
            <a:pPr indent="0" lvl="0" marL="0" rtl="0" algn="l">
              <a:lnSpc>
                <a:spcPct val="115000"/>
              </a:lnSpc>
              <a:spcBef>
                <a:spcPts val="0"/>
              </a:spcBef>
              <a:spcAft>
                <a:spcPts val="0"/>
              </a:spcAft>
              <a:buNone/>
            </a:pPr>
            <a:r>
              <a:t/>
            </a:r>
            <a:endParaRPr sz="1500">
              <a:solidFill>
                <a:schemeClr val="dk1"/>
              </a:solidFill>
            </a:endParaRPr>
          </a:p>
          <a:p>
            <a:pPr indent="0" lvl="0" marL="0" rtl="0" algn="l">
              <a:lnSpc>
                <a:spcPct val="115000"/>
              </a:lnSpc>
              <a:spcBef>
                <a:spcPts val="0"/>
              </a:spcBef>
              <a:spcAft>
                <a:spcPts val="0"/>
              </a:spcAft>
              <a:buNone/>
            </a:pPr>
            <a:r>
              <a:rPr lang="en" sz="1500">
                <a:solidFill>
                  <a:schemeClr val="dk1"/>
                </a:solidFill>
              </a:rPr>
              <a:t>Share </a:t>
            </a:r>
            <a:r>
              <a:rPr lang="en" sz="1500">
                <a:solidFill>
                  <a:schemeClr val="dk1"/>
                </a:solidFill>
              </a:rPr>
              <a:t>with</a:t>
            </a:r>
            <a:r>
              <a:rPr lang="en" sz="1500">
                <a:solidFill>
                  <a:schemeClr val="dk1"/>
                </a:solidFill>
              </a:rPr>
              <a:t> others (if you want)</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lang="en" sz="1500">
                <a:solidFill>
                  <a:schemeClr val="dk1"/>
                </a:solidFill>
              </a:rPr>
              <a:t>Writing notes of thanks and gratitude boost emotions for you and the receiver</a:t>
            </a:r>
            <a:endParaRPr sz="15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p:txBody>
      </p:sp>
    </p:spTree>
  </p:cSld>
  <p:clrMapOvr>
    <a:masterClrMapping/>
  </p:clrMapOvr>
  <mc:AlternateContent>
    <mc:Choice Requires="p14">
      <p:transition spd="slow" p14:dur="1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0" st="0"/>
                                            </p:txEl>
                                          </p:spTgt>
                                        </p:tgtEl>
                                        <p:attrNameLst>
                                          <p:attrName>style.visibility</p:attrName>
                                        </p:attrNameLst>
                                      </p:cBhvr>
                                      <p:to>
                                        <p:strVal val="visible"/>
                                      </p:to>
                                    </p:set>
                                    <p:animEffect filter="fade" transition="in">
                                      <p:cBhvr>
                                        <p:cTn dur="1000"/>
                                        <p:tgtEl>
                                          <p:spTgt spid="14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1" st="1"/>
                                            </p:txEl>
                                          </p:spTgt>
                                        </p:tgtEl>
                                        <p:attrNameLst>
                                          <p:attrName>style.visibility</p:attrName>
                                        </p:attrNameLst>
                                      </p:cBhvr>
                                      <p:to>
                                        <p:strVal val="visible"/>
                                      </p:to>
                                    </p:set>
                                    <p:animEffect filter="fade" transition="in">
                                      <p:cBhvr>
                                        <p:cTn dur="1000"/>
                                        <p:tgtEl>
                                          <p:spTgt spid="14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2" st="2"/>
                                            </p:txEl>
                                          </p:spTgt>
                                        </p:tgtEl>
                                        <p:attrNameLst>
                                          <p:attrName>style.visibility</p:attrName>
                                        </p:attrNameLst>
                                      </p:cBhvr>
                                      <p:to>
                                        <p:strVal val="visible"/>
                                      </p:to>
                                    </p:set>
                                    <p:animEffect filter="fade" transition="in">
                                      <p:cBhvr>
                                        <p:cTn dur="1000"/>
                                        <p:tgtEl>
                                          <p:spTgt spid="14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3" st="3"/>
                                            </p:txEl>
                                          </p:spTgt>
                                        </p:tgtEl>
                                        <p:attrNameLst>
                                          <p:attrName>style.visibility</p:attrName>
                                        </p:attrNameLst>
                                      </p:cBhvr>
                                      <p:to>
                                        <p:strVal val="visible"/>
                                      </p:to>
                                    </p:set>
                                    <p:animEffect filter="fade" transition="in">
                                      <p:cBhvr>
                                        <p:cTn dur="1000"/>
                                        <p:tgtEl>
                                          <p:spTgt spid="14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4" st="4"/>
                                            </p:txEl>
                                          </p:spTgt>
                                        </p:tgtEl>
                                        <p:attrNameLst>
                                          <p:attrName>style.visibility</p:attrName>
                                        </p:attrNameLst>
                                      </p:cBhvr>
                                      <p:to>
                                        <p:strVal val="visible"/>
                                      </p:to>
                                    </p:set>
                                    <p:animEffect filter="fade" transition="in">
                                      <p:cBhvr>
                                        <p:cTn dur="1000"/>
                                        <p:tgtEl>
                                          <p:spTgt spid="14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5" st="5"/>
                                            </p:txEl>
                                          </p:spTgt>
                                        </p:tgtEl>
                                        <p:attrNameLst>
                                          <p:attrName>style.visibility</p:attrName>
                                        </p:attrNameLst>
                                      </p:cBhvr>
                                      <p:to>
                                        <p:strVal val="visible"/>
                                      </p:to>
                                    </p:set>
                                    <p:animEffect filter="fade" transition="in">
                                      <p:cBhvr>
                                        <p:cTn dur="1000"/>
                                        <p:tgtEl>
                                          <p:spTgt spid="14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6" st="6"/>
                                            </p:txEl>
                                          </p:spTgt>
                                        </p:tgtEl>
                                        <p:attrNameLst>
                                          <p:attrName>style.visibility</p:attrName>
                                        </p:attrNameLst>
                                      </p:cBhvr>
                                      <p:to>
                                        <p:strVal val="visible"/>
                                      </p:to>
                                    </p:set>
                                    <p:animEffect filter="fade" transition="in">
                                      <p:cBhvr>
                                        <p:cTn dur="1000"/>
                                        <p:tgtEl>
                                          <p:spTgt spid="14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7" st="7"/>
                                            </p:txEl>
                                          </p:spTgt>
                                        </p:tgtEl>
                                        <p:attrNameLst>
                                          <p:attrName>style.visibility</p:attrName>
                                        </p:attrNameLst>
                                      </p:cBhvr>
                                      <p:to>
                                        <p:strVal val="visible"/>
                                      </p:to>
                                    </p:set>
                                    <p:animEffect filter="fade" transition="in">
                                      <p:cBhvr>
                                        <p:cTn dur="1000"/>
                                        <p:tgtEl>
                                          <p:spTgt spid="144">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8" st="8"/>
                                            </p:txEl>
                                          </p:spTgt>
                                        </p:tgtEl>
                                        <p:attrNameLst>
                                          <p:attrName>style.visibility</p:attrName>
                                        </p:attrNameLst>
                                      </p:cBhvr>
                                      <p:to>
                                        <p:strVal val="visible"/>
                                      </p:to>
                                    </p:set>
                                    <p:animEffect filter="fade" transition="in">
                                      <p:cBhvr>
                                        <p:cTn dur="1000"/>
                                        <p:tgtEl>
                                          <p:spTgt spid="144">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9" st="9"/>
                                            </p:txEl>
                                          </p:spTgt>
                                        </p:tgtEl>
                                        <p:attrNameLst>
                                          <p:attrName>style.visibility</p:attrName>
                                        </p:attrNameLst>
                                      </p:cBhvr>
                                      <p:to>
                                        <p:strVal val="visible"/>
                                      </p:to>
                                    </p:set>
                                    <p:animEffect filter="fade" transition="in">
                                      <p:cBhvr>
                                        <p:cTn dur="1000"/>
                                        <p:tgtEl>
                                          <p:spTgt spid="144">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10" st="10"/>
                                            </p:txEl>
                                          </p:spTgt>
                                        </p:tgtEl>
                                        <p:attrNameLst>
                                          <p:attrName>style.visibility</p:attrName>
                                        </p:attrNameLst>
                                      </p:cBhvr>
                                      <p:to>
                                        <p:strVal val="visible"/>
                                      </p:to>
                                    </p:set>
                                    <p:animEffect filter="fade" transition="in">
                                      <p:cBhvr>
                                        <p:cTn dur="1000"/>
                                        <p:tgtEl>
                                          <p:spTgt spid="144">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11" st="11"/>
                                            </p:txEl>
                                          </p:spTgt>
                                        </p:tgtEl>
                                        <p:attrNameLst>
                                          <p:attrName>style.visibility</p:attrName>
                                        </p:attrNameLst>
                                      </p:cBhvr>
                                      <p:to>
                                        <p:strVal val="visible"/>
                                      </p:to>
                                    </p:set>
                                    <p:animEffect filter="fade" transition="in">
                                      <p:cBhvr>
                                        <p:cTn dur="1000"/>
                                        <p:tgtEl>
                                          <p:spTgt spid="144">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12" st="12"/>
                                            </p:txEl>
                                          </p:spTgt>
                                        </p:tgtEl>
                                        <p:attrNameLst>
                                          <p:attrName>style.visibility</p:attrName>
                                        </p:attrNameLst>
                                      </p:cBhvr>
                                      <p:to>
                                        <p:strVal val="visible"/>
                                      </p:to>
                                    </p:set>
                                    <p:animEffect filter="fade" transition="in">
                                      <p:cBhvr>
                                        <p:cTn dur="1000"/>
                                        <p:tgtEl>
                                          <p:spTgt spid="144">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13" st="13"/>
                                            </p:txEl>
                                          </p:spTgt>
                                        </p:tgtEl>
                                        <p:attrNameLst>
                                          <p:attrName>style.visibility</p:attrName>
                                        </p:attrNameLst>
                                      </p:cBhvr>
                                      <p:to>
                                        <p:strVal val="visible"/>
                                      </p:to>
                                    </p:set>
                                    <p:animEffect filter="fade" transition="in">
                                      <p:cBhvr>
                                        <p:cTn dur="1000"/>
                                        <p:tgtEl>
                                          <p:spTgt spid="144">
                                            <p:txEl>
                                              <p:pRg end="13" st="1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ge8fabe5662_3_21"/>
          <p:cNvSpPr txBox="1"/>
          <p:nvPr>
            <p:ph type="title"/>
          </p:nvPr>
        </p:nvSpPr>
        <p:spPr>
          <a:xfrm>
            <a:off x="311700" y="237125"/>
            <a:ext cx="8520600" cy="563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sz="2900"/>
              <a:t>Building Your Resilience Toolkit - Self-Compassion</a:t>
            </a:r>
            <a:endParaRPr sz="2900"/>
          </a:p>
        </p:txBody>
      </p:sp>
      <p:sp>
        <p:nvSpPr>
          <p:cNvPr id="150" name="Google Shape;150;ge8fabe5662_3_21"/>
          <p:cNvSpPr txBox="1"/>
          <p:nvPr>
            <p:ph idx="1" type="body"/>
          </p:nvPr>
        </p:nvSpPr>
        <p:spPr>
          <a:xfrm>
            <a:off x="311700" y="909600"/>
            <a:ext cx="8520600" cy="3726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1400">
                <a:solidFill>
                  <a:schemeClr val="dk1"/>
                </a:solidFill>
              </a:rPr>
              <a:t>The ongoing practice of relating to yourself kindly and fairly - not a blanket approval or dismissal of your faults and areas of growth</a:t>
            </a:r>
            <a:endParaRPr sz="1400">
              <a:solidFill>
                <a:schemeClr val="dk1"/>
              </a:solidFill>
            </a:endParaRPr>
          </a:p>
          <a:p>
            <a:pPr indent="0" lvl="0" marL="0" rtl="0" algn="l">
              <a:lnSpc>
                <a:spcPct val="115000"/>
              </a:lnSpc>
              <a:spcBef>
                <a:spcPts val="0"/>
              </a:spcBef>
              <a:spcAft>
                <a:spcPts val="0"/>
              </a:spcAft>
              <a:buSzPts val="1800"/>
              <a:buNone/>
            </a:pPr>
            <a:r>
              <a:t/>
            </a:r>
            <a:endParaRPr sz="1400">
              <a:solidFill>
                <a:schemeClr val="dk1"/>
              </a:solidFill>
            </a:endParaRPr>
          </a:p>
          <a:p>
            <a:pPr indent="0" lvl="0" marL="0" rtl="0" algn="l">
              <a:lnSpc>
                <a:spcPct val="115000"/>
              </a:lnSpc>
              <a:spcBef>
                <a:spcPts val="0"/>
              </a:spcBef>
              <a:spcAft>
                <a:spcPts val="0"/>
              </a:spcAft>
              <a:buSzPts val="1800"/>
              <a:buNone/>
            </a:pPr>
            <a:r>
              <a:rPr lang="en" sz="1400">
                <a:solidFill>
                  <a:schemeClr val="dk1"/>
                </a:solidFill>
              </a:rPr>
              <a:t>Be </a:t>
            </a:r>
            <a:r>
              <a:rPr lang="en" sz="1400">
                <a:solidFill>
                  <a:schemeClr val="dk1"/>
                </a:solidFill>
              </a:rPr>
              <a:t>your</a:t>
            </a:r>
            <a:r>
              <a:rPr lang="en" sz="1400">
                <a:solidFill>
                  <a:schemeClr val="dk1"/>
                </a:solidFill>
              </a:rPr>
              <a:t> own best friend - when going through tough times, think of how you’d support your best friend</a:t>
            </a:r>
            <a:endParaRPr sz="1400">
              <a:solidFill>
                <a:schemeClr val="dk1"/>
              </a:solidFill>
            </a:endParaRPr>
          </a:p>
          <a:p>
            <a:pPr indent="0" lvl="0" marL="0" rtl="0" algn="l">
              <a:lnSpc>
                <a:spcPct val="115000"/>
              </a:lnSpc>
              <a:spcBef>
                <a:spcPts val="0"/>
              </a:spcBef>
              <a:spcAft>
                <a:spcPts val="0"/>
              </a:spcAft>
              <a:buSzPts val="1800"/>
              <a:buNone/>
            </a:pPr>
            <a:r>
              <a:t/>
            </a:r>
            <a:endParaRPr sz="1400">
              <a:solidFill>
                <a:schemeClr val="dk1"/>
              </a:solidFill>
            </a:endParaRPr>
          </a:p>
          <a:p>
            <a:pPr indent="0" lvl="0" marL="0" rtl="0" algn="l">
              <a:lnSpc>
                <a:spcPct val="100000"/>
              </a:lnSpc>
              <a:spcBef>
                <a:spcPts val="600"/>
              </a:spcBef>
              <a:spcAft>
                <a:spcPts val="0"/>
              </a:spcAft>
              <a:buSzPts val="1800"/>
              <a:buNone/>
            </a:pPr>
            <a:r>
              <a:rPr lang="en" sz="1400">
                <a:solidFill>
                  <a:schemeClr val="dk1"/>
                </a:solidFill>
              </a:rPr>
              <a:t>Treat “minor” hurts and rejections -  if you had a cut on your finger, you’d bandage it. Otherwise, you risk an infection. Minor emotional hurts need the same attention - ignoring them can lead to worsening outcomes</a:t>
            </a:r>
            <a:endParaRPr sz="1400">
              <a:solidFill>
                <a:schemeClr val="dk1"/>
              </a:solidFill>
            </a:endParaRPr>
          </a:p>
          <a:p>
            <a:pPr indent="0" lvl="0" marL="0" rtl="0" algn="l">
              <a:lnSpc>
                <a:spcPct val="100000"/>
              </a:lnSpc>
              <a:spcBef>
                <a:spcPts val="600"/>
              </a:spcBef>
              <a:spcAft>
                <a:spcPts val="0"/>
              </a:spcAft>
              <a:buSzPts val="1800"/>
              <a:buNone/>
            </a:pPr>
            <a:r>
              <a:t/>
            </a:r>
            <a:endParaRPr sz="1400">
              <a:solidFill>
                <a:schemeClr val="dk1"/>
              </a:solidFill>
            </a:endParaRPr>
          </a:p>
          <a:p>
            <a:pPr indent="0" lvl="0" marL="0" rtl="0" algn="l">
              <a:lnSpc>
                <a:spcPct val="100000"/>
              </a:lnSpc>
              <a:spcBef>
                <a:spcPts val="600"/>
              </a:spcBef>
              <a:spcAft>
                <a:spcPts val="0"/>
              </a:spcAft>
              <a:buSzPts val="1800"/>
              <a:buNone/>
            </a:pPr>
            <a:r>
              <a:rPr lang="en" sz="1400">
                <a:solidFill>
                  <a:schemeClr val="dk1"/>
                </a:solidFill>
              </a:rPr>
              <a:t>Check your language - what kinds of things do you say to yourself when you do something wrong or fail?</a:t>
            </a:r>
            <a:endParaRPr sz="1400">
              <a:solidFill>
                <a:schemeClr val="dk1"/>
              </a:solidFill>
            </a:endParaRPr>
          </a:p>
          <a:p>
            <a:pPr indent="0" lvl="0" marL="0" rtl="0" algn="l">
              <a:lnSpc>
                <a:spcPct val="100000"/>
              </a:lnSpc>
              <a:spcBef>
                <a:spcPts val="600"/>
              </a:spcBef>
              <a:spcAft>
                <a:spcPts val="0"/>
              </a:spcAft>
              <a:buSzPts val="1800"/>
              <a:buNone/>
            </a:pPr>
            <a:r>
              <a:t/>
            </a:r>
            <a:endParaRPr sz="1400">
              <a:solidFill>
                <a:schemeClr val="dk1"/>
              </a:solidFill>
            </a:endParaRPr>
          </a:p>
          <a:p>
            <a:pPr indent="0" lvl="0" marL="0" rtl="0" algn="l">
              <a:lnSpc>
                <a:spcPct val="100000"/>
              </a:lnSpc>
              <a:spcBef>
                <a:spcPts val="600"/>
              </a:spcBef>
              <a:spcAft>
                <a:spcPts val="0"/>
              </a:spcAft>
              <a:buSzPts val="1800"/>
              <a:buNone/>
            </a:pPr>
            <a:r>
              <a:rPr lang="en" sz="1400">
                <a:solidFill>
                  <a:schemeClr val="dk1"/>
                </a:solidFill>
              </a:rPr>
              <a:t>Use cognitive reframing - consider how to challenge what you say to yourself. </a:t>
            </a:r>
            <a:endParaRPr sz="1400">
              <a:solidFill>
                <a:schemeClr val="dk1"/>
              </a:solidFill>
            </a:endParaRPr>
          </a:p>
          <a:p>
            <a:pPr indent="-317500" lvl="0" marL="457200" rtl="0" algn="l">
              <a:lnSpc>
                <a:spcPct val="100000"/>
              </a:lnSpc>
              <a:spcBef>
                <a:spcPts val="600"/>
              </a:spcBef>
              <a:spcAft>
                <a:spcPts val="0"/>
              </a:spcAft>
              <a:buClr>
                <a:schemeClr val="dk1"/>
              </a:buClr>
              <a:buSzPts val="1400"/>
              <a:buChar char="-"/>
            </a:pPr>
            <a:r>
              <a:rPr lang="en" sz="1400">
                <a:solidFill>
                  <a:schemeClr val="dk1"/>
                </a:solidFill>
              </a:rPr>
              <a:t>Is what you are saying true?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Is it fair?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Does it take into account other perspectives?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 sz="1400">
                <a:solidFill>
                  <a:schemeClr val="dk1"/>
                </a:solidFill>
              </a:rPr>
              <a:t>And, even if it is true - is it helpful?</a:t>
            </a:r>
            <a:endParaRPr sz="1400">
              <a:solidFill>
                <a:schemeClr val="dk1"/>
              </a:solidFill>
            </a:endParaRPr>
          </a:p>
          <a:p>
            <a:pPr indent="0" lvl="0" marL="0" rtl="0" algn="l">
              <a:lnSpc>
                <a:spcPct val="100000"/>
              </a:lnSpc>
              <a:spcBef>
                <a:spcPts val="600"/>
              </a:spcBef>
              <a:spcAft>
                <a:spcPts val="0"/>
              </a:spcAft>
              <a:buSzPts val="1800"/>
              <a:buNone/>
            </a:pPr>
            <a:r>
              <a:t/>
            </a:r>
            <a:endParaRPr sz="1400">
              <a:solidFill>
                <a:schemeClr val="dk1"/>
              </a:solidFill>
            </a:endParaRPr>
          </a:p>
          <a:p>
            <a:pPr indent="0" lvl="0" marL="0" rtl="0" algn="l">
              <a:lnSpc>
                <a:spcPct val="100000"/>
              </a:lnSpc>
              <a:spcBef>
                <a:spcPts val="600"/>
              </a:spcBef>
              <a:spcAft>
                <a:spcPts val="0"/>
              </a:spcAft>
              <a:buSzPts val="1800"/>
              <a:buNone/>
            </a:pPr>
            <a:r>
              <a:t/>
            </a:r>
            <a:endParaRPr sz="1400">
              <a:solidFill>
                <a:schemeClr val="dk1"/>
              </a:solidFill>
            </a:endParaRPr>
          </a:p>
        </p:txBody>
      </p:sp>
    </p:spTree>
  </p:cSld>
  <p:clrMapOvr>
    <a:masterClrMapping/>
  </p:clrMapOvr>
  <mc:AlternateContent>
    <mc:Choice Requires="p14">
      <p:transition spd="slow" p14:dur="1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0" st="0"/>
                                            </p:txEl>
                                          </p:spTgt>
                                        </p:tgtEl>
                                        <p:attrNameLst>
                                          <p:attrName>style.visibility</p:attrName>
                                        </p:attrNameLst>
                                      </p:cBhvr>
                                      <p:to>
                                        <p:strVal val="visible"/>
                                      </p:to>
                                    </p:set>
                                    <p:animEffect filter="fade" transition="in">
                                      <p:cBhvr>
                                        <p:cTn dur="1000"/>
                                        <p:tgtEl>
                                          <p:spTgt spid="15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1" st="1"/>
                                            </p:txEl>
                                          </p:spTgt>
                                        </p:tgtEl>
                                        <p:attrNameLst>
                                          <p:attrName>style.visibility</p:attrName>
                                        </p:attrNameLst>
                                      </p:cBhvr>
                                      <p:to>
                                        <p:strVal val="visible"/>
                                      </p:to>
                                    </p:set>
                                    <p:animEffect filter="fade" transition="in">
                                      <p:cBhvr>
                                        <p:cTn dur="1000"/>
                                        <p:tgtEl>
                                          <p:spTgt spid="15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2" st="2"/>
                                            </p:txEl>
                                          </p:spTgt>
                                        </p:tgtEl>
                                        <p:attrNameLst>
                                          <p:attrName>style.visibility</p:attrName>
                                        </p:attrNameLst>
                                      </p:cBhvr>
                                      <p:to>
                                        <p:strVal val="visible"/>
                                      </p:to>
                                    </p:set>
                                    <p:animEffect filter="fade" transition="in">
                                      <p:cBhvr>
                                        <p:cTn dur="1000"/>
                                        <p:tgtEl>
                                          <p:spTgt spid="15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3" st="3"/>
                                            </p:txEl>
                                          </p:spTgt>
                                        </p:tgtEl>
                                        <p:attrNameLst>
                                          <p:attrName>style.visibility</p:attrName>
                                        </p:attrNameLst>
                                      </p:cBhvr>
                                      <p:to>
                                        <p:strVal val="visible"/>
                                      </p:to>
                                    </p:set>
                                    <p:animEffect filter="fade" transition="in">
                                      <p:cBhvr>
                                        <p:cTn dur="1000"/>
                                        <p:tgtEl>
                                          <p:spTgt spid="15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4" st="4"/>
                                            </p:txEl>
                                          </p:spTgt>
                                        </p:tgtEl>
                                        <p:attrNameLst>
                                          <p:attrName>style.visibility</p:attrName>
                                        </p:attrNameLst>
                                      </p:cBhvr>
                                      <p:to>
                                        <p:strVal val="visible"/>
                                      </p:to>
                                    </p:set>
                                    <p:animEffect filter="fade" transition="in">
                                      <p:cBhvr>
                                        <p:cTn dur="1000"/>
                                        <p:tgtEl>
                                          <p:spTgt spid="15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5" st="5"/>
                                            </p:txEl>
                                          </p:spTgt>
                                        </p:tgtEl>
                                        <p:attrNameLst>
                                          <p:attrName>style.visibility</p:attrName>
                                        </p:attrNameLst>
                                      </p:cBhvr>
                                      <p:to>
                                        <p:strVal val="visible"/>
                                      </p:to>
                                    </p:set>
                                    <p:animEffect filter="fade" transition="in">
                                      <p:cBhvr>
                                        <p:cTn dur="1000"/>
                                        <p:tgtEl>
                                          <p:spTgt spid="15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6" st="6"/>
                                            </p:txEl>
                                          </p:spTgt>
                                        </p:tgtEl>
                                        <p:attrNameLst>
                                          <p:attrName>style.visibility</p:attrName>
                                        </p:attrNameLst>
                                      </p:cBhvr>
                                      <p:to>
                                        <p:strVal val="visible"/>
                                      </p:to>
                                    </p:set>
                                    <p:animEffect filter="fade" transition="in">
                                      <p:cBhvr>
                                        <p:cTn dur="1000"/>
                                        <p:tgtEl>
                                          <p:spTgt spid="15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7" st="7"/>
                                            </p:txEl>
                                          </p:spTgt>
                                        </p:tgtEl>
                                        <p:attrNameLst>
                                          <p:attrName>style.visibility</p:attrName>
                                        </p:attrNameLst>
                                      </p:cBhvr>
                                      <p:to>
                                        <p:strVal val="visible"/>
                                      </p:to>
                                    </p:set>
                                    <p:animEffect filter="fade" transition="in">
                                      <p:cBhvr>
                                        <p:cTn dur="1000"/>
                                        <p:tgtEl>
                                          <p:spTgt spid="15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8" st="8"/>
                                            </p:txEl>
                                          </p:spTgt>
                                        </p:tgtEl>
                                        <p:attrNameLst>
                                          <p:attrName>style.visibility</p:attrName>
                                        </p:attrNameLst>
                                      </p:cBhvr>
                                      <p:to>
                                        <p:strVal val="visible"/>
                                      </p:to>
                                    </p:set>
                                    <p:animEffect filter="fade" transition="in">
                                      <p:cBhvr>
                                        <p:cTn dur="1000"/>
                                        <p:tgtEl>
                                          <p:spTgt spid="15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9" st="9"/>
                                            </p:txEl>
                                          </p:spTgt>
                                        </p:tgtEl>
                                        <p:attrNameLst>
                                          <p:attrName>style.visibility</p:attrName>
                                        </p:attrNameLst>
                                      </p:cBhvr>
                                      <p:to>
                                        <p:strVal val="visible"/>
                                      </p:to>
                                    </p:set>
                                    <p:animEffect filter="fade" transition="in">
                                      <p:cBhvr>
                                        <p:cTn dur="1000"/>
                                        <p:tgtEl>
                                          <p:spTgt spid="150">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10" st="10"/>
                                            </p:txEl>
                                          </p:spTgt>
                                        </p:tgtEl>
                                        <p:attrNameLst>
                                          <p:attrName>style.visibility</p:attrName>
                                        </p:attrNameLst>
                                      </p:cBhvr>
                                      <p:to>
                                        <p:strVal val="visible"/>
                                      </p:to>
                                    </p:set>
                                    <p:animEffect filter="fade" transition="in">
                                      <p:cBhvr>
                                        <p:cTn dur="1000"/>
                                        <p:tgtEl>
                                          <p:spTgt spid="150">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11" st="11"/>
                                            </p:txEl>
                                          </p:spTgt>
                                        </p:tgtEl>
                                        <p:attrNameLst>
                                          <p:attrName>style.visibility</p:attrName>
                                        </p:attrNameLst>
                                      </p:cBhvr>
                                      <p:to>
                                        <p:strVal val="visible"/>
                                      </p:to>
                                    </p:set>
                                    <p:animEffect filter="fade" transition="in">
                                      <p:cBhvr>
                                        <p:cTn dur="1000"/>
                                        <p:tgtEl>
                                          <p:spTgt spid="150">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12" st="12"/>
                                            </p:txEl>
                                          </p:spTgt>
                                        </p:tgtEl>
                                        <p:attrNameLst>
                                          <p:attrName>style.visibility</p:attrName>
                                        </p:attrNameLst>
                                      </p:cBhvr>
                                      <p:to>
                                        <p:strVal val="visible"/>
                                      </p:to>
                                    </p:set>
                                    <p:animEffect filter="fade" transition="in">
                                      <p:cBhvr>
                                        <p:cTn dur="1000"/>
                                        <p:tgtEl>
                                          <p:spTgt spid="150">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13" st="13"/>
                                            </p:txEl>
                                          </p:spTgt>
                                        </p:tgtEl>
                                        <p:attrNameLst>
                                          <p:attrName>style.visibility</p:attrName>
                                        </p:attrNameLst>
                                      </p:cBhvr>
                                      <p:to>
                                        <p:strVal val="visible"/>
                                      </p:to>
                                    </p:set>
                                    <p:animEffect filter="fade" transition="in">
                                      <p:cBhvr>
                                        <p:cTn dur="1000"/>
                                        <p:tgtEl>
                                          <p:spTgt spid="150">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14" st="14"/>
                                            </p:txEl>
                                          </p:spTgt>
                                        </p:tgtEl>
                                        <p:attrNameLst>
                                          <p:attrName>style.visibility</p:attrName>
                                        </p:attrNameLst>
                                      </p:cBhvr>
                                      <p:to>
                                        <p:strVal val="visible"/>
                                      </p:to>
                                    </p:set>
                                    <p:animEffect filter="fade" transition="in">
                                      <p:cBhvr>
                                        <p:cTn dur="1000"/>
                                        <p:tgtEl>
                                          <p:spTgt spid="150">
                                            <p:txEl>
                                              <p:pRg end="14" st="1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e8fabe5662_3_6"/>
          <p:cNvSpPr txBox="1"/>
          <p:nvPr>
            <p:ph type="title"/>
          </p:nvPr>
        </p:nvSpPr>
        <p:spPr>
          <a:xfrm>
            <a:off x="311700" y="121475"/>
            <a:ext cx="8520600" cy="89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Tools for your</a:t>
            </a:r>
            <a:r>
              <a:rPr lang="en"/>
              <a:t> Toolkit </a:t>
            </a:r>
            <a:endParaRPr/>
          </a:p>
        </p:txBody>
      </p:sp>
      <p:sp>
        <p:nvSpPr>
          <p:cNvPr id="156" name="Google Shape;156;ge8fabe5662_3_6"/>
          <p:cNvSpPr txBox="1"/>
          <p:nvPr>
            <p:ph idx="1" type="body"/>
          </p:nvPr>
        </p:nvSpPr>
        <p:spPr>
          <a:xfrm>
            <a:off x="311700" y="821849"/>
            <a:ext cx="8520600" cy="3499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800"/>
              <a:buNone/>
            </a:pPr>
            <a:r>
              <a:rPr b="1" lang="en" sz="1200">
                <a:solidFill>
                  <a:schemeClr val="dk1"/>
                </a:solidFill>
              </a:rPr>
              <a:t>Values Assessment and Alignment</a:t>
            </a:r>
            <a:endParaRPr b="1" sz="1200">
              <a:solidFill>
                <a:schemeClr val="dk1"/>
              </a:solidFill>
            </a:endParaRPr>
          </a:p>
          <a:p>
            <a:pPr indent="0" lvl="0" marL="0" rtl="0" algn="l">
              <a:lnSpc>
                <a:spcPct val="100000"/>
              </a:lnSpc>
              <a:spcBef>
                <a:spcPts val="600"/>
              </a:spcBef>
              <a:spcAft>
                <a:spcPts val="0"/>
              </a:spcAft>
              <a:buSzPts val="1800"/>
              <a:buNone/>
            </a:pPr>
            <a:r>
              <a:rPr lang="en" sz="1200">
                <a:solidFill>
                  <a:schemeClr val="dk1"/>
                </a:solidFill>
              </a:rPr>
              <a:t>	</a:t>
            </a:r>
            <a:r>
              <a:rPr lang="en" sz="1200" u="sng">
                <a:solidFill>
                  <a:schemeClr val="hlink"/>
                </a:solidFill>
                <a:hlinkClick r:id="rId3"/>
              </a:rPr>
              <a:t>https://thehappinesstrap.com/upimages/Values_Questionnaire.pdf</a:t>
            </a:r>
            <a:r>
              <a:rPr lang="en" sz="1200">
                <a:solidFill>
                  <a:schemeClr val="dk1"/>
                </a:solidFill>
              </a:rPr>
              <a:t> </a:t>
            </a:r>
            <a:endParaRPr sz="1200">
              <a:solidFill>
                <a:schemeClr val="dk1"/>
              </a:solidFill>
            </a:endParaRPr>
          </a:p>
          <a:p>
            <a:pPr indent="0" lvl="0" marL="0" rtl="0" algn="l">
              <a:lnSpc>
                <a:spcPct val="115000"/>
              </a:lnSpc>
              <a:spcBef>
                <a:spcPts val="0"/>
              </a:spcBef>
              <a:spcAft>
                <a:spcPts val="0"/>
              </a:spcAft>
              <a:buSzPts val="1800"/>
              <a:buNone/>
            </a:pPr>
            <a:r>
              <a:rPr b="1" lang="en" sz="1200">
                <a:solidFill>
                  <a:schemeClr val="dk1"/>
                </a:solidFill>
              </a:rPr>
              <a:t>Practice Mindfulness</a:t>
            </a:r>
            <a:endParaRPr b="1" sz="1200"/>
          </a:p>
          <a:p>
            <a:pPr indent="0" lvl="1" marL="457200" rtl="0" algn="l">
              <a:lnSpc>
                <a:spcPct val="100000"/>
              </a:lnSpc>
              <a:spcBef>
                <a:spcPts val="600"/>
              </a:spcBef>
              <a:spcAft>
                <a:spcPts val="0"/>
              </a:spcAft>
              <a:buSzPts val="1400"/>
              <a:buNone/>
            </a:pPr>
            <a:r>
              <a:rPr lang="en" sz="1200">
                <a:solidFill>
                  <a:schemeClr val="dk1"/>
                </a:solidFill>
              </a:rPr>
              <a:t>Check out The Happiness Lab podcast - episode: Coronavirus Bonus: Calm Can be Contagious - </a:t>
            </a:r>
            <a:r>
              <a:rPr lang="en" sz="1200" u="sng">
                <a:solidFill>
                  <a:schemeClr val="hlink"/>
                </a:solidFill>
                <a:hlinkClick r:id="rId4"/>
              </a:rPr>
              <a:t>https://www.happinesslab.fm/coronavirus-bonus-episodes/episode-4-calm-can-be-contagious</a:t>
            </a:r>
            <a:r>
              <a:rPr lang="en" sz="1200">
                <a:solidFill>
                  <a:schemeClr val="dk1"/>
                </a:solidFill>
              </a:rPr>
              <a:t> </a:t>
            </a:r>
            <a:endParaRPr sz="1200"/>
          </a:p>
          <a:p>
            <a:pPr indent="0" lvl="1" marL="457200" rtl="0" algn="l">
              <a:lnSpc>
                <a:spcPct val="100000"/>
              </a:lnSpc>
              <a:spcBef>
                <a:spcPts val="600"/>
              </a:spcBef>
              <a:spcAft>
                <a:spcPts val="0"/>
              </a:spcAft>
              <a:buSzPts val="1400"/>
              <a:buNone/>
            </a:pPr>
            <a:r>
              <a:rPr lang="en" sz="1200">
                <a:solidFill>
                  <a:schemeClr val="dk1"/>
                </a:solidFill>
              </a:rPr>
              <a:t>Increase mindfulness with these recorded practices</a:t>
            </a:r>
            <a:r>
              <a:rPr lang="en" sz="1200"/>
              <a:t>: </a:t>
            </a:r>
            <a:r>
              <a:rPr lang="en" sz="1200" u="sng">
                <a:solidFill>
                  <a:schemeClr val="hlink"/>
                </a:solidFill>
                <a:hlinkClick r:id="rId5"/>
              </a:rPr>
              <a:t>https://www.uclahealth.org/marc/mindful-meditations</a:t>
            </a:r>
            <a:r>
              <a:rPr lang="en" sz="1200">
                <a:solidFill>
                  <a:schemeClr val="dk1"/>
                </a:solidFill>
              </a:rPr>
              <a:t> </a:t>
            </a:r>
            <a:endParaRPr sz="1200"/>
          </a:p>
          <a:p>
            <a:pPr indent="0" lvl="0" marL="0" rtl="0" algn="l">
              <a:lnSpc>
                <a:spcPct val="100000"/>
              </a:lnSpc>
              <a:spcBef>
                <a:spcPts val="600"/>
              </a:spcBef>
              <a:spcAft>
                <a:spcPts val="0"/>
              </a:spcAft>
              <a:buSzPts val="1800"/>
              <a:buNone/>
            </a:pPr>
            <a:r>
              <a:rPr b="1" lang="en" sz="1200">
                <a:solidFill>
                  <a:schemeClr val="dk1"/>
                </a:solidFill>
              </a:rPr>
              <a:t>Practice Gratitude</a:t>
            </a:r>
            <a:endParaRPr b="1" sz="1200">
              <a:solidFill>
                <a:schemeClr val="dk1"/>
              </a:solidFill>
            </a:endParaRPr>
          </a:p>
          <a:p>
            <a:pPr indent="457200" lvl="0" marL="0" rtl="0" algn="l">
              <a:lnSpc>
                <a:spcPct val="100000"/>
              </a:lnSpc>
              <a:spcBef>
                <a:spcPts val="600"/>
              </a:spcBef>
              <a:spcAft>
                <a:spcPts val="0"/>
              </a:spcAft>
              <a:buSzPts val="1800"/>
              <a:buNone/>
            </a:pPr>
            <a:r>
              <a:rPr lang="en" sz="1200" u="sng">
                <a:solidFill>
                  <a:schemeClr val="hlink"/>
                </a:solidFill>
                <a:hlinkClick r:id="rId6"/>
              </a:rPr>
              <a:t>https://www.mindful.org/an-introduction-to-mindful-gratitude/</a:t>
            </a:r>
            <a:r>
              <a:rPr lang="en" sz="1200">
                <a:solidFill>
                  <a:schemeClr val="dk1"/>
                </a:solidFill>
              </a:rPr>
              <a:t> </a:t>
            </a:r>
            <a:endParaRPr sz="1200">
              <a:solidFill>
                <a:schemeClr val="dk1"/>
              </a:solidFill>
            </a:endParaRPr>
          </a:p>
          <a:p>
            <a:pPr indent="0" lvl="0" marL="0" rtl="0" algn="l">
              <a:lnSpc>
                <a:spcPct val="100000"/>
              </a:lnSpc>
              <a:spcBef>
                <a:spcPts val="600"/>
              </a:spcBef>
              <a:spcAft>
                <a:spcPts val="0"/>
              </a:spcAft>
              <a:buSzPts val="1800"/>
              <a:buNone/>
            </a:pPr>
            <a:r>
              <a:rPr b="1" lang="en" sz="1200">
                <a:solidFill>
                  <a:schemeClr val="dk1"/>
                </a:solidFill>
              </a:rPr>
              <a:t>Practice Self-Compassion</a:t>
            </a:r>
            <a:endParaRPr b="1" sz="1200">
              <a:solidFill>
                <a:schemeClr val="dk1"/>
              </a:solidFill>
            </a:endParaRPr>
          </a:p>
          <a:p>
            <a:pPr indent="0" lvl="0" marL="0" rtl="0" algn="l">
              <a:lnSpc>
                <a:spcPct val="100000"/>
              </a:lnSpc>
              <a:spcBef>
                <a:spcPts val="600"/>
              </a:spcBef>
              <a:spcAft>
                <a:spcPts val="0"/>
              </a:spcAft>
              <a:buSzPts val="1800"/>
              <a:buNone/>
            </a:pPr>
            <a:r>
              <a:rPr lang="en" sz="1200">
                <a:solidFill>
                  <a:schemeClr val="dk1"/>
                </a:solidFill>
              </a:rPr>
              <a:t>	Assess your self-compassion: </a:t>
            </a:r>
            <a:r>
              <a:rPr lang="en" sz="1200" u="sng">
                <a:solidFill>
                  <a:schemeClr val="hlink"/>
                </a:solidFill>
                <a:hlinkClick r:id="rId7"/>
              </a:rPr>
              <a:t>https://self-compassion.org/test-how-self-compassionate-you-are/</a:t>
            </a:r>
            <a:endParaRPr sz="1200">
              <a:solidFill>
                <a:schemeClr val="dk1"/>
              </a:solidFill>
            </a:endParaRPr>
          </a:p>
          <a:p>
            <a:pPr indent="0" lvl="1" marL="457200" rtl="0" algn="l">
              <a:lnSpc>
                <a:spcPct val="100000"/>
              </a:lnSpc>
              <a:spcBef>
                <a:spcPts val="600"/>
              </a:spcBef>
              <a:spcAft>
                <a:spcPts val="0"/>
              </a:spcAft>
              <a:buClr>
                <a:srgbClr val="000000"/>
              </a:buClr>
              <a:buSzPts val="1400"/>
              <a:buFont typeface="Arial"/>
              <a:buNone/>
            </a:pPr>
            <a:r>
              <a:rPr lang="en" sz="1200">
                <a:solidFill>
                  <a:schemeClr val="dk1"/>
                </a:solidFill>
              </a:rPr>
              <a:t>Check out The Happiness Lab podcast - episode: Treating the Pain of a Broken Heart </a:t>
            </a:r>
            <a:r>
              <a:rPr lang="en" sz="1200" u="sng">
                <a:solidFill>
                  <a:schemeClr val="hlink"/>
                </a:solidFill>
                <a:hlinkClick r:id="rId8"/>
              </a:rPr>
              <a:t>https://www.happinesslab.fm/season-3/episode-2-treating-the-pain-of-a-broken-heart</a:t>
            </a:r>
            <a:r>
              <a:rPr lang="en" sz="1200">
                <a:solidFill>
                  <a:schemeClr val="dk1"/>
                </a:solidFill>
              </a:rPr>
              <a:t> </a:t>
            </a:r>
            <a:endParaRPr sz="1200"/>
          </a:p>
          <a:p>
            <a:pPr indent="0" lvl="0" marL="457200" rtl="0" algn="l">
              <a:lnSpc>
                <a:spcPct val="100000"/>
              </a:lnSpc>
              <a:spcBef>
                <a:spcPts val="600"/>
              </a:spcBef>
              <a:spcAft>
                <a:spcPts val="0"/>
              </a:spcAft>
              <a:buSzPts val="1800"/>
              <a:buNone/>
            </a:pPr>
            <a:r>
              <a:rPr lang="en" sz="1200">
                <a:solidFill>
                  <a:schemeClr val="dk1"/>
                </a:solidFill>
              </a:rPr>
              <a:t>Increase self-compassion with these practice ideas: </a:t>
            </a:r>
            <a:r>
              <a:rPr lang="en" sz="1200" u="sng">
                <a:solidFill>
                  <a:schemeClr val="hlink"/>
                </a:solidFill>
                <a:hlinkClick r:id="rId9"/>
              </a:rPr>
              <a:t>https://self-compassion.org/category/exercises/</a:t>
            </a:r>
            <a:r>
              <a:rPr lang="en" sz="1200">
                <a:solidFill>
                  <a:schemeClr val="dk1"/>
                </a:solidFill>
              </a:rPr>
              <a:t> </a:t>
            </a:r>
            <a:endParaRPr sz="1200">
              <a:solidFill>
                <a:schemeClr val="dk1"/>
              </a:solidFill>
            </a:endParaRPr>
          </a:p>
          <a:p>
            <a:pPr indent="0" lvl="0" marL="457200" rtl="0" algn="l">
              <a:lnSpc>
                <a:spcPct val="100000"/>
              </a:lnSpc>
              <a:spcBef>
                <a:spcPts val="600"/>
              </a:spcBef>
              <a:spcAft>
                <a:spcPts val="0"/>
              </a:spcAft>
              <a:buSzPts val="1800"/>
              <a:buNone/>
            </a:pPr>
            <a:r>
              <a:rPr lang="en" sz="1200">
                <a:solidFill>
                  <a:schemeClr val="dk1"/>
                </a:solidFill>
              </a:rPr>
              <a:t>Self-compassion self-help workbook: </a:t>
            </a:r>
            <a:r>
              <a:rPr lang="en" sz="1200" u="sng">
                <a:solidFill>
                  <a:schemeClr val="hlink"/>
                </a:solidFill>
                <a:hlinkClick r:id="rId10"/>
              </a:rPr>
              <a:t>https://www.cci.health.wa.gov.au/Resources/For-Clinicians/Self-Compassion</a:t>
            </a:r>
            <a:r>
              <a:rPr lang="en" sz="1200">
                <a:solidFill>
                  <a:schemeClr val="dk1"/>
                </a:solidFill>
              </a:rPr>
              <a:t> </a:t>
            </a:r>
            <a:endParaRPr sz="1200">
              <a:solidFill>
                <a:schemeClr val="dk1"/>
              </a:solidFill>
            </a:endParaRPr>
          </a:p>
          <a:p>
            <a:pPr indent="0" lvl="0" marL="0" rtl="0" algn="l">
              <a:lnSpc>
                <a:spcPct val="100000"/>
              </a:lnSpc>
              <a:spcBef>
                <a:spcPts val="600"/>
              </a:spcBef>
              <a:spcAft>
                <a:spcPts val="0"/>
              </a:spcAft>
              <a:buSzPts val="1800"/>
              <a:buNone/>
            </a:pPr>
            <a:r>
              <a:rPr b="1" lang="en" sz="1200">
                <a:solidFill>
                  <a:schemeClr val="dk1"/>
                </a:solidFill>
              </a:rPr>
              <a:t>Setting SMART-ER Goals</a:t>
            </a:r>
            <a:endParaRPr b="1" sz="1200">
              <a:solidFill>
                <a:schemeClr val="dk1"/>
              </a:solidFill>
            </a:endParaRPr>
          </a:p>
          <a:p>
            <a:pPr indent="457200" lvl="0" marL="0" rtl="0" algn="l">
              <a:lnSpc>
                <a:spcPct val="100000"/>
              </a:lnSpc>
              <a:spcBef>
                <a:spcPts val="600"/>
              </a:spcBef>
              <a:spcAft>
                <a:spcPts val="0"/>
              </a:spcAft>
              <a:buSzPts val="1800"/>
              <a:buNone/>
            </a:pPr>
            <a:r>
              <a:rPr lang="en" sz="1200" u="sng">
                <a:solidFill>
                  <a:schemeClr val="hlink"/>
                </a:solidFill>
                <a:hlinkClick r:id="rId11"/>
              </a:rPr>
              <a:t>https://oregoncounseling.com/article/how-to-set-mental-health-goals-for-2021/</a:t>
            </a:r>
            <a:r>
              <a:rPr lang="en" sz="1200">
                <a:solidFill>
                  <a:schemeClr val="dk1"/>
                </a:solidFill>
              </a:rPr>
              <a:t> </a:t>
            </a:r>
            <a:endParaRPr sz="1200">
              <a:solidFill>
                <a:schemeClr val="dk1"/>
              </a:solidFill>
            </a:endParaRPr>
          </a:p>
          <a:p>
            <a:pPr indent="0" lvl="0" marL="0" rtl="0" algn="l">
              <a:lnSpc>
                <a:spcPct val="100000"/>
              </a:lnSpc>
              <a:spcBef>
                <a:spcPts val="600"/>
              </a:spcBef>
              <a:spcAft>
                <a:spcPts val="0"/>
              </a:spcAft>
              <a:buSzPts val="1800"/>
              <a:buNone/>
            </a:pPr>
            <a:r>
              <a:t/>
            </a:r>
            <a:endParaRPr sz="1400">
              <a:solidFill>
                <a:schemeClr val="dk1"/>
              </a:solidFill>
            </a:endParaRPr>
          </a:p>
          <a:p>
            <a:pPr indent="0" lvl="0" marL="0" rtl="0" algn="l">
              <a:lnSpc>
                <a:spcPct val="100000"/>
              </a:lnSpc>
              <a:spcBef>
                <a:spcPts val="600"/>
              </a:spcBef>
              <a:spcAft>
                <a:spcPts val="0"/>
              </a:spcAft>
              <a:buSzPts val="1800"/>
              <a:buNone/>
            </a:pPr>
            <a:r>
              <a:t/>
            </a:r>
            <a:endParaRPr sz="14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2"/>
          <p:cNvSpPr txBox="1"/>
          <p:nvPr>
            <p:ph type="title"/>
          </p:nvPr>
        </p:nvSpPr>
        <p:spPr>
          <a:xfrm>
            <a:off x="311700" y="117675"/>
            <a:ext cx="8520600" cy="393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References</a:t>
            </a:r>
            <a:endParaRPr/>
          </a:p>
        </p:txBody>
      </p:sp>
      <p:sp>
        <p:nvSpPr>
          <p:cNvPr id="162" name="Google Shape;162;p12"/>
          <p:cNvSpPr txBox="1"/>
          <p:nvPr>
            <p:ph idx="1" type="body"/>
          </p:nvPr>
        </p:nvSpPr>
        <p:spPr>
          <a:xfrm>
            <a:off x="227900" y="757525"/>
            <a:ext cx="8693700" cy="3744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sz="950">
                <a:solidFill>
                  <a:srgbClr val="333333"/>
                </a:solidFill>
                <a:highlight>
                  <a:srgbClr val="FFFFFF"/>
                </a:highlight>
                <a:latin typeface="Arial"/>
                <a:ea typeface="Arial"/>
                <a:cs typeface="Arial"/>
                <a:sym typeface="Arial"/>
              </a:rPr>
              <a:t>Butler, L. D., Mercer, K. A., McClain-Meeder, K., Horne, D. M.,  &amp; Dudley, M. (2019) Six domains of self-care: Attending to the whole person, </a:t>
            </a:r>
            <a:r>
              <a:rPr i="1" lang="en" sz="950">
                <a:solidFill>
                  <a:srgbClr val="333333"/>
                </a:solidFill>
                <a:highlight>
                  <a:srgbClr val="FFFFFF"/>
                </a:highlight>
                <a:latin typeface="Arial"/>
                <a:ea typeface="Arial"/>
                <a:cs typeface="Arial"/>
                <a:sym typeface="Arial"/>
              </a:rPr>
              <a:t>Journal of Human Behavior in the Social Environment, 29</a:t>
            </a:r>
            <a:r>
              <a:rPr lang="en" sz="950">
                <a:solidFill>
                  <a:srgbClr val="333333"/>
                </a:solidFill>
                <a:highlight>
                  <a:srgbClr val="FFFFFF"/>
                </a:highlight>
                <a:latin typeface="Arial"/>
                <a:ea typeface="Arial"/>
                <a:cs typeface="Arial"/>
                <a:sym typeface="Arial"/>
              </a:rPr>
              <a:t>(1), 107-124.</a:t>
            </a:r>
            <a:endParaRPr sz="950">
              <a:solidFill>
                <a:srgbClr val="333333"/>
              </a:solidFill>
              <a:highlight>
                <a:srgbClr val="FFFFFF"/>
              </a:highlight>
              <a:latin typeface="Arial"/>
              <a:ea typeface="Arial"/>
              <a:cs typeface="Arial"/>
              <a:sym typeface="Arial"/>
            </a:endParaRPr>
          </a:p>
          <a:p>
            <a:pPr indent="0" lvl="0" marL="0" rtl="0" algn="l">
              <a:lnSpc>
                <a:spcPct val="100000"/>
              </a:lnSpc>
              <a:spcBef>
                <a:spcPts val="0"/>
              </a:spcBef>
              <a:spcAft>
                <a:spcPts val="0"/>
              </a:spcAft>
              <a:buSzPts val="1800"/>
              <a:buNone/>
            </a:pPr>
            <a:r>
              <a:t/>
            </a:r>
            <a:endParaRPr sz="950">
              <a:solidFill>
                <a:srgbClr val="333333"/>
              </a:solidFill>
              <a:highlight>
                <a:srgbClr val="FFFFFF"/>
              </a:highlight>
              <a:latin typeface="Arial"/>
              <a:ea typeface="Arial"/>
              <a:cs typeface="Arial"/>
              <a:sym typeface="Arial"/>
            </a:endParaRPr>
          </a:p>
          <a:p>
            <a:pPr indent="0" lvl="0" marL="0" rtl="0" algn="l">
              <a:lnSpc>
                <a:spcPct val="100000"/>
              </a:lnSpc>
              <a:spcBef>
                <a:spcPts val="0"/>
              </a:spcBef>
              <a:spcAft>
                <a:spcPts val="0"/>
              </a:spcAft>
              <a:buSzPts val="1800"/>
              <a:buNone/>
            </a:pPr>
            <a:r>
              <a:rPr lang="en" sz="950">
                <a:solidFill>
                  <a:srgbClr val="333333"/>
                </a:solidFill>
                <a:highlight>
                  <a:srgbClr val="FFFFFF"/>
                </a:highlight>
                <a:latin typeface="Arial"/>
                <a:ea typeface="Arial"/>
                <a:cs typeface="Arial"/>
                <a:sym typeface="Arial"/>
              </a:rPr>
              <a:t>Davis, D. M., &amp; Hayes, J. A. (2011). What are the benefits of mindfulness? A Practice review of psychotherapy-related research. </a:t>
            </a:r>
            <a:r>
              <a:rPr i="1" lang="en" sz="950">
                <a:solidFill>
                  <a:srgbClr val="333333"/>
                </a:solidFill>
                <a:highlight>
                  <a:srgbClr val="FFFFFF"/>
                </a:highlight>
                <a:latin typeface="Arial"/>
                <a:ea typeface="Arial"/>
                <a:cs typeface="Arial"/>
                <a:sym typeface="Arial"/>
              </a:rPr>
              <a:t>Psychotherapy, 48</a:t>
            </a:r>
            <a:r>
              <a:rPr lang="en" sz="950">
                <a:solidFill>
                  <a:srgbClr val="333333"/>
                </a:solidFill>
                <a:highlight>
                  <a:srgbClr val="FFFFFF"/>
                </a:highlight>
                <a:latin typeface="Arial"/>
                <a:ea typeface="Arial"/>
                <a:cs typeface="Arial"/>
                <a:sym typeface="Arial"/>
              </a:rPr>
              <a:t>(2), 198-208.</a:t>
            </a:r>
            <a:endParaRPr sz="950">
              <a:solidFill>
                <a:srgbClr val="333333"/>
              </a:solidFill>
              <a:highlight>
                <a:srgbClr val="FFFFFF"/>
              </a:highlight>
              <a:latin typeface="Arial"/>
              <a:ea typeface="Arial"/>
              <a:cs typeface="Arial"/>
              <a:sym typeface="Arial"/>
            </a:endParaRPr>
          </a:p>
          <a:p>
            <a:pPr indent="0" lvl="0" marL="0" rtl="0" algn="l">
              <a:lnSpc>
                <a:spcPct val="100000"/>
              </a:lnSpc>
              <a:spcBef>
                <a:spcPts val="1500"/>
              </a:spcBef>
              <a:spcAft>
                <a:spcPts val="0"/>
              </a:spcAft>
              <a:buSzPts val="1800"/>
              <a:buNone/>
            </a:pPr>
            <a:r>
              <a:rPr lang="en" sz="950">
                <a:solidFill>
                  <a:srgbClr val="333333"/>
                </a:solidFill>
                <a:highlight>
                  <a:srgbClr val="FFFFFF"/>
                </a:highlight>
                <a:latin typeface="Arial"/>
                <a:ea typeface="Arial"/>
                <a:cs typeface="Arial"/>
                <a:sym typeface="Arial"/>
              </a:rPr>
              <a:t>Doll, A., Hölzel, B. K., Mulej Bratec, S., Boucard, C. C.,, Xie, X., Wohlschläger, A. M., et al. (2016). Mindful attention to breath regulates emotions via increased amygdala-prefrontal cortex connectivity. </a:t>
            </a:r>
            <a:r>
              <a:rPr i="1" lang="en" sz="950">
                <a:solidFill>
                  <a:srgbClr val="333333"/>
                </a:solidFill>
                <a:highlight>
                  <a:srgbClr val="FFFFFF"/>
                </a:highlight>
                <a:latin typeface="Arial"/>
                <a:ea typeface="Arial"/>
                <a:cs typeface="Arial"/>
                <a:sym typeface="Arial"/>
              </a:rPr>
              <a:t>Neuroimage, 134</a:t>
            </a:r>
            <a:r>
              <a:rPr lang="en" sz="950">
                <a:solidFill>
                  <a:srgbClr val="333333"/>
                </a:solidFill>
                <a:highlight>
                  <a:srgbClr val="FFFFFF"/>
                </a:highlight>
                <a:latin typeface="Arial"/>
                <a:ea typeface="Arial"/>
                <a:cs typeface="Arial"/>
                <a:sym typeface="Arial"/>
              </a:rPr>
              <a:t>, </a:t>
            </a:r>
            <a:r>
              <a:rPr lang="en" sz="950">
                <a:solidFill>
                  <a:srgbClr val="333333"/>
                </a:solidFill>
                <a:highlight>
                  <a:srgbClr val="FFFFFF"/>
                </a:highlight>
                <a:latin typeface="Arial"/>
                <a:ea typeface="Arial"/>
                <a:cs typeface="Arial"/>
                <a:sym typeface="Arial"/>
              </a:rPr>
              <a:t>305-313.</a:t>
            </a:r>
            <a:endParaRPr sz="950">
              <a:solidFill>
                <a:srgbClr val="333333"/>
              </a:solidFill>
              <a:highlight>
                <a:srgbClr val="FFFFFF"/>
              </a:highlight>
              <a:latin typeface="Arial"/>
              <a:ea typeface="Arial"/>
              <a:cs typeface="Arial"/>
              <a:sym typeface="Arial"/>
            </a:endParaRPr>
          </a:p>
          <a:p>
            <a:pPr indent="0" lvl="0" marL="0" rtl="0" algn="l">
              <a:lnSpc>
                <a:spcPct val="100000"/>
              </a:lnSpc>
              <a:spcBef>
                <a:spcPts val="1500"/>
              </a:spcBef>
              <a:spcAft>
                <a:spcPts val="0"/>
              </a:spcAft>
              <a:buSzPts val="1800"/>
              <a:buNone/>
            </a:pPr>
            <a:r>
              <a:rPr lang="en" sz="950">
                <a:solidFill>
                  <a:srgbClr val="333333"/>
                </a:solidFill>
                <a:highlight>
                  <a:srgbClr val="FCFCFC"/>
                </a:highlight>
                <a:latin typeface="Arial"/>
                <a:ea typeface="Arial"/>
                <a:cs typeface="Arial"/>
                <a:sym typeface="Arial"/>
              </a:rPr>
              <a:t>Emmons R.A., McCullough M.E. (2003). Counting blessings versus burdens: An experimental investigation of gratitude and subjective well-being in daily life </a:t>
            </a:r>
            <a:r>
              <a:rPr i="1" lang="en" sz="950">
                <a:solidFill>
                  <a:srgbClr val="333333"/>
                </a:solidFill>
                <a:highlight>
                  <a:srgbClr val="FCFCFC"/>
                </a:highlight>
                <a:latin typeface="Arial"/>
                <a:ea typeface="Arial"/>
                <a:cs typeface="Arial"/>
                <a:sym typeface="Arial"/>
              </a:rPr>
              <a:t>Journal of Personality and Social Psychology, 84</a:t>
            </a:r>
            <a:r>
              <a:rPr lang="en" sz="950">
                <a:solidFill>
                  <a:srgbClr val="333333"/>
                </a:solidFill>
                <a:highlight>
                  <a:srgbClr val="FCFCFC"/>
                </a:highlight>
                <a:latin typeface="Arial"/>
                <a:ea typeface="Arial"/>
                <a:cs typeface="Arial"/>
                <a:sym typeface="Arial"/>
              </a:rPr>
              <a:t>, 377–389</a:t>
            </a:r>
            <a:endParaRPr sz="950">
              <a:solidFill>
                <a:srgbClr val="333333"/>
              </a:solidFill>
              <a:highlight>
                <a:srgbClr val="FCFCFC"/>
              </a:highlight>
              <a:latin typeface="Arial"/>
              <a:ea typeface="Arial"/>
              <a:cs typeface="Arial"/>
              <a:sym typeface="Arial"/>
            </a:endParaRPr>
          </a:p>
          <a:p>
            <a:pPr indent="0" lvl="0" marL="0" rtl="0" algn="l">
              <a:lnSpc>
                <a:spcPct val="100000"/>
              </a:lnSpc>
              <a:spcBef>
                <a:spcPts val="1500"/>
              </a:spcBef>
              <a:spcAft>
                <a:spcPts val="0"/>
              </a:spcAft>
              <a:buSzPts val="1800"/>
              <a:buNone/>
            </a:pPr>
            <a:r>
              <a:rPr lang="en" sz="950">
                <a:solidFill>
                  <a:srgbClr val="333333"/>
                </a:solidFill>
                <a:highlight>
                  <a:srgbClr val="FCFCFC"/>
                </a:highlight>
                <a:latin typeface="Arial"/>
                <a:ea typeface="Arial"/>
                <a:cs typeface="Arial"/>
                <a:sym typeface="Arial"/>
              </a:rPr>
              <a:t>Fredrickson B.L., Tugade M.M., Waugh C.E., Larkin G. (2003). What good are positive emotions in crises?: A prospective study of resilience and emotions following the terrorist attacks on the United States on September 11th, 2001. </a:t>
            </a:r>
            <a:r>
              <a:rPr i="1" lang="en" sz="950">
                <a:solidFill>
                  <a:srgbClr val="333333"/>
                </a:solidFill>
                <a:highlight>
                  <a:srgbClr val="FCFCFC"/>
                </a:highlight>
                <a:latin typeface="Arial"/>
                <a:ea typeface="Arial"/>
                <a:cs typeface="Arial"/>
                <a:sym typeface="Arial"/>
              </a:rPr>
              <a:t>Journal of Personality and Social Psychology, 84</a:t>
            </a:r>
            <a:r>
              <a:rPr lang="en" sz="950">
                <a:solidFill>
                  <a:srgbClr val="333333"/>
                </a:solidFill>
                <a:highlight>
                  <a:srgbClr val="FCFCFC"/>
                </a:highlight>
                <a:latin typeface="Arial"/>
                <a:ea typeface="Arial"/>
                <a:cs typeface="Arial"/>
                <a:sym typeface="Arial"/>
              </a:rPr>
              <a:t>,</a:t>
            </a:r>
            <a:r>
              <a:rPr lang="en" sz="950">
                <a:solidFill>
                  <a:srgbClr val="333333"/>
                </a:solidFill>
                <a:highlight>
                  <a:srgbClr val="FCFCFC"/>
                </a:highlight>
                <a:latin typeface="Arial"/>
                <a:ea typeface="Arial"/>
                <a:cs typeface="Arial"/>
                <a:sym typeface="Arial"/>
              </a:rPr>
              <a:t> 365–376</a:t>
            </a:r>
            <a:endParaRPr sz="950">
              <a:solidFill>
                <a:srgbClr val="333333"/>
              </a:solidFill>
              <a:highlight>
                <a:srgbClr val="FCFCFC"/>
              </a:highlight>
              <a:latin typeface="Arial"/>
              <a:ea typeface="Arial"/>
              <a:cs typeface="Arial"/>
              <a:sym typeface="Arial"/>
            </a:endParaRPr>
          </a:p>
          <a:p>
            <a:pPr indent="0" lvl="0" marL="0" rtl="0" algn="l">
              <a:lnSpc>
                <a:spcPct val="100000"/>
              </a:lnSpc>
              <a:spcBef>
                <a:spcPts val="1500"/>
              </a:spcBef>
              <a:spcAft>
                <a:spcPts val="0"/>
              </a:spcAft>
              <a:buSzPts val="1800"/>
              <a:buNone/>
            </a:pPr>
            <a:r>
              <a:rPr lang="en" sz="950">
                <a:solidFill>
                  <a:srgbClr val="333333"/>
                </a:solidFill>
                <a:highlight>
                  <a:srgbClr val="FFFFFF"/>
                </a:highlight>
                <a:latin typeface="Arial"/>
                <a:ea typeface="Arial"/>
                <a:cs typeface="Arial"/>
                <a:sym typeface="Arial"/>
              </a:rPr>
              <a:t>Holowaychuk, M. K.(2018). Setting boundaries to protect personal time. </a:t>
            </a:r>
            <a:r>
              <a:rPr i="1" lang="en" sz="950">
                <a:solidFill>
                  <a:srgbClr val="333333"/>
                </a:solidFill>
                <a:highlight>
                  <a:srgbClr val="FFFFFF"/>
                </a:highlight>
                <a:latin typeface="Arial"/>
                <a:ea typeface="Arial"/>
                <a:cs typeface="Arial"/>
                <a:sym typeface="Arial"/>
              </a:rPr>
              <a:t>Veterinary Team Brief</a:t>
            </a:r>
            <a:r>
              <a:rPr lang="en" sz="950">
                <a:solidFill>
                  <a:srgbClr val="333333"/>
                </a:solidFill>
                <a:highlight>
                  <a:srgbClr val="FFFFFF"/>
                </a:highlight>
                <a:latin typeface="Arial"/>
                <a:ea typeface="Arial"/>
                <a:cs typeface="Arial"/>
                <a:sym typeface="Arial"/>
              </a:rPr>
              <a:t>, 13-17.</a:t>
            </a:r>
            <a:endParaRPr sz="950">
              <a:solidFill>
                <a:srgbClr val="333333"/>
              </a:solidFill>
              <a:highlight>
                <a:srgbClr val="FFFFFF"/>
              </a:highlight>
              <a:latin typeface="Arial"/>
              <a:ea typeface="Arial"/>
              <a:cs typeface="Arial"/>
              <a:sym typeface="Arial"/>
            </a:endParaRPr>
          </a:p>
          <a:p>
            <a:pPr indent="0" lvl="0" marL="0" rtl="0" algn="l">
              <a:lnSpc>
                <a:spcPct val="100000"/>
              </a:lnSpc>
              <a:spcBef>
                <a:spcPts val="1500"/>
              </a:spcBef>
              <a:spcAft>
                <a:spcPts val="0"/>
              </a:spcAft>
              <a:buSzPts val="1800"/>
              <a:buNone/>
            </a:pPr>
            <a:r>
              <a:rPr lang="en" sz="950">
                <a:solidFill>
                  <a:srgbClr val="333333"/>
                </a:solidFill>
                <a:highlight>
                  <a:srgbClr val="FFFFFF"/>
                </a:highlight>
                <a:latin typeface="Arial"/>
                <a:ea typeface="Arial"/>
                <a:cs typeface="Arial"/>
                <a:sym typeface="Arial"/>
              </a:rPr>
              <a:t>Nelson, J. R., Hall, B. S.,  Anderson, J. L., Birtles, C.  &amp; Hemming, L. (2018) Self–Compassion as self-care: A simple and effective tool for counselor educators and counseling students, </a:t>
            </a:r>
            <a:r>
              <a:rPr i="1" lang="en" sz="950">
                <a:solidFill>
                  <a:srgbClr val="333333"/>
                </a:solidFill>
                <a:highlight>
                  <a:srgbClr val="FFFFFF"/>
                </a:highlight>
                <a:latin typeface="Arial"/>
                <a:ea typeface="Arial"/>
                <a:cs typeface="Arial"/>
                <a:sym typeface="Arial"/>
              </a:rPr>
              <a:t>Journal of Creativity in Mental Health, 13</a:t>
            </a:r>
            <a:r>
              <a:rPr lang="en" sz="950">
                <a:solidFill>
                  <a:srgbClr val="333333"/>
                </a:solidFill>
                <a:highlight>
                  <a:srgbClr val="FFFFFF"/>
                </a:highlight>
                <a:latin typeface="Arial"/>
                <a:ea typeface="Arial"/>
                <a:cs typeface="Arial"/>
                <a:sym typeface="Arial"/>
              </a:rPr>
              <a:t>(1), 121-133.</a:t>
            </a:r>
            <a:endParaRPr sz="950">
              <a:solidFill>
                <a:srgbClr val="333333"/>
              </a:solidFill>
              <a:highlight>
                <a:srgbClr val="FFFFFF"/>
              </a:highlight>
              <a:latin typeface="Arial"/>
              <a:ea typeface="Arial"/>
              <a:cs typeface="Arial"/>
              <a:sym typeface="Arial"/>
            </a:endParaRPr>
          </a:p>
          <a:p>
            <a:pPr indent="0" lvl="0" marL="0" rtl="0" algn="l">
              <a:lnSpc>
                <a:spcPct val="100000"/>
              </a:lnSpc>
              <a:spcBef>
                <a:spcPts val="1500"/>
              </a:spcBef>
              <a:spcAft>
                <a:spcPts val="0"/>
              </a:spcAft>
              <a:buSzPts val="1800"/>
              <a:buNone/>
            </a:pPr>
            <a:r>
              <a:rPr lang="en" sz="950">
                <a:solidFill>
                  <a:srgbClr val="333333"/>
                </a:solidFill>
                <a:highlight>
                  <a:srgbClr val="FFFFFF"/>
                </a:highlight>
                <a:latin typeface="Arial"/>
                <a:ea typeface="Arial"/>
                <a:cs typeface="Arial"/>
                <a:sym typeface="Arial"/>
              </a:rPr>
              <a:t>Plutt, H., &amp; Wonders, J. (2020). Not able to lead a healthy life </a:t>
            </a:r>
            <a:r>
              <a:rPr lang="en" sz="950">
                <a:solidFill>
                  <a:srgbClr val="333333"/>
                </a:solidFill>
                <a:highlight>
                  <a:srgbClr val="FFFFFF"/>
                </a:highlight>
                <a:latin typeface="Arial"/>
                <a:ea typeface="Arial"/>
                <a:cs typeface="Arial"/>
                <a:sym typeface="Arial"/>
              </a:rPr>
              <a:t>when</a:t>
            </a:r>
            <a:r>
              <a:rPr lang="en" sz="950">
                <a:solidFill>
                  <a:srgbClr val="333333"/>
                </a:solidFill>
                <a:highlight>
                  <a:srgbClr val="FFFFFF"/>
                </a:highlight>
                <a:latin typeface="Arial"/>
                <a:ea typeface="Arial"/>
                <a:cs typeface="Arial"/>
                <a:sym typeface="Arial"/>
              </a:rPr>
              <a:t> you need it the most: Dual role of lifestyle behaviors  in the association of blurred work-life boundaries with well-being. </a:t>
            </a:r>
            <a:r>
              <a:rPr i="1" lang="en" sz="950">
                <a:solidFill>
                  <a:srgbClr val="333333"/>
                </a:solidFill>
                <a:highlight>
                  <a:srgbClr val="FFFFFF"/>
                </a:highlight>
                <a:latin typeface="Arial"/>
                <a:ea typeface="Arial"/>
                <a:cs typeface="Arial"/>
                <a:sym typeface="Arial"/>
              </a:rPr>
              <a:t>Frontiers</a:t>
            </a:r>
            <a:r>
              <a:rPr i="1" lang="en" sz="950">
                <a:solidFill>
                  <a:srgbClr val="333333"/>
                </a:solidFill>
                <a:highlight>
                  <a:srgbClr val="FFFFFF"/>
                </a:highlight>
                <a:latin typeface="Arial"/>
                <a:ea typeface="Arial"/>
                <a:cs typeface="Arial"/>
                <a:sym typeface="Arial"/>
              </a:rPr>
              <a:t> in Psychology, 11</a:t>
            </a:r>
            <a:r>
              <a:rPr lang="en" sz="950">
                <a:solidFill>
                  <a:srgbClr val="333333"/>
                </a:solidFill>
                <a:highlight>
                  <a:srgbClr val="FFFFFF"/>
                </a:highlight>
                <a:latin typeface="Arial"/>
                <a:ea typeface="Arial"/>
                <a:cs typeface="Arial"/>
                <a:sym typeface="Arial"/>
              </a:rPr>
              <a:t>, 1-15.</a:t>
            </a:r>
            <a:endParaRPr sz="950">
              <a:solidFill>
                <a:srgbClr val="333333"/>
              </a:solidFill>
              <a:highlight>
                <a:srgbClr val="FFFFFF"/>
              </a:highlight>
              <a:latin typeface="Arial"/>
              <a:ea typeface="Arial"/>
              <a:cs typeface="Arial"/>
              <a:sym typeface="Arial"/>
            </a:endParaRPr>
          </a:p>
          <a:p>
            <a:pPr indent="0" lvl="0" marL="0" rtl="0" algn="l">
              <a:lnSpc>
                <a:spcPct val="100000"/>
              </a:lnSpc>
              <a:spcBef>
                <a:spcPts val="1500"/>
              </a:spcBef>
              <a:spcAft>
                <a:spcPts val="0"/>
              </a:spcAft>
              <a:buSzPts val="1800"/>
              <a:buNone/>
            </a:pPr>
            <a:r>
              <a:rPr lang="en" sz="950">
                <a:solidFill>
                  <a:srgbClr val="333333"/>
                </a:solidFill>
                <a:highlight>
                  <a:srgbClr val="FCFCFC"/>
                </a:highlight>
                <a:latin typeface="Arial"/>
                <a:ea typeface="Arial"/>
                <a:cs typeface="Arial"/>
                <a:sym typeface="Arial"/>
              </a:rPr>
              <a:t>Tugade, M.M., Fredrickson, B.L. (2007). Regulation of positive emotions: Emotion regulation strategies that promote resilience. </a:t>
            </a:r>
            <a:r>
              <a:rPr i="1" lang="en" sz="950">
                <a:solidFill>
                  <a:srgbClr val="333333"/>
                </a:solidFill>
                <a:highlight>
                  <a:srgbClr val="FCFCFC"/>
                </a:highlight>
                <a:latin typeface="Arial"/>
                <a:ea typeface="Arial"/>
                <a:cs typeface="Arial"/>
                <a:sym typeface="Arial"/>
              </a:rPr>
              <a:t>Journal of Happiness Stud</a:t>
            </a:r>
            <a:r>
              <a:rPr lang="en" sz="950">
                <a:solidFill>
                  <a:srgbClr val="333333"/>
                </a:solidFill>
                <a:highlight>
                  <a:srgbClr val="FCFCFC"/>
                </a:highlight>
                <a:latin typeface="Arial"/>
                <a:ea typeface="Arial"/>
                <a:cs typeface="Arial"/>
                <a:sym typeface="Arial"/>
              </a:rPr>
              <a:t>ies, </a:t>
            </a:r>
            <a:r>
              <a:rPr lang="en" sz="950">
                <a:solidFill>
                  <a:srgbClr val="333333"/>
                </a:solidFill>
                <a:highlight>
                  <a:srgbClr val="FCFCFC"/>
                </a:highlight>
                <a:latin typeface="Arial"/>
                <a:ea typeface="Arial"/>
                <a:cs typeface="Arial"/>
                <a:sym typeface="Arial"/>
              </a:rPr>
              <a:t>8, 311–333.</a:t>
            </a:r>
            <a:endParaRPr sz="950">
              <a:solidFill>
                <a:srgbClr val="333333"/>
              </a:solidFill>
              <a:highlight>
                <a:srgbClr val="FCFCFC"/>
              </a:highlight>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3"/>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Check-in Icebreaker</a:t>
            </a:r>
            <a:endParaRPr/>
          </a:p>
        </p:txBody>
      </p:sp>
      <p:sp>
        <p:nvSpPr>
          <p:cNvPr id="92" name="Google Shape;92;p13"/>
          <p:cNvSpPr txBox="1"/>
          <p:nvPr>
            <p:ph idx="1" type="body"/>
          </p:nvPr>
        </p:nvSpPr>
        <p:spPr>
          <a:xfrm>
            <a:off x="311700" y="1017800"/>
            <a:ext cx="8520600" cy="1554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Use the JamBoard to share some progress you’ve made on self-improvement since the beginning of the pandemic. You can add an image or use a sticky note.</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t/>
            </a:r>
            <a:endParaRPr/>
          </a:p>
          <a:p>
            <a:pPr indent="-342900" lvl="0" marL="457200" rtl="0" algn="l">
              <a:lnSpc>
                <a:spcPct val="115000"/>
              </a:lnSpc>
              <a:spcBef>
                <a:spcPts val="0"/>
              </a:spcBef>
              <a:spcAft>
                <a:spcPts val="0"/>
              </a:spcAft>
              <a:buSzPts val="1800"/>
              <a:buChar char="●"/>
            </a:pPr>
            <a:r>
              <a:rPr lang="en" u="sng">
                <a:solidFill>
                  <a:schemeClr val="hlink"/>
                </a:solidFill>
                <a:hlinkClick r:id="rId3"/>
              </a:rPr>
              <a:t>Link to JamBoard</a:t>
            </a:r>
            <a:r>
              <a:rPr lang="en"/>
              <a:t> - or copy the link below</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t/>
            </a:r>
            <a:endParaRPr/>
          </a:p>
          <a:p>
            <a:pPr indent="-228600" lvl="0" marL="457200" rtl="0" algn="l">
              <a:lnSpc>
                <a:spcPct val="115000"/>
              </a:lnSpc>
              <a:spcBef>
                <a:spcPts val="0"/>
              </a:spcBef>
              <a:spcAft>
                <a:spcPts val="0"/>
              </a:spcAft>
              <a:buSzPts val="1800"/>
              <a:buNone/>
            </a:pPr>
            <a:r>
              <a:t/>
            </a:r>
            <a:endParaRPr/>
          </a:p>
        </p:txBody>
      </p:sp>
      <p:pic>
        <p:nvPicPr>
          <p:cNvPr id="93" name="Google Shape;93;p13"/>
          <p:cNvPicPr preferRelativeResize="0"/>
          <p:nvPr/>
        </p:nvPicPr>
        <p:blipFill>
          <a:blip r:embed="rId4">
            <a:alphaModFix/>
          </a:blip>
          <a:stretch>
            <a:fillRect/>
          </a:stretch>
        </p:blipFill>
        <p:spPr>
          <a:xfrm>
            <a:off x="6179800" y="1830825"/>
            <a:ext cx="2411375" cy="2710025"/>
          </a:xfrm>
          <a:prstGeom prst="rect">
            <a:avLst/>
          </a:prstGeom>
          <a:noFill/>
          <a:ln>
            <a:noFill/>
          </a:ln>
        </p:spPr>
      </p:pic>
      <p:sp>
        <p:nvSpPr>
          <p:cNvPr id="94" name="Google Shape;94;p13"/>
          <p:cNvSpPr txBox="1"/>
          <p:nvPr/>
        </p:nvSpPr>
        <p:spPr>
          <a:xfrm>
            <a:off x="311700" y="3517775"/>
            <a:ext cx="5535900" cy="1356000"/>
          </a:xfrm>
          <a:prstGeom prst="rect">
            <a:avLst/>
          </a:prstGeom>
          <a:noFill/>
          <a:ln>
            <a:noFill/>
          </a:ln>
        </p:spPr>
        <p:txBody>
          <a:bodyPr anchorCtr="0" anchor="t" bIns="91425" lIns="91425" spcFirstLastPara="1" rIns="91425" wrap="square" tIns="91425">
            <a:spAutoFit/>
          </a:bodyPr>
          <a:lstStyle/>
          <a:p>
            <a:pPr indent="-342900" lvl="0" marL="457200" rtl="0" algn="l">
              <a:lnSpc>
                <a:spcPct val="115000"/>
              </a:lnSpc>
              <a:spcBef>
                <a:spcPts val="0"/>
              </a:spcBef>
              <a:spcAft>
                <a:spcPts val="0"/>
              </a:spcAft>
              <a:buClr>
                <a:schemeClr val="dk2"/>
              </a:buClr>
              <a:buSzPts val="1800"/>
              <a:buFont typeface="Roboto"/>
              <a:buChar char="●"/>
            </a:pPr>
            <a:r>
              <a:rPr lang="en" sz="1800">
                <a:solidFill>
                  <a:schemeClr val="dk2"/>
                </a:solidFill>
                <a:latin typeface="Roboto"/>
                <a:ea typeface="Roboto"/>
                <a:cs typeface="Roboto"/>
                <a:sym typeface="Roboto"/>
              </a:rPr>
              <a:t>https://jamboard.google.com/d/1TOVIy7IS-4w7SJEK3gGFwP418RpVDwkaWA9giLUm-Oc/edit?usp=sharing</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p:txBody>
      </p:sp>
      <p:sp>
        <p:nvSpPr>
          <p:cNvPr id="95" name="Google Shape;95;p13"/>
          <p:cNvSpPr/>
          <p:nvPr/>
        </p:nvSpPr>
        <p:spPr>
          <a:xfrm>
            <a:off x="6530975" y="2817025"/>
            <a:ext cx="1527600" cy="364500"/>
          </a:xfrm>
          <a:prstGeom prst="lef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t>Sticky Note</a:t>
            </a:r>
            <a:endParaRPr/>
          </a:p>
        </p:txBody>
      </p:sp>
      <p:sp>
        <p:nvSpPr>
          <p:cNvPr id="96" name="Google Shape;96;p13"/>
          <p:cNvSpPr/>
          <p:nvPr/>
        </p:nvSpPr>
        <p:spPr>
          <a:xfrm>
            <a:off x="6530975" y="3181525"/>
            <a:ext cx="1527600" cy="364500"/>
          </a:xfrm>
          <a:prstGeom prst="lef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t>Add an image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4"/>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Defining Self-Care</a:t>
            </a:r>
            <a:endParaRPr/>
          </a:p>
        </p:txBody>
      </p:sp>
      <p:sp>
        <p:nvSpPr>
          <p:cNvPr id="102" name="Google Shape;102;p14"/>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SzPts val="1800"/>
              <a:buNone/>
            </a:pPr>
            <a:r>
              <a:rPr lang="en"/>
              <a:t>What comes to mind when you hear these words?</a:t>
            </a:r>
            <a:endParaRPr/>
          </a:p>
          <a:p>
            <a:pPr indent="-228600" lvl="0" marL="457200" rtl="0" algn="l">
              <a:lnSpc>
                <a:spcPct val="115000"/>
              </a:lnSpc>
              <a:spcBef>
                <a:spcPts val="0"/>
              </a:spcBef>
              <a:spcAft>
                <a:spcPts val="0"/>
              </a:spcAft>
              <a:buSzPts val="1800"/>
              <a:buNone/>
            </a:pPr>
            <a:r>
              <a:t/>
            </a:r>
            <a:endParaRPr/>
          </a:p>
          <a:p>
            <a:pPr indent="-228600" lvl="0" marL="457200" rtl="0" algn="l">
              <a:lnSpc>
                <a:spcPct val="115000"/>
              </a:lnSpc>
              <a:spcBef>
                <a:spcPts val="0"/>
              </a:spcBef>
              <a:spcAft>
                <a:spcPts val="0"/>
              </a:spcAft>
              <a:buSzPts val="1800"/>
              <a:buNone/>
            </a:pPr>
            <a:r>
              <a:rPr lang="en"/>
              <a:t>Consider how you care for yourself in each of these domains:</a:t>
            </a:r>
            <a:endParaRPr/>
          </a:p>
          <a:p>
            <a:pPr indent="-342900" lvl="0" marL="457200" rtl="0" algn="l">
              <a:lnSpc>
                <a:spcPct val="115000"/>
              </a:lnSpc>
              <a:spcBef>
                <a:spcPts val="0"/>
              </a:spcBef>
              <a:spcAft>
                <a:spcPts val="0"/>
              </a:spcAft>
              <a:buSzPts val="1800"/>
              <a:buChar char="-"/>
            </a:pPr>
            <a:r>
              <a:rPr lang="en"/>
              <a:t>Physical</a:t>
            </a:r>
            <a:endParaRPr/>
          </a:p>
          <a:p>
            <a:pPr indent="-342900" lvl="0" marL="457200" rtl="0" algn="l">
              <a:lnSpc>
                <a:spcPct val="115000"/>
              </a:lnSpc>
              <a:spcBef>
                <a:spcPts val="0"/>
              </a:spcBef>
              <a:spcAft>
                <a:spcPts val="0"/>
              </a:spcAft>
              <a:buSzPts val="1800"/>
              <a:buChar char="-"/>
            </a:pPr>
            <a:r>
              <a:rPr lang="en"/>
              <a:t>Emotional/Well-being</a:t>
            </a:r>
            <a:endParaRPr/>
          </a:p>
          <a:p>
            <a:pPr indent="-342900" lvl="0" marL="457200" rtl="0" algn="l">
              <a:lnSpc>
                <a:spcPct val="115000"/>
              </a:lnSpc>
              <a:spcBef>
                <a:spcPts val="0"/>
              </a:spcBef>
              <a:spcAft>
                <a:spcPts val="0"/>
              </a:spcAft>
              <a:buSzPts val="1800"/>
              <a:buChar char="-"/>
            </a:pPr>
            <a:r>
              <a:rPr lang="en"/>
              <a:t>Spiritual</a:t>
            </a:r>
            <a:endParaRPr/>
          </a:p>
          <a:p>
            <a:pPr indent="-342900" lvl="0" marL="457200" rtl="0" algn="l">
              <a:lnSpc>
                <a:spcPct val="115000"/>
              </a:lnSpc>
              <a:spcBef>
                <a:spcPts val="0"/>
              </a:spcBef>
              <a:spcAft>
                <a:spcPts val="0"/>
              </a:spcAft>
              <a:buSzPts val="1800"/>
              <a:buChar char="-"/>
            </a:pPr>
            <a:r>
              <a:rPr lang="en"/>
              <a:t>Social/Relationships</a:t>
            </a:r>
            <a:endParaRPr/>
          </a:p>
          <a:p>
            <a:pPr indent="-342900" lvl="0" marL="457200" rtl="0" algn="l">
              <a:lnSpc>
                <a:spcPct val="115000"/>
              </a:lnSpc>
              <a:spcBef>
                <a:spcPts val="0"/>
              </a:spcBef>
              <a:spcAft>
                <a:spcPts val="0"/>
              </a:spcAft>
              <a:buSzPts val="1800"/>
              <a:buChar char="-"/>
            </a:pPr>
            <a:r>
              <a:rPr lang="en"/>
              <a:t>Intellectual</a:t>
            </a:r>
            <a:r>
              <a:rPr lang="en"/>
              <a:t>/Work</a:t>
            </a:r>
            <a:endParaRPr/>
          </a:p>
          <a:p>
            <a:pPr indent="-342900" lvl="0" marL="457200" rtl="0" algn="l">
              <a:lnSpc>
                <a:spcPct val="115000"/>
              </a:lnSpc>
              <a:spcBef>
                <a:spcPts val="0"/>
              </a:spcBef>
              <a:spcAft>
                <a:spcPts val="0"/>
              </a:spcAft>
              <a:buSzPts val="1800"/>
              <a:buChar char="-"/>
            </a:pPr>
            <a:r>
              <a:rPr lang="en"/>
              <a:t>Financial</a:t>
            </a:r>
            <a:endParaRPr/>
          </a:p>
          <a:p>
            <a:pPr indent="-342900" lvl="0" marL="457200" rtl="0" algn="l">
              <a:lnSpc>
                <a:spcPct val="115000"/>
              </a:lnSpc>
              <a:spcBef>
                <a:spcPts val="0"/>
              </a:spcBef>
              <a:spcAft>
                <a:spcPts val="0"/>
              </a:spcAft>
              <a:buSzPts val="1800"/>
              <a:buChar char="-"/>
            </a:pPr>
            <a:r>
              <a:rPr lang="en"/>
              <a:t>Environmental</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0" st="0"/>
                                            </p:txEl>
                                          </p:spTgt>
                                        </p:tgtEl>
                                        <p:attrNameLst>
                                          <p:attrName>style.visibility</p:attrName>
                                        </p:attrNameLst>
                                      </p:cBhvr>
                                      <p:to>
                                        <p:strVal val="visible"/>
                                      </p:to>
                                    </p:set>
                                    <p:animEffect filter="fade" transition="in">
                                      <p:cBhvr>
                                        <p:cTn dur="1000"/>
                                        <p:tgtEl>
                                          <p:spTgt spid="10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1" st="1"/>
                                            </p:txEl>
                                          </p:spTgt>
                                        </p:tgtEl>
                                        <p:attrNameLst>
                                          <p:attrName>style.visibility</p:attrName>
                                        </p:attrNameLst>
                                      </p:cBhvr>
                                      <p:to>
                                        <p:strVal val="visible"/>
                                      </p:to>
                                    </p:set>
                                    <p:animEffect filter="fade" transition="in">
                                      <p:cBhvr>
                                        <p:cTn dur="1000"/>
                                        <p:tgtEl>
                                          <p:spTgt spid="10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2" st="2"/>
                                            </p:txEl>
                                          </p:spTgt>
                                        </p:tgtEl>
                                        <p:attrNameLst>
                                          <p:attrName>style.visibility</p:attrName>
                                        </p:attrNameLst>
                                      </p:cBhvr>
                                      <p:to>
                                        <p:strVal val="visible"/>
                                      </p:to>
                                    </p:set>
                                    <p:animEffect filter="fade" transition="in">
                                      <p:cBhvr>
                                        <p:cTn dur="1000"/>
                                        <p:tgtEl>
                                          <p:spTgt spid="10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3" st="3"/>
                                            </p:txEl>
                                          </p:spTgt>
                                        </p:tgtEl>
                                        <p:attrNameLst>
                                          <p:attrName>style.visibility</p:attrName>
                                        </p:attrNameLst>
                                      </p:cBhvr>
                                      <p:to>
                                        <p:strVal val="visible"/>
                                      </p:to>
                                    </p:set>
                                    <p:animEffect filter="fade" transition="in">
                                      <p:cBhvr>
                                        <p:cTn dur="1000"/>
                                        <p:tgtEl>
                                          <p:spTgt spid="10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4" st="4"/>
                                            </p:txEl>
                                          </p:spTgt>
                                        </p:tgtEl>
                                        <p:attrNameLst>
                                          <p:attrName>style.visibility</p:attrName>
                                        </p:attrNameLst>
                                      </p:cBhvr>
                                      <p:to>
                                        <p:strVal val="visible"/>
                                      </p:to>
                                    </p:set>
                                    <p:animEffect filter="fade" transition="in">
                                      <p:cBhvr>
                                        <p:cTn dur="1000"/>
                                        <p:tgtEl>
                                          <p:spTgt spid="10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5" st="5"/>
                                            </p:txEl>
                                          </p:spTgt>
                                        </p:tgtEl>
                                        <p:attrNameLst>
                                          <p:attrName>style.visibility</p:attrName>
                                        </p:attrNameLst>
                                      </p:cBhvr>
                                      <p:to>
                                        <p:strVal val="visible"/>
                                      </p:to>
                                    </p:set>
                                    <p:animEffect filter="fade" transition="in">
                                      <p:cBhvr>
                                        <p:cTn dur="1000"/>
                                        <p:tgtEl>
                                          <p:spTgt spid="10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6" st="6"/>
                                            </p:txEl>
                                          </p:spTgt>
                                        </p:tgtEl>
                                        <p:attrNameLst>
                                          <p:attrName>style.visibility</p:attrName>
                                        </p:attrNameLst>
                                      </p:cBhvr>
                                      <p:to>
                                        <p:strVal val="visible"/>
                                      </p:to>
                                    </p:set>
                                    <p:animEffect filter="fade" transition="in">
                                      <p:cBhvr>
                                        <p:cTn dur="1000"/>
                                        <p:tgtEl>
                                          <p:spTgt spid="10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7" st="7"/>
                                            </p:txEl>
                                          </p:spTgt>
                                        </p:tgtEl>
                                        <p:attrNameLst>
                                          <p:attrName>style.visibility</p:attrName>
                                        </p:attrNameLst>
                                      </p:cBhvr>
                                      <p:to>
                                        <p:strVal val="visible"/>
                                      </p:to>
                                    </p:set>
                                    <p:animEffect filter="fade" transition="in">
                                      <p:cBhvr>
                                        <p:cTn dur="1000"/>
                                        <p:tgtEl>
                                          <p:spTgt spid="102">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8" st="8"/>
                                            </p:txEl>
                                          </p:spTgt>
                                        </p:tgtEl>
                                        <p:attrNameLst>
                                          <p:attrName>style.visibility</p:attrName>
                                        </p:attrNameLst>
                                      </p:cBhvr>
                                      <p:to>
                                        <p:strVal val="visible"/>
                                      </p:to>
                                    </p:set>
                                    <p:animEffect filter="fade" transition="in">
                                      <p:cBhvr>
                                        <p:cTn dur="1000"/>
                                        <p:tgtEl>
                                          <p:spTgt spid="102">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xEl>
                                              <p:pRg end="9" st="9"/>
                                            </p:txEl>
                                          </p:spTgt>
                                        </p:tgtEl>
                                        <p:attrNameLst>
                                          <p:attrName>style.visibility</p:attrName>
                                        </p:attrNameLst>
                                      </p:cBhvr>
                                      <p:to>
                                        <p:strVal val="visible"/>
                                      </p:to>
                                    </p:set>
                                    <p:animEffect filter="fade" transition="in">
                                      <p:cBhvr>
                                        <p:cTn dur="1000"/>
                                        <p:tgtEl>
                                          <p:spTgt spid="102">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5"/>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What gets in the way of self-care?</a:t>
            </a:r>
            <a:br>
              <a:rPr lang="en"/>
            </a:br>
            <a:endParaRPr/>
          </a:p>
        </p:txBody>
      </p:sp>
      <p:sp>
        <p:nvSpPr>
          <p:cNvPr id="108" name="Google Shape;108;p15"/>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SzPts val="1800"/>
              <a:buNone/>
            </a:pPr>
            <a:r>
              <a:rPr lang="en"/>
              <a:t>We all know self-care is good for us - but we aren’t always the best at prioritizing our health and well-being.</a:t>
            </a:r>
            <a:endParaRPr/>
          </a:p>
          <a:p>
            <a:pPr indent="-228600" lvl="0" marL="457200" rtl="0" algn="l">
              <a:lnSpc>
                <a:spcPct val="115000"/>
              </a:lnSpc>
              <a:spcBef>
                <a:spcPts val="0"/>
              </a:spcBef>
              <a:spcAft>
                <a:spcPts val="0"/>
              </a:spcAft>
              <a:buSzPts val="1800"/>
              <a:buNone/>
            </a:pPr>
            <a:r>
              <a:rPr lang="en"/>
              <a:t>So what gets in the way for you?</a:t>
            </a:r>
            <a:endParaRPr/>
          </a:p>
          <a:p>
            <a:pPr indent="-228600" lvl="0" marL="45720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Too busy/not enough time</a:t>
            </a:r>
            <a:endParaRPr/>
          </a:p>
          <a:p>
            <a:pPr indent="-342900" lvl="0" marL="457200" rtl="0" algn="l">
              <a:lnSpc>
                <a:spcPct val="115000"/>
              </a:lnSpc>
              <a:spcBef>
                <a:spcPts val="0"/>
              </a:spcBef>
              <a:spcAft>
                <a:spcPts val="0"/>
              </a:spcAft>
              <a:buSzPts val="1800"/>
              <a:buChar char="-"/>
            </a:pPr>
            <a:r>
              <a:rPr lang="en"/>
              <a:t>Not making myself a </a:t>
            </a:r>
            <a:r>
              <a:rPr lang="en"/>
              <a:t>priority</a:t>
            </a:r>
            <a:r>
              <a:rPr lang="en"/>
              <a:t>/putting other people’s needs first</a:t>
            </a:r>
            <a:endParaRPr/>
          </a:p>
          <a:p>
            <a:pPr indent="-342900" lvl="0" marL="457200" rtl="0" algn="l">
              <a:lnSpc>
                <a:spcPct val="115000"/>
              </a:lnSpc>
              <a:spcBef>
                <a:spcPts val="0"/>
              </a:spcBef>
              <a:spcAft>
                <a:spcPts val="0"/>
              </a:spcAft>
              <a:buSzPts val="1800"/>
              <a:buChar char="-"/>
            </a:pPr>
            <a:r>
              <a:rPr lang="en"/>
              <a:t>Fear of asking for help </a:t>
            </a:r>
            <a:endParaRPr/>
          </a:p>
          <a:p>
            <a:pPr indent="-342900" lvl="0" marL="457200" rtl="0" algn="l">
              <a:lnSpc>
                <a:spcPct val="115000"/>
              </a:lnSpc>
              <a:spcBef>
                <a:spcPts val="0"/>
              </a:spcBef>
              <a:spcAft>
                <a:spcPts val="0"/>
              </a:spcAft>
              <a:buSzPts val="1800"/>
              <a:buChar char="-"/>
            </a:pPr>
            <a:r>
              <a:rPr lang="en"/>
              <a:t>Difficulty setting boundaries and saying no</a:t>
            </a:r>
            <a:endParaRPr/>
          </a:p>
          <a:p>
            <a:pPr indent="-342900" lvl="0" marL="457200" rtl="0" algn="l">
              <a:lnSpc>
                <a:spcPct val="115000"/>
              </a:lnSpc>
              <a:spcBef>
                <a:spcPts val="0"/>
              </a:spcBef>
              <a:spcAft>
                <a:spcPts val="0"/>
              </a:spcAft>
              <a:buSzPts val="1800"/>
              <a:buChar char="-"/>
            </a:pPr>
            <a:r>
              <a:rPr lang="en"/>
              <a:t>Not part of your routine</a:t>
            </a:r>
            <a:endParaRPr/>
          </a:p>
          <a:p>
            <a:pPr indent="-342900" lvl="0" marL="457200" rtl="0" algn="l">
              <a:lnSpc>
                <a:spcPct val="115000"/>
              </a:lnSpc>
              <a:spcBef>
                <a:spcPts val="0"/>
              </a:spcBef>
              <a:spcAft>
                <a:spcPts val="0"/>
              </a:spcAft>
              <a:buSzPts val="1800"/>
              <a:buChar char="-"/>
            </a:pPr>
            <a:r>
              <a:rPr lang="en"/>
              <a:t>Not something that was taught or modeled for you</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xEl>
                                              <p:pRg end="0" st="0"/>
                                            </p:txEl>
                                          </p:spTgt>
                                        </p:tgtEl>
                                        <p:attrNameLst>
                                          <p:attrName>style.visibility</p:attrName>
                                        </p:attrNameLst>
                                      </p:cBhvr>
                                      <p:to>
                                        <p:strVal val="visible"/>
                                      </p:to>
                                    </p:set>
                                    <p:animEffect filter="fade" transition="in">
                                      <p:cBhvr>
                                        <p:cTn dur="1000"/>
                                        <p:tgtEl>
                                          <p:spTgt spid="10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xEl>
                                              <p:pRg end="1" st="1"/>
                                            </p:txEl>
                                          </p:spTgt>
                                        </p:tgtEl>
                                        <p:attrNameLst>
                                          <p:attrName>style.visibility</p:attrName>
                                        </p:attrNameLst>
                                      </p:cBhvr>
                                      <p:to>
                                        <p:strVal val="visible"/>
                                      </p:to>
                                    </p:set>
                                    <p:animEffect filter="fade" transition="in">
                                      <p:cBhvr>
                                        <p:cTn dur="1000"/>
                                        <p:tgtEl>
                                          <p:spTgt spid="10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xEl>
                                              <p:pRg end="2" st="2"/>
                                            </p:txEl>
                                          </p:spTgt>
                                        </p:tgtEl>
                                        <p:attrNameLst>
                                          <p:attrName>style.visibility</p:attrName>
                                        </p:attrNameLst>
                                      </p:cBhvr>
                                      <p:to>
                                        <p:strVal val="visible"/>
                                      </p:to>
                                    </p:set>
                                    <p:animEffect filter="fade" transition="in">
                                      <p:cBhvr>
                                        <p:cTn dur="1000"/>
                                        <p:tgtEl>
                                          <p:spTgt spid="10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xEl>
                                              <p:pRg end="3" st="3"/>
                                            </p:txEl>
                                          </p:spTgt>
                                        </p:tgtEl>
                                        <p:attrNameLst>
                                          <p:attrName>style.visibility</p:attrName>
                                        </p:attrNameLst>
                                      </p:cBhvr>
                                      <p:to>
                                        <p:strVal val="visible"/>
                                      </p:to>
                                    </p:set>
                                    <p:animEffect filter="fade" transition="in">
                                      <p:cBhvr>
                                        <p:cTn dur="1000"/>
                                        <p:tgtEl>
                                          <p:spTgt spid="10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xEl>
                                              <p:pRg end="4" st="4"/>
                                            </p:txEl>
                                          </p:spTgt>
                                        </p:tgtEl>
                                        <p:attrNameLst>
                                          <p:attrName>style.visibility</p:attrName>
                                        </p:attrNameLst>
                                      </p:cBhvr>
                                      <p:to>
                                        <p:strVal val="visible"/>
                                      </p:to>
                                    </p:set>
                                    <p:animEffect filter="fade" transition="in">
                                      <p:cBhvr>
                                        <p:cTn dur="1000"/>
                                        <p:tgtEl>
                                          <p:spTgt spid="10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xEl>
                                              <p:pRg end="5" st="5"/>
                                            </p:txEl>
                                          </p:spTgt>
                                        </p:tgtEl>
                                        <p:attrNameLst>
                                          <p:attrName>style.visibility</p:attrName>
                                        </p:attrNameLst>
                                      </p:cBhvr>
                                      <p:to>
                                        <p:strVal val="visible"/>
                                      </p:to>
                                    </p:set>
                                    <p:animEffect filter="fade" transition="in">
                                      <p:cBhvr>
                                        <p:cTn dur="1000"/>
                                        <p:tgtEl>
                                          <p:spTgt spid="10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xEl>
                                              <p:pRg end="6" st="6"/>
                                            </p:txEl>
                                          </p:spTgt>
                                        </p:tgtEl>
                                        <p:attrNameLst>
                                          <p:attrName>style.visibility</p:attrName>
                                        </p:attrNameLst>
                                      </p:cBhvr>
                                      <p:to>
                                        <p:strVal val="visible"/>
                                      </p:to>
                                    </p:set>
                                    <p:animEffect filter="fade" transition="in">
                                      <p:cBhvr>
                                        <p:cTn dur="1000"/>
                                        <p:tgtEl>
                                          <p:spTgt spid="10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xEl>
                                              <p:pRg end="7" st="7"/>
                                            </p:txEl>
                                          </p:spTgt>
                                        </p:tgtEl>
                                        <p:attrNameLst>
                                          <p:attrName>style.visibility</p:attrName>
                                        </p:attrNameLst>
                                      </p:cBhvr>
                                      <p:to>
                                        <p:strVal val="visible"/>
                                      </p:to>
                                    </p:set>
                                    <p:animEffect filter="fade" transition="in">
                                      <p:cBhvr>
                                        <p:cTn dur="1000"/>
                                        <p:tgtEl>
                                          <p:spTgt spid="10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xEl>
                                              <p:pRg end="8" st="8"/>
                                            </p:txEl>
                                          </p:spTgt>
                                        </p:tgtEl>
                                        <p:attrNameLst>
                                          <p:attrName>style.visibility</p:attrName>
                                        </p:attrNameLst>
                                      </p:cBhvr>
                                      <p:to>
                                        <p:strVal val="visible"/>
                                      </p:to>
                                    </p:set>
                                    <p:animEffect filter="fade" transition="in">
                                      <p:cBhvr>
                                        <p:cTn dur="1000"/>
                                        <p:tgtEl>
                                          <p:spTgt spid="108">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7"/>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Share What Helps You Cope</a:t>
            </a:r>
            <a:endParaRPr/>
          </a:p>
        </p:txBody>
      </p:sp>
      <p:sp>
        <p:nvSpPr>
          <p:cNvPr id="114" name="Google Shape;114;p17"/>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Outdoor activities (hiking or biking)</a:t>
            </a:r>
            <a:endParaRPr/>
          </a:p>
          <a:p>
            <a:pPr indent="-342900" lvl="0" marL="457200" rtl="0" algn="l">
              <a:lnSpc>
                <a:spcPct val="115000"/>
              </a:lnSpc>
              <a:spcBef>
                <a:spcPts val="0"/>
              </a:spcBef>
              <a:spcAft>
                <a:spcPts val="0"/>
              </a:spcAft>
              <a:buSzPts val="1800"/>
              <a:buChar char="●"/>
            </a:pPr>
            <a:r>
              <a:rPr lang="en"/>
              <a:t>Sports</a:t>
            </a:r>
            <a:endParaRPr/>
          </a:p>
          <a:p>
            <a:pPr indent="-342900" lvl="0" marL="457200" rtl="0" algn="l">
              <a:lnSpc>
                <a:spcPct val="115000"/>
              </a:lnSpc>
              <a:spcBef>
                <a:spcPts val="0"/>
              </a:spcBef>
              <a:spcAft>
                <a:spcPts val="0"/>
              </a:spcAft>
              <a:buSzPts val="1800"/>
              <a:buChar char="●"/>
            </a:pPr>
            <a:r>
              <a:rPr lang="en"/>
              <a:t>Working out</a:t>
            </a:r>
            <a:endParaRPr/>
          </a:p>
          <a:p>
            <a:pPr indent="-342900" lvl="0" marL="457200" rtl="0" algn="l">
              <a:lnSpc>
                <a:spcPct val="115000"/>
              </a:lnSpc>
              <a:spcBef>
                <a:spcPts val="0"/>
              </a:spcBef>
              <a:spcAft>
                <a:spcPts val="0"/>
              </a:spcAft>
              <a:buSzPts val="1800"/>
              <a:buChar char="●"/>
            </a:pPr>
            <a:r>
              <a:rPr lang="en"/>
              <a:t>Board games</a:t>
            </a:r>
            <a:endParaRPr/>
          </a:p>
          <a:p>
            <a:pPr indent="-342900" lvl="0" marL="457200" rtl="0" algn="l">
              <a:lnSpc>
                <a:spcPct val="115000"/>
              </a:lnSpc>
              <a:spcBef>
                <a:spcPts val="0"/>
              </a:spcBef>
              <a:spcAft>
                <a:spcPts val="0"/>
              </a:spcAft>
              <a:buSzPts val="1800"/>
              <a:buChar char="●"/>
            </a:pPr>
            <a:r>
              <a:rPr lang="en"/>
              <a:t>Chatting with friends</a:t>
            </a:r>
            <a:endParaRPr/>
          </a:p>
          <a:p>
            <a:pPr indent="-342900" lvl="0" marL="457200" rtl="0" algn="l">
              <a:lnSpc>
                <a:spcPct val="115000"/>
              </a:lnSpc>
              <a:spcBef>
                <a:spcPts val="0"/>
              </a:spcBef>
              <a:spcAft>
                <a:spcPts val="0"/>
              </a:spcAft>
              <a:buSzPts val="1800"/>
              <a:buChar char="●"/>
            </a:pPr>
            <a:r>
              <a:rPr lang="en"/>
              <a:t>People-watching</a:t>
            </a:r>
            <a:endParaRPr/>
          </a:p>
          <a:p>
            <a:pPr indent="-342900" lvl="0" marL="457200" rtl="0" algn="l">
              <a:lnSpc>
                <a:spcPct val="115000"/>
              </a:lnSpc>
              <a:spcBef>
                <a:spcPts val="0"/>
              </a:spcBef>
              <a:spcAft>
                <a:spcPts val="0"/>
              </a:spcAft>
              <a:buSzPts val="1800"/>
              <a:buChar char="●"/>
            </a:pPr>
            <a:r>
              <a:rPr lang="en"/>
              <a:t>Binging a new show on Netflix</a:t>
            </a:r>
            <a:endParaRPr/>
          </a:p>
          <a:p>
            <a:pPr indent="-342900" lvl="0" marL="457200" rtl="0" algn="l">
              <a:lnSpc>
                <a:spcPct val="115000"/>
              </a:lnSpc>
              <a:spcBef>
                <a:spcPts val="0"/>
              </a:spcBef>
              <a:spcAft>
                <a:spcPts val="0"/>
              </a:spcAft>
              <a:buSzPts val="1800"/>
              <a:buChar char="●"/>
            </a:pPr>
            <a:r>
              <a:rPr lang="en"/>
              <a:t>Reading that new novel that’s meant to be for tweens, but omg you just can’t get enough</a:t>
            </a:r>
            <a:endParaRPr/>
          </a:p>
          <a:p>
            <a:pPr indent="0" lvl="0" marL="0" rtl="0" algn="l">
              <a:lnSpc>
                <a:spcPct val="115000"/>
              </a:lnSpc>
              <a:spcBef>
                <a:spcPts val="0"/>
              </a:spcBef>
              <a:spcAft>
                <a:spcPts val="0"/>
              </a:spcAft>
              <a:buSzPts val="1800"/>
              <a:buNone/>
            </a:pPr>
            <a:r>
              <a:t/>
            </a:r>
            <a:endParaRPr/>
          </a:p>
          <a:p>
            <a:pPr indent="-228600" lvl="0" marL="457200" rtl="0" algn="l">
              <a:lnSpc>
                <a:spcPct val="115000"/>
              </a:lnSpc>
              <a:spcBef>
                <a:spcPts val="0"/>
              </a:spcBef>
              <a:spcAft>
                <a:spcPts val="0"/>
              </a:spcAft>
              <a:buSzPts val="1800"/>
              <a:buNone/>
            </a:pPr>
            <a:r>
              <a:t/>
            </a:r>
            <a:endParaRPr/>
          </a:p>
        </p:txBody>
      </p:sp>
    </p:spTree>
  </p:cSld>
  <p:clrMapOvr>
    <a:masterClrMapping/>
  </p:clrMapOvr>
  <mc:AlternateContent>
    <mc:Choice Requires="p14">
      <p:transition spd="slow" p14:dur="1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0" st="0"/>
                                            </p:txEl>
                                          </p:spTgt>
                                        </p:tgtEl>
                                        <p:attrNameLst>
                                          <p:attrName>style.visibility</p:attrName>
                                        </p:attrNameLst>
                                      </p:cBhvr>
                                      <p:to>
                                        <p:strVal val="visible"/>
                                      </p:to>
                                    </p:set>
                                    <p:animEffect filter="fade" transition="in">
                                      <p:cBhvr>
                                        <p:cTn dur="1000"/>
                                        <p:tgtEl>
                                          <p:spTgt spid="11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1" st="1"/>
                                            </p:txEl>
                                          </p:spTgt>
                                        </p:tgtEl>
                                        <p:attrNameLst>
                                          <p:attrName>style.visibility</p:attrName>
                                        </p:attrNameLst>
                                      </p:cBhvr>
                                      <p:to>
                                        <p:strVal val="visible"/>
                                      </p:to>
                                    </p:set>
                                    <p:animEffect filter="fade" transition="in">
                                      <p:cBhvr>
                                        <p:cTn dur="1000"/>
                                        <p:tgtEl>
                                          <p:spTgt spid="11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2" st="2"/>
                                            </p:txEl>
                                          </p:spTgt>
                                        </p:tgtEl>
                                        <p:attrNameLst>
                                          <p:attrName>style.visibility</p:attrName>
                                        </p:attrNameLst>
                                      </p:cBhvr>
                                      <p:to>
                                        <p:strVal val="visible"/>
                                      </p:to>
                                    </p:set>
                                    <p:animEffect filter="fade" transition="in">
                                      <p:cBhvr>
                                        <p:cTn dur="1000"/>
                                        <p:tgtEl>
                                          <p:spTgt spid="11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3" st="3"/>
                                            </p:txEl>
                                          </p:spTgt>
                                        </p:tgtEl>
                                        <p:attrNameLst>
                                          <p:attrName>style.visibility</p:attrName>
                                        </p:attrNameLst>
                                      </p:cBhvr>
                                      <p:to>
                                        <p:strVal val="visible"/>
                                      </p:to>
                                    </p:set>
                                    <p:animEffect filter="fade" transition="in">
                                      <p:cBhvr>
                                        <p:cTn dur="1000"/>
                                        <p:tgtEl>
                                          <p:spTgt spid="11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4" st="4"/>
                                            </p:txEl>
                                          </p:spTgt>
                                        </p:tgtEl>
                                        <p:attrNameLst>
                                          <p:attrName>style.visibility</p:attrName>
                                        </p:attrNameLst>
                                      </p:cBhvr>
                                      <p:to>
                                        <p:strVal val="visible"/>
                                      </p:to>
                                    </p:set>
                                    <p:animEffect filter="fade" transition="in">
                                      <p:cBhvr>
                                        <p:cTn dur="1000"/>
                                        <p:tgtEl>
                                          <p:spTgt spid="11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5" st="5"/>
                                            </p:txEl>
                                          </p:spTgt>
                                        </p:tgtEl>
                                        <p:attrNameLst>
                                          <p:attrName>style.visibility</p:attrName>
                                        </p:attrNameLst>
                                      </p:cBhvr>
                                      <p:to>
                                        <p:strVal val="visible"/>
                                      </p:to>
                                    </p:set>
                                    <p:animEffect filter="fade" transition="in">
                                      <p:cBhvr>
                                        <p:cTn dur="1000"/>
                                        <p:tgtEl>
                                          <p:spTgt spid="11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6" st="6"/>
                                            </p:txEl>
                                          </p:spTgt>
                                        </p:tgtEl>
                                        <p:attrNameLst>
                                          <p:attrName>style.visibility</p:attrName>
                                        </p:attrNameLst>
                                      </p:cBhvr>
                                      <p:to>
                                        <p:strVal val="visible"/>
                                      </p:to>
                                    </p:set>
                                    <p:animEffect filter="fade" transition="in">
                                      <p:cBhvr>
                                        <p:cTn dur="1000"/>
                                        <p:tgtEl>
                                          <p:spTgt spid="11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7" st="7"/>
                                            </p:txEl>
                                          </p:spTgt>
                                        </p:tgtEl>
                                        <p:attrNameLst>
                                          <p:attrName>style.visibility</p:attrName>
                                        </p:attrNameLst>
                                      </p:cBhvr>
                                      <p:to>
                                        <p:strVal val="visible"/>
                                      </p:to>
                                    </p:set>
                                    <p:animEffect filter="fade" transition="in">
                                      <p:cBhvr>
                                        <p:cTn dur="1000"/>
                                        <p:tgtEl>
                                          <p:spTgt spid="114">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8" st="8"/>
                                            </p:txEl>
                                          </p:spTgt>
                                        </p:tgtEl>
                                        <p:attrNameLst>
                                          <p:attrName>style.visibility</p:attrName>
                                        </p:attrNameLst>
                                      </p:cBhvr>
                                      <p:to>
                                        <p:strVal val="visible"/>
                                      </p:to>
                                    </p:set>
                                    <p:animEffect filter="fade" transition="in">
                                      <p:cBhvr>
                                        <p:cTn dur="1000"/>
                                        <p:tgtEl>
                                          <p:spTgt spid="114">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9" st="9"/>
                                            </p:txEl>
                                          </p:spTgt>
                                        </p:tgtEl>
                                        <p:attrNameLst>
                                          <p:attrName>style.visibility</p:attrName>
                                        </p:attrNameLst>
                                      </p:cBhvr>
                                      <p:to>
                                        <p:strVal val="visible"/>
                                      </p:to>
                                    </p:set>
                                    <p:animEffect filter="fade" transition="in">
                                      <p:cBhvr>
                                        <p:cTn dur="1000"/>
                                        <p:tgtEl>
                                          <p:spTgt spid="114">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8"/>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Building Your Resilience Toolkit (Bank Account)</a:t>
            </a:r>
            <a:endParaRPr/>
          </a:p>
        </p:txBody>
      </p:sp>
      <p:sp>
        <p:nvSpPr>
          <p:cNvPr id="120" name="Google Shape;120;p18"/>
          <p:cNvSpPr txBox="1"/>
          <p:nvPr>
            <p:ph idx="1" type="body"/>
          </p:nvPr>
        </p:nvSpPr>
        <p:spPr>
          <a:xfrm>
            <a:off x="311700" y="954812"/>
            <a:ext cx="8520600" cy="3339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t/>
            </a:r>
            <a:endParaRPr sz="1900">
              <a:solidFill>
                <a:schemeClr val="dk1"/>
              </a:solidFill>
            </a:endParaRPr>
          </a:p>
          <a:p>
            <a:pPr indent="0" lvl="0" marL="0" rtl="0" algn="l">
              <a:lnSpc>
                <a:spcPct val="115000"/>
              </a:lnSpc>
              <a:spcBef>
                <a:spcPts val="0"/>
              </a:spcBef>
              <a:spcAft>
                <a:spcPts val="0"/>
              </a:spcAft>
              <a:buSzPts val="1800"/>
              <a:buNone/>
            </a:pPr>
            <a:r>
              <a:rPr lang="en" sz="1900">
                <a:solidFill>
                  <a:schemeClr val="dk1"/>
                </a:solidFill>
              </a:rPr>
              <a:t>Think of self-care as more than an activity -it’s a daily practice - a way of living.</a:t>
            </a:r>
            <a:endParaRPr sz="1900">
              <a:solidFill>
                <a:schemeClr val="dk1"/>
              </a:solidFill>
            </a:endParaRPr>
          </a:p>
          <a:p>
            <a:pPr indent="0" lvl="0" marL="0" rtl="0" algn="l">
              <a:lnSpc>
                <a:spcPct val="115000"/>
              </a:lnSpc>
              <a:spcBef>
                <a:spcPts val="0"/>
              </a:spcBef>
              <a:spcAft>
                <a:spcPts val="0"/>
              </a:spcAft>
              <a:buSzPts val="1800"/>
              <a:buNone/>
            </a:pPr>
            <a:r>
              <a:t/>
            </a:r>
            <a:endParaRPr sz="1900">
              <a:solidFill>
                <a:schemeClr val="dk1"/>
              </a:solidFill>
            </a:endParaRPr>
          </a:p>
          <a:p>
            <a:pPr indent="0" lvl="0" marL="0" rtl="0" algn="l">
              <a:lnSpc>
                <a:spcPct val="115000"/>
              </a:lnSpc>
              <a:spcBef>
                <a:spcPts val="0"/>
              </a:spcBef>
              <a:spcAft>
                <a:spcPts val="0"/>
              </a:spcAft>
              <a:buSzPts val="1800"/>
              <a:buNone/>
            </a:pPr>
            <a:r>
              <a:rPr lang="en" sz="1900">
                <a:solidFill>
                  <a:schemeClr val="dk1"/>
                </a:solidFill>
              </a:rPr>
              <a:t>If we are in the habit of taking care of our whole self and regularly checking in on areas that need attention, we’ll be better positioned to manage bigger crises. </a:t>
            </a:r>
            <a:endParaRPr sz="1900">
              <a:solidFill>
                <a:schemeClr val="dk1"/>
              </a:solidFill>
            </a:endParaRPr>
          </a:p>
          <a:p>
            <a:pPr indent="0" lvl="0" marL="0" rtl="0" algn="l">
              <a:lnSpc>
                <a:spcPct val="115000"/>
              </a:lnSpc>
              <a:spcBef>
                <a:spcPts val="0"/>
              </a:spcBef>
              <a:spcAft>
                <a:spcPts val="0"/>
              </a:spcAft>
              <a:buSzPts val="1800"/>
              <a:buNone/>
            </a:pPr>
            <a:r>
              <a:t/>
            </a:r>
            <a:endParaRPr sz="1900">
              <a:solidFill>
                <a:schemeClr val="dk1"/>
              </a:solidFill>
            </a:endParaRPr>
          </a:p>
          <a:p>
            <a:pPr indent="0" lvl="0" marL="0" rtl="0" algn="l">
              <a:lnSpc>
                <a:spcPct val="115000"/>
              </a:lnSpc>
              <a:spcBef>
                <a:spcPts val="0"/>
              </a:spcBef>
              <a:spcAft>
                <a:spcPts val="0"/>
              </a:spcAft>
              <a:buSzPts val="1800"/>
              <a:buNone/>
            </a:pPr>
            <a:r>
              <a:rPr lang="en" sz="1900">
                <a:solidFill>
                  <a:schemeClr val="dk1"/>
                </a:solidFill>
              </a:rPr>
              <a:t>Just like it’s recommended to have a safety net of </a:t>
            </a:r>
            <a:r>
              <a:rPr lang="en" sz="1900">
                <a:solidFill>
                  <a:schemeClr val="dk1"/>
                </a:solidFill>
              </a:rPr>
              <a:t>financial</a:t>
            </a:r>
            <a:r>
              <a:rPr lang="en" sz="1900">
                <a:solidFill>
                  <a:schemeClr val="dk1"/>
                </a:solidFill>
              </a:rPr>
              <a:t> savings (if possible), we want to have a safety net of resiliency.</a:t>
            </a:r>
            <a:endParaRPr sz="1900">
              <a:solidFill>
                <a:schemeClr val="dk1"/>
              </a:solidFill>
            </a:endParaRPr>
          </a:p>
          <a:p>
            <a:pPr indent="0" lvl="0" marL="0" rtl="0" algn="l">
              <a:lnSpc>
                <a:spcPct val="115000"/>
              </a:lnSpc>
              <a:spcBef>
                <a:spcPts val="0"/>
              </a:spcBef>
              <a:spcAft>
                <a:spcPts val="0"/>
              </a:spcAft>
              <a:buSzPts val="1800"/>
              <a:buNone/>
            </a:pPr>
            <a:r>
              <a:t/>
            </a:r>
            <a:endParaRPr sz="1400">
              <a:solidFill>
                <a:schemeClr val="dk1"/>
              </a:solidFill>
            </a:endParaRPr>
          </a:p>
          <a:p>
            <a:pPr indent="0" lvl="0" marL="0" rtl="0" algn="l">
              <a:lnSpc>
                <a:spcPct val="100000"/>
              </a:lnSpc>
              <a:spcBef>
                <a:spcPts val="600"/>
              </a:spcBef>
              <a:spcAft>
                <a:spcPts val="0"/>
              </a:spcAft>
              <a:buSzPts val="1800"/>
              <a:buNone/>
            </a:pPr>
            <a:r>
              <a:t/>
            </a:r>
            <a:endParaRPr/>
          </a:p>
          <a:p>
            <a:pPr indent="0" lvl="0" marL="0" rtl="0" algn="l">
              <a:lnSpc>
                <a:spcPct val="100000"/>
              </a:lnSpc>
              <a:spcBef>
                <a:spcPts val="600"/>
              </a:spcBef>
              <a:spcAft>
                <a:spcPts val="0"/>
              </a:spcAft>
              <a:buSzPts val="1800"/>
              <a:buNone/>
            </a:pPr>
            <a:r>
              <a:t/>
            </a:r>
            <a:endParaRPr sz="14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e8fabe5662_3_37"/>
          <p:cNvSpPr txBox="1"/>
          <p:nvPr>
            <p:ph type="title"/>
          </p:nvPr>
        </p:nvSpPr>
        <p:spPr>
          <a:xfrm>
            <a:off x="311700" y="237125"/>
            <a:ext cx="8520600" cy="78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Building Your Resilience Toolkit (Bank Account)</a:t>
            </a:r>
            <a:endParaRPr/>
          </a:p>
        </p:txBody>
      </p:sp>
      <p:sp>
        <p:nvSpPr>
          <p:cNvPr id="126" name="Google Shape;126;ge8fabe5662_3_37"/>
          <p:cNvSpPr txBox="1"/>
          <p:nvPr>
            <p:ph idx="1" type="body"/>
          </p:nvPr>
        </p:nvSpPr>
        <p:spPr>
          <a:xfrm>
            <a:off x="182125" y="855075"/>
            <a:ext cx="8832900" cy="343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a:t>Physical</a:t>
            </a:r>
            <a:endParaRPr b="1" sz="1600"/>
          </a:p>
          <a:p>
            <a:pPr indent="-317500" lvl="0" marL="457200" rtl="0" algn="l">
              <a:spcBef>
                <a:spcPts val="0"/>
              </a:spcBef>
              <a:spcAft>
                <a:spcPts val="0"/>
              </a:spcAft>
              <a:buSzPts val="1400"/>
              <a:buChar char="-"/>
            </a:pPr>
            <a:r>
              <a:rPr lang="en" sz="1400"/>
              <a:t>Exercise, sleep, nutrition, treating illnesses, taking medications as prescribed</a:t>
            </a:r>
            <a:endParaRPr sz="1400"/>
          </a:p>
          <a:p>
            <a:pPr indent="0" lvl="0" marL="0" rtl="0" algn="l">
              <a:spcBef>
                <a:spcPts val="0"/>
              </a:spcBef>
              <a:spcAft>
                <a:spcPts val="0"/>
              </a:spcAft>
              <a:buNone/>
            </a:pPr>
            <a:r>
              <a:rPr b="1" lang="en" sz="1600"/>
              <a:t>Emotional/Well-being</a:t>
            </a:r>
            <a:endParaRPr b="1" sz="1600"/>
          </a:p>
          <a:p>
            <a:pPr indent="-317500" lvl="0" marL="457200" rtl="0" algn="l">
              <a:spcBef>
                <a:spcPts val="0"/>
              </a:spcBef>
              <a:spcAft>
                <a:spcPts val="0"/>
              </a:spcAft>
              <a:buSzPts val="1400"/>
              <a:buChar char="-"/>
            </a:pPr>
            <a:r>
              <a:rPr lang="en" sz="1400"/>
              <a:t>Managing stress, expressing emotion, engaging in therapy, cognitive reframing, doing things you enjoy</a:t>
            </a:r>
            <a:endParaRPr sz="1400"/>
          </a:p>
          <a:p>
            <a:pPr indent="0" lvl="0" marL="0" rtl="0" algn="l">
              <a:spcBef>
                <a:spcPts val="0"/>
              </a:spcBef>
              <a:spcAft>
                <a:spcPts val="0"/>
              </a:spcAft>
              <a:buNone/>
            </a:pPr>
            <a:r>
              <a:rPr b="1" lang="en" sz="1600"/>
              <a:t>Spiritual</a:t>
            </a:r>
            <a:endParaRPr b="1" sz="1600"/>
          </a:p>
          <a:p>
            <a:pPr indent="-317500" lvl="0" marL="457200" rtl="0" algn="l">
              <a:spcBef>
                <a:spcPts val="0"/>
              </a:spcBef>
              <a:spcAft>
                <a:spcPts val="0"/>
              </a:spcAft>
              <a:buSzPts val="1400"/>
              <a:buChar char="-"/>
            </a:pPr>
            <a:r>
              <a:rPr lang="en" sz="1400"/>
              <a:t>Connecting with your beliefs and values and living in accord with those</a:t>
            </a:r>
            <a:endParaRPr sz="1400"/>
          </a:p>
          <a:p>
            <a:pPr indent="0" lvl="0" marL="0" rtl="0" algn="l">
              <a:spcBef>
                <a:spcPts val="0"/>
              </a:spcBef>
              <a:spcAft>
                <a:spcPts val="0"/>
              </a:spcAft>
              <a:buNone/>
            </a:pPr>
            <a:r>
              <a:rPr b="1" lang="en" sz="1600"/>
              <a:t>Social/Relationships</a:t>
            </a:r>
            <a:endParaRPr b="1" sz="1600"/>
          </a:p>
          <a:p>
            <a:pPr indent="-317500" lvl="0" marL="457200" rtl="0" algn="l">
              <a:spcBef>
                <a:spcPts val="0"/>
              </a:spcBef>
              <a:spcAft>
                <a:spcPts val="0"/>
              </a:spcAft>
              <a:buSzPts val="1400"/>
              <a:buChar char="-"/>
            </a:pPr>
            <a:r>
              <a:rPr lang="en" sz="1400"/>
              <a:t>Tending to relationships with family, friends, partners, co-workers, neighbors; pruning unhealthy relationships</a:t>
            </a:r>
            <a:endParaRPr sz="1400"/>
          </a:p>
          <a:p>
            <a:pPr indent="0" lvl="0" marL="0" rtl="0" algn="l">
              <a:spcBef>
                <a:spcPts val="0"/>
              </a:spcBef>
              <a:spcAft>
                <a:spcPts val="0"/>
              </a:spcAft>
              <a:buNone/>
            </a:pPr>
            <a:r>
              <a:rPr b="1" lang="en" sz="1600"/>
              <a:t>Intellectual/Work</a:t>
            </a:r>
            <a:endParaRPr b="1" sz="1600"/>
          </a:p>
          <a:p>
            <a:pPr indent="-317500" lvl="0" marL="457200" rtl="0" algn="l">
              <a:spcBef>
                <a:spcPts val="0"/>
              </a:spcBef>
              <a:spcAft>
                <a:spcPts val="0"/>
              </a:spcAft>
              <a:buSzPts val="1400"/>
              <a:buChar char="-"/>
            </a:pPr>
            <a:r>
              <a:rPr lang="en" sz="1400"/>
              <a:t>Staying curious, learning, finding meaning/value in your work</a:t>
            </a:r>
            <a:endParaRPr sz="1400"/>
          </a:p>
          <a:p>
            <a:pPr indent="0" lvl="0" marL="0" rtl="0" algn="l">
              <a:spcBef>
                <a:spcPts val="0"/>
              </a:spcBef>
              <a:spcAft>
                <a:spcPts val="0"/>
              </a:spcAft>
              <a:buNone/>
            </a:pPr>
            <a:r>
              <a:rPr b="1" lang="en" sz="1600"/>
              <a:t>Financial</a:t>
            </a:r>
            <a:endParaRPr b="1" sz="1600"/>
          </a:p>
          <a:p>
            <a:pPr indent="-317500" lvl="0" marL="457200" rtl="0" algn="l">
              <a:spcBef>
                <a:spcPts val="0"/>
              </a:spcBef>
              <a:spcAft>
                <a:spcPts val="0"/>
              </a:spcAft>
              <a:buSzPts val="1400"/>
              <a:buChar char="-"/>
            </a:pPr>
            <a:r>
              <a:rPr lang="en" sz="1400"/>
              <a:t>Living within financial means, creating a budget, spending in a values-consistent way</a:t>
            </a:r>
            <a:endParaRPr sz="1400"/>
          </a:p>
          <a:p>
            <a:pPr indent="0" lvl="0" marL="0" rtl="0" algn="l">
              <a:spcBef>
                <a:spcPts val="0"/>
              </a:spcBef>
              <a:spcAft>
                <a:spcPts val="0"/>
              </a:spcAft>
              <a:buNone/>
            </a:pPr>
            <a:r>
              <a:rPr b="1" lang="en" sz="1600"/>
              <a:t>Environmental</a:t>
            </a:r>
            <a:endParaRPr b="1" sz="1600"/>
          </a:p>
          <a:p>
            <a:pPr indent="-317500" lvl="0" marL="457200" rtl="0" algn="l">
              <a:spcBef>
                <a:spcPts val="0"/>
              </a:spcBef>
              <a:spcAft>
                <a:spcPts val="0"/>
              </a:spcAft>
              <a:buSzPts val="1400"/>
              <a:buChar char="-"/>
            </a:pPr>
            <a:r>
              <a:rPr lang="en" sz="1400"/>
              <a:t>Caring for your surroundings, inside and out; avoiding clutter, keeping things that have meaning</a:t>
            </a:r>
            <a:endParaRPr sz="1400"/>
          </a:p>
          <a:p>
            <a:pPr indent="0" lvl="0" marL="0" rtl="0" algn="l">
              <a:lnSpc>
                <a:spcPct val="115000"/>
              </a:lnSpc>
              <a:spcBef>
                <a:spcPts val="0"/>
              </a:spcBef>
              <a:spcAft>
                <a:spcPts val="0"/>
              </a:spcAft>
              <a:buSzPts val="1800"/>
              <a:buNone/>
            </a:pPr>
            <a:r>
              <a:t/>
            </a:r>
            <a:endParaRPr sz="1400">
              <a:solidFill>
                <a:schemeClr val="dk1"/>
              </a:solidFill>
            </a:endParaRPr>
          </a:p>
          <a:p>
            <a:pPr indent="0" lvl="0" marL="0" rtl="0" algn="l">
              <a:lnSpc>
                <a:spcPct val="115000"/>
              </a:lnSpc>
              <a:spcBef>
                <a:spcPts val="0"/>
              </a:spcBef>
              <a:spcAft>
                <a:spcPts val="0"/>
              </a:spcAft>
              <a:buSzPts val="1800"/>
              <a:buNone/>
            </a:pPr>
            <a:r>
              <a:t/>
            </a:r>
            <a:endParaRPr sz="1400">
              <a:solidFill>
                <a:schemeClr val="dk1"/>
              </a:solidFill>
            </a:endParaRPr>
          </a:p>
          <a:p>
            <a:pPr indent="0" lvl="0" marL="0" rtl="0" algn="l">
              <a:lnSpc>
                <a:spcPct val="100000"/>
              </a:lnSpc>
              <a:spcBef>
                <a:spcPts val="600"/>
              </a:spcBef>
              <a:spcAft>
                <a:spcPts val="0"/>
              </a:spcAft>
              <a:buSzPts val="1800"/>
              <a:buNone/>
            </a:pPr>
            <a:r>
              <a:t/>
            </a:r>
            <a:endParaRPr/>
          </a:p>
          <a:p>
            <a:pPr indent="0" lvl="0" marL="0" rtl="0" algn="l">
              <a:lnSpc>
                <a:spcPct val="100000"/>
              </a:lnSpc>
              <a:spcBef>
                <a:spcPts val="600"/>
              </a:spcBef>
              <a:spcAft>
                <a:spcPts val="0"/>
              </a:spcAft>
              <a:buSzPts val="1800"/>
              <a:buNone/>
            </a:pPr>
            <a:r>
              <a:t/>
            </a:r>
            <a:endParaRPr sz="14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0" st="0"/>
                                            </p:txEl>
                                          </p:spTgt>
                                        </p:tgtEl>
                                        <p:attrNameLst>
                                          <p:attrName>style.visibility</p:attrName>
                                        </p:attrNameLst>
                                      </p:cBhvr>
                                      <p:to>
                                        <p:strVal val="visible"/>
                                      </p:to>
                                    </p:set>
                                    <p:animEffect filter="fade" transition="in">
                                      <p:cBhvr>
                                        <p:cTn dur="1000"/>
                                        <p:tgtEl>
                                          <p:spTgt spid="12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1" st="1"/>
                                            </p:txEl>
                                          </p:spTgt>
                                        </p:tgtEl>
                                        <p:attrNameLst>
                                          <p:attrName>style.visibility</p:attrName>
                                        </p:attrNameLst>
                                      </p:cBhvr>
                                      <p:to>
                                        <p:strVal val="visible"/>
                                      </p:to>
                                    </p:set>
                                    <p:animEffect filter="fade" transition="in">
                                      <p:cBhvr>
                                        <p:cTn dur="1000"/>
                                        <p:tgtEl>
                                          <p:spTgt spid="12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2" st="2"/>
                                            </p:txEl>
                                          </p:spTgt>
                                        </p:tgtEl>
                                        <p:attrNameLst>
                                          <p:attrName>style.visibility</p:attrName>
                                        </p:attrNameLst>
                                      </p:cBhvr>
                                      <p:to>
                                        <p:strVal val="visible"/>
                                      </p:to>
                                    </p:set>
                                    <p:animEffect filter="fade" transition="in">
                                      <p:cBhvr>
                                        <p:cTn dur="1000"/>
                                        <p:tgtEl>
                                          <p:spTgt spid="12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3" st="3"/>
                                            </p:txEl>
                                          </p:spTgt>
                                        </p:tgtEl>
                                        <p:attrNameLst>
                                          <p:attrName>style.visibility</p:attrName>
                                        </p:attrNameLst>
                                      </p:cBhvr>
                                      <p:to>
                                        <p:strVal val="visible"/>
                                      </p:to>
                                    </p:set>
                                    <p:animEffect filter="fade" transition="in">
                                      <p:cBhvr>
                                        <p:cTn dur="1000"/>
                                        <p:tgtEl>
                                          <p:spTgt spid="12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4" st="4"/>
                                            </p:txEl>
                                          </p:spTgt>
                                        </p:tgtEl>
                                        <p:attrNameLst>
                                          <p:attrName>style.visibility</p:attrName>
                                        </p:attrNameLst>
                                      </p:cBhvr>
                                      <p:to>
                                        <p:strVal val="visible"/>
                                      </p:to>
                                    </p:set>
                                    <p:animEffect filter="fade" transition="in">
                                      <p:cBhvr>
                                        <p:cTn dur="1000"/>
                                        <p:tgtEl>
                                          <p:spTgt spid="12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5" st="5"/>
                                            </p:txEl>
                                          </p:spTgt>
                                        </p:tgtEl>
                                        <p:attrNameLst>
                                          <p:attrName>style.visibility</p:attrName>
                                        </p:attrNameLst>
                                      </p:cBhvr>
                                      <p:to>
                                        <p:strVal val="visible"/>
                                      </p:to>
                                    </p:set>
                                    <p:animEffect filter="fade" transition="in">
                                      <p:cBhvr>
                                        <p:cTn dur="1000"/>
                                        <p:tgtEl>
                                          <p:spTgt spid="12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6" st="6"/>
                                            </p:txEl>
                                          </p:spTgt>
                                        </p:tgtEl>
                                        <p:attrNameLst>
                                          <p:attrName>style.visibility</p:attrName>
                                        </p:attrNameLst>
                                      </p:cBhvr>
                                      <p:to>
                                        <p:strVal val="visible"/>
                                      </p:to>
                                    </p:set>
                                    <p:animEffect filter="fade" transition="in">
                                      <p:cBhvr>
                                        <p:cTn dur="1000"/>
                                        <p:tgtEl>
                                          <p:spTgt spid="12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7" st="7"/>
                                            </p:txEl>
                                          </p:spTgt>
                                        </p:tgtEl>
                                        <p:attrNameLst>
                                          <p:attrName>style.visibility</p:attrName>
                                        </p:attrNameLst>
                                      </p:cBhvr>
                                      <p:to>
                                        <p:strVal val="visible"/>
                                      </p:to>
                                    </p:set>
                                    <p:animEffect filter="fade" transition="in">
                                      <p:cBhvr>
                                        <p:cTn dur="1000"/>
                                        <p:tgtEl>
                                          <p:spTgt spid="12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8" st="8"/>
                                            </p:txEl>
                                          </p:spTgt>
                                        </p:tgtEl>
                                        <p:attrNameLst>
                                          <p:attrName>style.visibility</p:attrName>
                                        </p:attrNameLst>
                                      </p:cBhvr>
                                      <p:to>
                                        <p:strVal val="visible"/>
                                      </p:to>
                                    </p:set>
                                    <p:animEffect filter="fade" transition="in">
                                      <p:cBhvr>
                                        <p:cTn dur="1000"/>
                                        <p:tgtEl>
                                          <p:spTgt spid="126">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9" st="9"/>
                                            </p:txEl>
                                          </p:spTgt>
                                        </p:tgtEl>
                                        <p:attrNameLst>
                                          <p:attrName>style.visibility</p:attrName>
                                        </p:attrNameLst>
                                      </p:cBhvr>
                                      <p:to>
                                        <p:strVal val="visible"/>
                                      </p:to>
                                    </p:set>
                                    <p:animEffect filter="fade" transition="in">
                                      <p:cBhvr>
                                        <p:cTn dur="1000"/>
                                        <p:tgtEl>
                                          <p:spTgt spid="126">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10" st="10"/>
                                            </p:txEl>
                                          </p:spTgt>
                                        </p:tgtEl>
                                        <p:attrNameLst>
                                          <p:attrName>style.visibility</p:attrName>
                                        </p:attrNameLst>
                                      </p:cBhvr>
                                      <p:to>
                                        <p:strVal val="visible"/>
                                      </p:to>
                                    </p:set>
                                    <p:animEffect filter="fade" transition="in">
                                      <p:cBhvr>
                                        <p:cTn dur="1000"/>
                                        <p:tgtEl>
                                          <p:spTgt spid="126">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11" st="11"/>
                                            </p:txEl>
                                          </p:spTgt>
                                        </p:tgtEl>
                                        <p:attrNameLst>
                                          <p:attrName>style.visibility</p:attrName>
                                        </p:attrNameLst>
                                      </p:cBhvr>
                                      <p:to>
                                        <p:strVal val="visible"/>
                                      </p:to>
                                    </p:set>
                                    <p:animEffect filter="fade" transition="in">
                                      <p:cBhvr>
                                        <p:cTn dur="1000"/>
                                        <p:tgtEl>
                                          <p:spTgt spid="126">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12" st="12"/>
                                            </p:txEl>
                                          </p:spTgt>
                                        </p:tgtEl>
                                        <p:attrNameLst>
                                          <p:attrName>style.visibility</p:attrName>
                                        </p:attrNameLst>
                                      </p:cBhvr>
                                      <p:to>
                                        <p:strVal val="visible"/>
                                      </p:to>
                                    </p:set>
                                    <p:animEffect filter="fade" transition="in">
                                      <p:cBhvr>
                                        <p:cTn dur="1000"/>
                                        <p:tgtEl>
                                          <p:spTgt spid="126">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13" st="13"/>
                                            </p:txEl>
                                          </p:spTgt>
                                        </p:tgtEl>
                                        <p:attrNameLst>
                                          <p:attrName>style.visibility</p:attrName>
                                        </p:attrNameLst>
                                      </p:cBhvr>
                                      <p:to>
                                        <p:strVal val="visible"/>
                                      </p:to>
                                    </p:set>
                                    <p:animEffect filter="fade" transition="in">
                                      <p:cBhvr>
                                        <p:cTn dur="1000"/>
                                        <p:tgtEl>
                                          <p:spTgt spid="126">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14" st="14"/>
                                            </p:txEl>
                                          </p:spTgt>
                                        </p:tgtEl>
                                        <p:attrNameLst>
                                          <p:attrName>style.visibility</p:attrName>
                                        </p:attrNameLst>
                                      </p:cBhvr>
                                      <p:to>
                                        <p:strVal val="visible"/>
                                      </p:to>
                                    </p:set>
                                    <p:animEffect filter="fade" transition="in">
                                      <p:cBhvr>
                                        <p:cTn dur="1000"/>
                                        <p:tgtEl>
                                          <p:spTgt spid="126">
                                            <p:txEl>
                                              <p:pRg end="14" st="1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15" st="15"/>
                                            </p:txEl>
                                          </p:spTgt>
                                        </p:tgtEl>
                                        <p:attrNameLst>
                                          <p:attrName>style.visibility</p:attrName>
                                        </p:attrNameLst>
                                      </p:cBhvr>
                                      <p:to>
                                        <p:strVal val="visible"/>
                                      </p:to>
                                    </p:set>
                                    <p:animEffect filter="fade" transition="in">
                                      <p:cBhvr>
                                        <p:cTn dur="1000"/>
                                        <p:tgtEl>
                                          <p:spTgt spid="126">
                                            <p:txEl>
                                              <p:pRg end="15" st="1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16" st="16"/>
                                            </p:txEl>
                                          </p:spTgt>
                                        </p:tgtEl>
                                        <p:attrNameLst>
                                          <p:attrName>style.visibility</p:attrName>
                                        </p:attrNameLst>
                                      </p:cBhvr>
                                      <p:to>
                                        <p:strVal val="visible"/>
                                      </p:to>
                                    </p:set>
                                    <p:animEffect filter="fade" transition="in">
                                      <p:cBhvr>
                                        <p:cTn dur="1000"/>
                                        <p:tgtEl>
                                          <p:spTgt spid="126">
                                            <p:txEl>
                                              <p:pRg end="16" st="1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17" st="17"/>
                                            </p:txEl>
                                          </p:spTgt>
                                        </p:tgtEl>
                                        <p:attrNameLst>
                                          <p:attrName>style.visibility</p:attrName>
                                        </p:attrNameLst>
                                      </p:cBhvr>
                                      <p:to>
                                        <p:strVal val="visible"/>
                                      </p:to>
                                    </p:set>
                                    <p:animEffect filter="fade" transition="in">
                                      <p:cBhvr>
                                        <p:cTn dur="1000"/>
                                        <p:tgtEl>
                                          <p:spTgt spid="126">
                                            <p:txEl>
                                              <p:pRg end="17" st="1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ge8fabe5662_3_0"/>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Building Your Resilience Toolkit - Setting Boundaries</a:t>
            </a:r>
            <a:endParaRPr/>
          </a:p>
        </p:txBody>
      </p:sp>
      <p:sp>
        <p:nvSpPr>
          <p:cNvPr id="132" name="Google Shape;132;ge8fabe5662_3_0"/>
          <p:cNvSpPr txBox="1"/>
          <p:nvPr>
            <p:ph idx="1" type="body"/>
          </p:nvPr>
        </p:nvSpPr>
        <p:spPr>
          <a:xfrm>
            <a:off x="311700" y="1545725"/>
            <a:ext cx="8520600" cy="3162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1600">
                <a:solidFill>
                  <a:schemeClr val="dk1"/>
                </a:solidFill>
              </a:rPr>
              <a:t>Make time to reflect on your boundaries (with work, family, friends, communities, and other relevant areas). Consider: </a:t>
            </a:r>
            <a:endParaRPr sz="1600">
              <a:solidFill>
                <a:schemeClr val="dk1"/>
              </a:solidFill>
            </a:endParaRPr>
          </a:p>
          <a:p>
            <a:pPr indent="-317500" lvl="0" marL="457200" rtl="0" algn="l">
              <a:lnSpc>
                <a:spcPct val="115000"/>
              </a:lnSpc>
              <a:spcBef>
                <a:spcPts val="0"/>
              </a:spcBef>
              <a:spcAft>
                <a:spcPts val="0"/>
              </a:spcAft>
              <a:buClr>
                <a:schemeClr val="dk1"/>
              </a:buClr>
              <a:buSzPts val="1400"/>
              <a:buChar char="-"/>
            </a:pPr>
            <a:r>
              <a:rPr lang="en" sz="1400">
                <a:solidFill>
                  <a:schemeClr val="dk1"/>
                </a:solidFill>
              </a:rPr>
              <a:t>What is okay for you</a:t>
            </a:r>
            <a:endParaRPr sz="1400">
              <a:solidFill>
                <a:schemeClr val="dk1"/>
              </a:solidFill>
            </a:endParaRPr>
          </a:p>
          <a:p>
            <a:pPr indent="-317500" lvl="0" marL="457200" rtl="0" algn="l">
              <a:lnSpc>
                <a:spcPct val="115000"/>
              </a:lnSpc>
              <a:spcBef>
                <a:spcPts val="0"/>
              </a:spcBef>
              <a:spcAft>
                <a:spcPts val="0"/>
              </a:spcAft>
              <a:buClr>
                <a:schemeClr val="dk1"/>
              </a:buClr>
              <a:buSzPts val="1400"/>
              <a:buChar char="-"/>
            </a:pPr>
            <a:r>
              <a:rPr lang="en" sz="1400">
                <a:solidFill>
                  <a:schemeClr val="dk1"/>
                </a:solidFill>
              </a:rPr>
              <a:t>What is not okay for you</a:t>
            </a:r>
            <a:endParaRPr sz="1400">
              <a:solidFill>
                <a:schemeClr val="dk1"/>
              </a:solidFill>
            </a:endParaRPr>
          </a:p>
          <a:p>
            <a:pPr indent="-317500" lvl="0" marL="457200" rtl="0" algn="l">
              <a:lnSpc>
                <a:spcPct val="115000"/>
              </a:lnSpc>
              <a:spcBef>
                <a:spcPts val="0"/>
              </a:spcBef>
              <a:spcAft>
                <a:spcPts val="0"/>
              </a:spcAft>
              <a:buClr>
                <a:schemeClr val="dk1"/>
              </a:buClr>
              <a:buSzPts val="1400"/>
              <a:buChar char="-"/>
            </a:pPr>
            <a:r>
              <a:rPr lang="en" sz="1400">
                <a:solidFill>
                  <a:schemeClr val="dk1"/>
                </a:solidFill>
              </a:rPr>
              <a:t>What you require others to respect about you and your life</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a:p>
            <a:pPr indent="0" lvl="0" marL="0" rtl="0" algn="l">
              <a:lnSpc>
                <a:spcPct val="115000"/>
              </a:lnSpc>
              <a:spcBef>
                <a:spcPts val="0"/>
              </a:spcBef>
              <a:spcAft>
                <a:spcPts val="0"/>
              </a:spcAft>
              <a:buNone/>
            </a:pPr>
            <a:r>
              <a:rPr lang="en" sz="1600">
                <a:solidFill>
                  <a:schemeClr val="dk1"/>
                </a:solidFill>
              </a:rPr>
              <a:t>Periodically check-in on your boundaries - are you holding to them? Flexibility is okay if it’s done with thoughtful intention.</a:t>
            </a:r>
            <a:endParaRPr sz="1600">
              <a:solidFill>
                <a:schemeClr val="dk1"/>
              </a:solidFill>
            </a:endParaRPr>
          </a:p>
          <a:p>
            <a:pPr indent="0" lvl="0" marL="0" rtl="0" algn="l">
              <a:lnSpc>
                <a:spcPct val="115000"/>
              </a:lnSpc>
              <a:spcBef>
                <a:spcPts val="0"/>
              </a:spcBef>
              <a:spcAft>
                <a:spcPts val="0"/>
              </a:spcAft>
              <a:buNone/>
            </a:pPr>
            <a:r>
              <a:t/>
            </a:r>
            <a:endParaRPr sz="1600">
              <a:solidFill>
                <a:schemeClr val="dk1"/>
              </a:solidFill>
            </a:endParaRPr>
          </a:p>
          <a:p>
            <a:pPr indent="0" lvl="0" marL="0" rtl="0" algn="l">
              <a:lnSpc>
                <a:spcPct val="115000"/>
              </a:lnSpc>
              <a:spcBef>
                <a:spcPts val="0"/>
              </a:spcBef>
              <a:spcAft>
                <a:spcPts val="0"/>
              </a:spcAft>
              <a:buNone/>
            </a:pPr>
            <a:r>
              <a:rPr lang="en" sz="1600">
                <a:solidFill>
                  <a:schemeClr val="dk1"/>
                </a:solidFill>
              </a:rPr>
              <a:t>Practice saying no. Others may be disappointed - and that’s okay.</a:t>
            </a:r>
            <a:endParaRPr sz="1600">
              <a:solidFill>
                <a:schemeClr val="dk1"/>
              </a:solidFill>
            </a:endParaRPr>
          </a:p>
        </p:txBody>
      </p:sp>
    </p:spTree>
  </p:cSld>
  <p:clrMapOvr>
    <a:masterClrMapping/>
  </p:clrMapOvr>
  <mc:AlternateContent>
    <mc:Choice Requires="p14">
      <p:transition spd="slow" p14:dur="1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xEl>
                                              <p:pRg end="0" st="0"/>
                                            </p:txEl>
                                          </p:spTgt>
                                        </p:tgtEl>
                                        <p:attrNameLst>
                                          <p:attrName>style.visibility</p:attrName>
                                        </p:attrNameLst>
                                      </p:cBhvr>
                                      <p:to>
                                        <p:strVal val="visible"/>
                                      </p:to>
                                    </p:set>
                                    <p:animEffect filter="fade" transition="in">
                                      <p:cBhvr>
                                        <p:cTn dur="1000"/>
                                        <p:tgtEl>
                                          <p:spTgt spid="13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xEl>
                                              <p:pRg end="1" st="1"/>
                                            </p:txEl>
                                          </p:spTgt>
                                        </p:tgtEl>
                                        <p:attrNameLst>
                                          <p:attrName>style.visibility</p:attrName>
                                        </p:attrNameLst>
                                      </p:cBhvr>
                                      <p:to>
                                        <p:strVal val="visible"/>
                                      </p:to>
                                    </p:set>
                                    <p:animEffect filter="fade" transition="in">
                                      <p:cBhvr>
                                        <p:cTn dur="1000"/>
                                        <p:tgtEl>
                                          <p:spTgt spid="13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xEl>
                                              <p:pRg end="2" st="2"/>
                                            </p:txEl>
                                          </p:spTgt>
                                        </p:tgtEl>
                                        <p:attrNameLst>
                                          <p:attrName>style.visibility</p:attrName>
                                        </p:attrNameLst>
                                      </p:cBhvr>
                                      <p:to>
                                        <p:strVal val="visible"/>
                                      </p:to>
                                    </p:set>
                                    <p:animEffect filter="fade" transition="in">
                                      <p:cBhvr>
                                        <p:cTn dur="1000"/>
                                        <p:tgtEl>
                                          <p:spTgt spid="13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xEl>
                                              <p:pRg end="3" st="3"/>
                                            </p:txEl>
                                          </p:spTgt>
                                        </p:tgtEl>
                                        <p:attrNameLst>
                                          <p:attrName>style.visibility</p:attrName>
                                        </p:attrNameLst>
                                      </p:cBhvr>
                                      <p:to>
                                        <p:strVal val="visible"/>
                                      </p:to>
                                    </p:set>
                                    <p:animEffect filter="fade" transition="in">
                                      <p:cBhvr>
                                        <p:cTn dur="1000"/>
                                        <p:tgtEl>
                                          <p:spTgt spid="13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xEl>
                                              <p:pRg end="4" st="4"/>
                                            </p:txEl>
                                          </p:spTgt>
                                        </p:tgtEl>
                                        <p:attrNameLst>
                                          <p:attrName>style.visibility</p:attrName>
                                        </p:attrNameLst>
                                      </p:cBhvr>
                                      <p:to>
                                        <p:strVal val="visible"/>
                                      </p:to>
                                    </p:set>
                                    <p:animEffect filter="fade" transition="in">
                                      <p:cBhvr>
                                        <p:cTn dur="1000"/>
                                        <p:tgtEl>
                                          <p:spTgt spid="13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xEl>
                                              <p:pRg end="5" st="5"/>
                                            </p:txEl>
                                          </p:spTgt>
                                        </p:tgtEl>
                                        <p:attrNameLst>
                                          <p:attrName>style.visibility</p:attrName>
                                        </p:attrNameLst>
                                      </p:cBhvr>
                                      <p:to>
                                        <p:strVal val="visible"/>
                                      </p:to>
                                    </p:set>
                                    <p:animEffect filter="fade" transition="in">
                                      <p:cBhvr>
                                        <p:cTn dur="1000"/>
                                        <p:tgtEl>
                                          <p:spTgt spid="13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xEl>
                                              <p:pRg end="6" st="6"/>
                                            </p:txEl>
                                          </p:spTgt>
                                        </p:tgtEl>
                                        <p:attrNameLst>
                                          <p:attrName>style.visibility</p:attrName>
                                        </p:attrNameLst>
                                      </p:cBhvr>
                                      <p:to>
                                        <p:strVal val="visible"/>
                                      </p:to>
                                    </p:set>
                                    <p:animEffect filter="fade" transition="in">
                                      <p:cBhvr>
                                        <p:cTn dur="1000"/>
                                        <p:tgtEl>
                                          <p:spTgt spid="13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xEl>
                                              <p:pRg end="7" st="7"/>
                                            </p:txEl>
                                          </p:spTgt>
                                        </p:tgtEl>
                                        <p:attrNameLst>
                                          <p:attrName>style.visibility</p:attrName>
                                        </p:attrNameLst>
                                      </p:cBhvr>
                                      <p:to>
                                        <p:strVal val="visible"/>
                                      </p:to>
                                    </p:set>
                                    <p:animEffect filter="fade" transition="in">
                                      <p:cBhvr>
                                        <p:cTn dur="1000"/>
                                        <p:tgtEl>
                                          <p:spTgt spid="132">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ge8fabe5662_3_11"/>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Building Your Resilience Toolkit - Mindfulness</a:t>
            </a:r>
            <a:endParaRPr/>
          </a:p>
        </p:txBody>
      </p:sp>
      <p:sp>
        <p:nvSpPr>
          <p:cNvPr id="138" name="Google Shape;138;ge8fabe5662_3_11"/>
          <p:cNvSpPr txBox="1"/>
          <p:nvPr>
            <p:ph idx="1" type="body"/>
          </p:nvPr>
        </p:nvSpPr>
        <p:spPr>
          <a:xfrm>
            <a:off x="311700" y="1182775"/>
            <a:ext cx="8520600" cy="368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800"/>
              <a:buFont typeface="Arial"/>
              <a:buNone/>
            </a:pPr>
            <a:r>
              <a:rPr lang="en"/>
              <a:t>Paying attention in a particular way: On purpose, in the present moment, in a nonjudgmental way - Jon Kabat-Zinn</a:t>
            </a:r>
            <a:endParaRPr/>
          </a:p>
          <a:p>
            <a:pPr indent="0" lvl="0" marL="0" rtl="0" algn="l">
              <a:spcBef>
                <a:spcPts val="1600"/>
              </a:spcBef>
              <a:spcAft>
                <a:spcPts val="0"/>
              </a:spcAft>
              <a:buClr>
                <a:srgbClr val="000000"/>
              </a:buClr>
              <a:buSzPts val="1800"/>
              <a:buFont typeface="Arial"/>
              <a:buNone/>
            </a:pPr>
            <a:r>
              <a:rPr lang="en"/>
              <a:t>There are many cognitive, emotional, and physical benefits of regular mindfulness practice. “Regular practice” can mean even just 2 minutes a day!</a:t>
            </a:r>
            <a:endParaRPr/>
          </a:p>
          <a:p>
            <a:pPr indent="0" lvl="0" marL="0" rtl="0" algn="l">
              <a:spcBef>
                <a:spcPts val="1200"/>
              </a:spcBef>
              <a:spcAft>
                <a:spcPts val="0"/>
              </a:spcAft>
              <a:buNone/>
            </a:pPr>
            <a:r>
              <a:rPr lang="en"/>
              <a:t>Quick Demo!</a:t>
            </a:r>
            <a:endParaRPr/>
          </a:p>
          <a:p>
            <a:pPr indent="0" lvl="0" marL="0" rtl="0" algn="l">
              <a:spcBef>
                <a:spcPts val="1200"/>
              </a:spcBef>
              <a:spcAft>
                <a:spcPts val="0"/>
              </a:spcAft>
              <a:buNone/>
            </a:pPr>
            <a:r>
              <a:rPr lang="en"/>
              <a:t>The goal here is to simply choose to tune in to your present moment. Decide to open your awareness to whatever comes or to focus your awareness on something particular.</a:t>
            </a:r>
            <a:endParaRPr/>
          </a:p>
          <a:p>
            <a:pPr indent="-342900" lvl="0" marL="457200" rtl="0" algn="l">
              <a:spcBef>
                <a:spcPts val="1200"/>
              </a:spcBef>
              <a:spcAft>
                <a:spcPts val="0"/>
              </a:spcAft>
              <a:buSzPts val="1800"/>
              <a:buChar char="-"/>
            </a:pPr>
            <a:r>
              <a:rPr lang="en"/>
              <a:t>Sounds, sensations, counting the breath, noticing thoughts.</a:t>
            </a:r>
            <a:endParaRPr/>
          </a:p>
        </p:txBody>
      </p:sp>
    </p:spTree>
  </p:cSld>
  <p:clrMapOvr>
    <a:masterClrMapping/>
  </p:clrMapOvr>
  <mc:AlternateContent>
    <mc:Choice Requires="p14">
      <p:transition spd="slow" p14:dur="1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xEl>
                                              <p:pRg end="0" st="0"/>
                                            </p:txEl>
                                          </p:spTgt>
                                        </p:tgtEl>
                                        <p:attrNameLst>
                                          <p:attrName>style.visibility</p:attrName>
                                        </p:attrNameLst>
                                      </p:cBhvr>
                                      <p:to>
                                        <p:strVal val="visible"/>
                                      </p:to>
                                    </p:set>
                                    <p:animEffect filter="fade" transition="in">
                                      <p:cBhvr>
                                        <p:cTn dur="1000"/>
                                        <p:tgtEl>
                                          <p:spTgt spid="13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xEl>
                                              <p:pRg end="1" st="1"/>
                                            </p:txEl>
                                          </p:spTgt>
                                        </p:tgtEl>
                                        <p:attrNameLst>
                                          <p:attrName>style.visibility</p:attrName>
                                        </p:attrNameLst>
                                      </p:cBhvr>
                                      <p:to>
                                        <p:strVal val="visible"/>
                                      </p:to>
                                    </p:set>
                                    <p:animEffect filter="fade" transition="in">
                                      <p:cBhvr>
                                        <p:cTn dur="1000"/>
                                        <p:tgtEl>
                                          <p:spTgt spid="13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xEl>
                                              <p:pRg end="2" st="2"/>
                                            </p:txEl>
                                          </p:spTgt>
                                        </p:tgtEl>
                                        <p:attrNameLst>
                                          <p:attrName>style.visibility</p:attrName>
                                        </p:attrNameLst>
                                      </p:cBhvr>
                                      <p:to>
                                        <p:strVal val="visible"/>
                                      </p:to>
                                    </p:set>
                                    <p:animEffect filter="fade" transition="in">
                                      <p:cBhvr>
                                        <p:cTn dur="1000"/>
                                        <p:tgtEl>
                                          <p:spTgt spid="13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xEl>
                                              <p:pRg end="3" st="3"/>
                                            </p:txEl>
                                          </p:spTgt>
                                        </p:tgtEl>
                                        <p:attrNameLst>
                                          <p:attrName>style.visibility</p:attrName>
                                        </p:attrNameLst>
                                      </p:cBhvr>
                                      <p:to>
                                        <p:strVal val="visible"/>
                                      </p:to>
                                    </p:set>
                                    <p:animEffect filter="fade" transition="in">
                                      <p:cBhvr>
                                        <p:cTn dur="1000"/>
                                        <p:tgtEl>
                                          <p:spTgt spid="13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xEl>
                                              <p:pRg end="4" st="4"/>
                                            </p:txEl>
                                          </p:spTgt>
                                        </p:tgtEl>
                                        <p:attrNameLst>
                                          <p:attrName>style.visibility</p:attrName>
                                        </p:attrNameLst>
                                      </p:cBhvr>
                                      <p:to>
                                        <p:strVal val="visible"/>
                                      </p:to>
                                    </p:set>
                                    <p:animEffect filter="fade" transition="in">
                                      <p:cBhvr>
                                        <p:cTn dur="1000"/>
                                        <p:tgtEl>
                                          <p:spTgt spid="138">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