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14"/>
  </p:notes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Arial Black" panose="020B0A04020102020204" pitchFamily="34" charset="0"/>
      <p:regular r:id="rId19"/>
      <p:bold r:id="rId20"/>
    </p:embeddedFont>
    <p:embeddedFont>
      <p:font typeface="Arial Rounded MT Bold" panose="020F0704030504030204" pitchFamily="34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3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mplicit.harvard.edu/implicit/takeatest.html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Harvard has conducted studies using</a:t>
            </a:r>
            <a:r>
              <a:rPr lang="en-US" baseline="0" dirty="0" smtClean="0"/>
              <a:t> the implicit bias test. This test is somewhat controversial but is accepted in the scientific community as a valid indicator of subconscious or implicit bias which resides in everyone. This chart shows how people who have taken the test measuring bias for/against African Americans have scored. It illustrates that in the U.S. there tends to be a strong/moderate bias in favor of European Americans and a very limited bias in favor of African Americans over European whites.   The test measures other biases as well.  You can take the test anonymously to check you own unconscious biases.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DAC5-2821-45F3-B029-CA2D8BDECA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9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chart shows the results</a:t>
            </a:r>
            <a:r>
              <a:rPr lang="en-US" baseline="0" dirty="0" smtClean="0"/>
              <a:t> for male/females in terms of career vs. family. </a:t>
            </a:r>
            <a:r>
              <a:rPr lang="en-US" dirty="0" smtClean="0">
                <a:hlinkClick r:id="rId3"/>
              </a:rPr>
              <a:t>https://implicit.harvard.edu/implicit/takeatest.html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DAC5-2821-45F3-B029-CA2D8BDECA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5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760096" y="3184712"/>
            <a:ext cx="7384576" cy="48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sz="3200"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782956" y="3744074"/>
            <a:ext cx="7384576" cy="1069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5881"/>
              </a:buClr>
              <a:buSzPts val="2400"/>
              <a:buNone/>
              <a:defRPr sz="2400">
                <a:solidFill>
                  <a:srgbClr val="00588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1517301" y="6550535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5947" y="5574221"/>
            <a:ext cx="2363572" cy="84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58" name="Google Shape;158;p12"/>
          <p:cNvSpPr txBox="1">
            <a:spLocks noGrp="1"/>
          </p:cNvSpPr>
          <p:nvPr>
            <p:ph type="title"/>
          </p:nvPr>
        </p:nvSpPr>
        <p:spPr>
          <a:xfrm>
            <a:off x="699440" y="605941"/>
            <a:ext cx="3932237" cy="1031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2800"/>
              <a:buFont typeface="Arial Black"/>
              <a:buNone/>
              <a:defRPr sz="2800"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2"/>
          <p:cNvSpPr txBox="1">
            <a:spLocks noGrp="1"/>
          </p:cNvSpPr>
          <p:nvPr>
            <p:ph type="body" idx="1"/>
          </p:nvPr>
        </p:nvSpPr>
        <p:spPr>
          <a:xfrm>
            <a:off x="4936956" y="605941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0" name="Google Shape;160;p12"/>
          <p:cNvSpPr txBox="1">
            <a:spLocks noGrp="1"/>
          </p:cNvSpPr>
          <p:nvPr>
            <p:ph type="body" idx="2"/>
          </p:nvPr>
        </p:nvSpPr>
        <p:spPr>
          <a:xfrm>
            <a:off x="699439" y="174894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61" name="Google Shape;161;p12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2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2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2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2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2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2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68" name="Google Shape;168;p12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2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2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2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74" name="Google Shape;174;p13"/>
          <p:cNvSpPr txBox="1">
            <a:spLocks noGrp="1"/>
          </p:cNvSpPr>
          <p:nvPr>
            <p:ph type="title"/>
          </p:nvPr>
        </p:nvSpPr>
        <p:spPr>
          <a:xfrm>
            <a:off x="691520" y="681224"/>
            <a:ext cx="3932237" cy="956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2800"/>
              <a:buFont typeface="Arial Black"/>
              <a:buNone/>
              <a:defRPr sz="2800"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13"/>
          <p:cNvSpPr>
            <a:spLocks noGrp="1"/>
          </p:cNvSpPr>
          <p:nvPr>
            <p:ph type="pic" idx="2"/>
          </p:nvPr>
        </p:nvSpPr>
        <p:spPr>
          <a:xfrm>
            <a:off x="4843756" y="687759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13"/>
          <p:cNvSpPr txBox="1">
            <a:spLocks noGrp="1"/>
          </p:cNvSpPr>
          <p:nvPr>
            <p:ph type="body" idx="1"/>
          </p:nvPr>
        </p:nvSpPr>
        <p:spPr>
          <a:xfrm>
            <a:off x="691519" y="1749796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77" name="Google Shape;177;p13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3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3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3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3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3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3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84" name="Google Shape;184;p13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3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3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3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90" name="Google Shape;190;p14"/>
          <p:cNvSpPr txBox="1">
            <a:spLocks noGrp="1"/>
          </p:cNvSpPr>
          <p:nvPr>
            <p:ph type="title"/>
          </p:nvPr>
        </p:nvSpPr>
        <p:spPr>
          <a:xfrm>
            <a:off x="716262" y="533507"/>
            <a:ext cx="10515600" cy="623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4"/>
          <p:cNvSpPr txBox="1">
            <a:spLocks noGrp="1"/>
          </p:cNvSpPr>
          <p:nvPr>
            <p:ph type="body" idx="1"/>
          </p:nvPr>
        </p:nvSpPr>
        <p:spPr>
          <a:xfrm rot="5400000">
            <a:off x="3798393" y="-1800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14"/>
          <p:cNvSpPr txBox="1"/>
          <p:nvPr/>
        </p:nvSpPr>
        <p:spPr>
          <a:xfrm>
            <a:off x="8473889" y="6224917"/>
            <a:ext cx="25908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CONNECTIONS 2021</a:t>
            </a:r>
            <a:endParaRPr/>
          </a:p>
        </p:txBody>
      </p:sp>
      <p:sp>
        <p:nvSpPr>
          <p:cNvPr id="193" name="Google Shape;193;p14"/>
          <p:cNvSpPr/>
          <p:nvPr/>
        </p:nvSpPr>
        <p:spPr>
          <a:xfrm rot="10800000">
            <a:off x="8204501" y="6279313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14"/>
          <p:cNvSpPr/>
          <p:nvPr/>
        </p:nvSpPr>
        <p:spPr>
          <a:xfrm>
            <a:off x="8239969" y="630980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4"/>
          <p:cNvSpPr/>
          <p:nvPr/>
        </p:nvSpPr>
        <p:spPr>
          <a:xfrm>
            <a:off x="8153448" y="6325624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4"/>
          <p:cNvSpPr/>
          <p:nvPr/>
        </p:nvSpPr>
        <p:spPr>
          <a:xfrm rot="10800000">
            <a:off x="8090496" y="6299666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4"/>
          <p:cNvSpPr/>
          <p:nvPr/>
        </p:nvSpPr>
        <p:spPr>
          <a:xfrm rot="10800000">
            <a:off x="8384926" y="6312924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4"/>
          <p:cNvSpPr/>
          <p:nvPr/>
        </p:nvSpPr>
        <p:spPr>
          <a:xfrm rot="10800000">
            <a:off x="8116986" y="6439042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201" name="Google Shape;201;p15"/>
          <p:cNvSpPr txBox="1">
            <a:spLocks noGrp="1"/>
          </p:cNvSpPr>
          <p:nvPr>
            <p:ph type="title"/>
          </p:nvPr>
        </p:nvSpPr>
        <p:spPr>
          <a:xfrm rot="5400000">
            <a:off x="7898152" y="2860309"/>
            <a:ext cx="5633573" cy="82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2600"/>
              <a:buFont typeface="Arial Black"/>
              <a:buNone/>
              <a:defRPr sz="2600"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5"/>
          <p:cNvSpPr txBox="1">
            <a:spLocks noGrp="1"/>
          </p:cNvSpPr>
          <p:nvPr>
            <p:ph type="body" idx="1"/>
          </p:nvPr>
        </p:nvSpPr>
        <p:spPr>
          <a:xfrm rot="5400000">
            <a:off x="3505713" y="-595370"/>
            <a:ext cx="5633573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15"/>
          <p:cNvSpPr txBox="1"/>
          <p:nvPr/>
        </p:nvSpPr>
        <p:spPr>
          <a:xfrm>
            <a:off x="8473889" y="6224917"/>
            <a:ext cx="25908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1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CONNECTIONS 2021</a:t>
            </a:r>
            <a:endParaRPr/>
          </a:p>
        </p:txBody>
      </p:sp>
      <p:sp>
        <p:nvSpPr>
          <p:cNvPr id="204" name="Google Shape;204;p15"/>
          <p:cNvSpPr/>
          <p:nvPr/>
        </p:nvSpPr>
        <p:spPr>
          <a:xfrm rot="10800000">
            <a:off x="8204501" y="6279313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5"/>
          <p:cNvSpPr/>
          <p:nvPr/>
        </p:nvSpPr>
        <p:spPr>
          <a:xfrm>
            <a:off x="8239969" y="630980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5"/>
          <p:cNvSpPr/>
          <p:nvPr/>
        </p:nvSpPr>
        <p:spPr>
          <a:xfrm>
            <a:off x="8153448" y="6325624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5"/>
          <p:cNvSpPr/>
          <p:nvPr/>
        </p:nvSpPr>
        <p:spPr>
          <a:xfrm rot="10800000">
            <a:off x="8090496" y="6299666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5"/>
          <p:cNvSpPr/>
          <p:nvPr/>
        </p:nvSpPr>
        <p:spPr>
          <a:xfrm rot="10800000">
            <a:off x="8384926" y="6312924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5"/>
          <p:cNvSpPr/>
          <p:nvPr/>
        </p:nvSpPr>
        <p:spPr>
          <a:xfrm rot="10800000">
            <a:off x="8116986" y="6439042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(Bulle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ABA21BB-0353-4C69-90D6-E41F6C934E2D}"/>
              </a:ext>
            </a:extLst>
          </p:cNvPr>
          <p:cNvSpPr/>
          <p:nvPr userDrawn="1"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BC01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sz="2800" dirty="0">
              <a:solidFill>
                <a:schemeClr val="bg1"/>
              </a:solidFill>
              <a:latin typeface="Interstate Condensed" pitchFamily="50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61A40C2-6A06-4742-BA64-4E6403C5E8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7193" y="121071"/>
            <a:ext cx="11704320" cy="68103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800">
                <a:solidFill>
                  <a:schemeClr val="bg1"/>
                </a:solidFill>
                <a:latin typeface="Interstate Condensed" pitchFamily="50" charset="0"/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  <a:latin typeface="Interstate Condensed" pitchFamily="50" charset="0"/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  <a:latin typeface="Interstate Condensed" pitchFamily="50" charset="0"/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  <a:latin typeface="Interstate Condensed" pitchFamily="50" charset="0"/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  <a:latin typeface="Interstate Condensed" pitchFamily="50" charset="0"/>
              </a:defRPr>
            </a:lvl5pPr>
          </a:lstStyle>
          <a:p>
            <a:pPr lvl="0"/>
            <a:r>
              <a:rPr lang="en-US" dirty="0"/>
              <a:t>Click to enter slide title.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85BDCB51-716F-4A04-9F1A-5D994DC61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5533" y="6356352"/>
            <a:ext cx="8775939" cy="365125"/>
          </a:xfrm>
        </p:spPr>
        <p:txBody>
          <a:bodyPr/>
          <a:lstStyle/>
          <a:p>
            <a:r>
              <a:rPr lang="en-US"/>
              <a:t>Course Code and Name</a:t>
            </a:r>
            <a:endParaRPr lang="en-US" dirty="0"/>
          </a:p>
        </p:txBody>
      </p:sp>
      <p:sp>
        <p:nvSpPr>
          <p:cNvPr id="17" name="Slide Number Placeholder 3">
            <a:extLst>
              <a:ext uri="{FF2B5EF4-FFF2-40B4-BE49-F238E27FC236}">
                <a16:creationId xmlns:a16="http://schemas.microsoft.com/office/drawing/2014/main" id="{C5F3D8B1-CEB3-4CAD-9306-78DA4F6FC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1765" y="6356352"/>
            <a:ext cx="2743200" cy="365125"/>
          </a:xfrm>
        </p:spPr>
        <p:txBody>
          <a:bodyPr/>
          <a:lstStyle/>
          <a:p>
            <a:fld id="{AA3ED977-4DA4-437C-9C0B-E71AC4E6760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F0267CB-93BF-4CED-9B20-9E918741FD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1371451"/>
            <a:ext cx="10972800" cy="4684712"/>
          </a:xfrm>
          <a:prstGeom prst="rect">
            <a:avLst/>
          </a:prstGeom>
        </p:spPr>
        <p:txBody>
          <a:bodyPr/>
          <a:lstStyle>
            <a:lvl1pPr>
              <a:spcAft>
                <a:spcPts val="5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Aft>
                <a:spcPts val="5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Aft>
                <a:spcPts val="5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Aft>
                <a:spcPts val="5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5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451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535755" y="380752"/>
            <a:ext cx="10835971" cy="655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535755" y="1163947"/>
            <a:ext cx="10835971" cy="4891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29" name="Google Shape;29;p3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50" name="Google Shape;50;p5"/>
          <p:cNvSpPr txBox="1">
            <a:spLocks noGrp="1"/>
          </p:cNvSpPr>
          <p:nvPr>
            <p:ph type="title"/>
          </p:nvPr>
        </p:nvSpPr>
        <p:spPr>
          <a:xfrm>
            <a:off x="645923" y="674153"/>
            <a:ext cx="10293902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body" idx="1"/>
          </p:nvPr>
        </p:nvSpPr>
        <p:spPr>
          <a:xfrm>
            <a:off x="645923" y="3553878"/>
            <a:ext cx="10293902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5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5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5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5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5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5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5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5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5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65" name="Google Shape;65;p6"/>
          <p:cNvSpPr txBox="1">
            <a:spLocks noGrp="1"/>
          </p:cNvSpPr>
          <p:nvPr>
            <p:ph type="title"/>
          </p:nvPr>
        </p:nvSpPr>
        <p:spPr>
          <a:xfrm>
            <a:off x="634906" y="573797"/>
            <a:ext cx="10300252" cy="7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6"/>
          <p:cNvSpPr txBox="1">
            <a:spLocks noGrp="1"/>
          </p:cNvSpPr>
          <p:nvPr>
            <p:ph type="body" idx="1"/>
          </p:nvPr>
        </p:nvSpPr>
        <p:spPr>
          <a:xfrm>
            <a:off x="634906" y="1417606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6"/>
          <p:cNvSpPr txBox="1">
            <a:spLocks noGrp="1"/>
          </p:cNvSpPr>
          <p:nvPr>
            <p:ph type="body" idx="2"/>
          </p:nvPr>
        </p:nvSpPr>
        <p:spPr>
          <a:xfrm>
            <a:off x="5753558" y="141760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6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6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6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6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6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6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6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75" name="Google Shape;75;p6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6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6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6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634906" y="573797"/>
            <a:ext cx="10300252" cy="7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body" idx="1"/>
          </p:nvPr>
        </p:nvSpPr>
        <p:spPr>
          <a:xfrm>
            <a:off x="634906" y="1417606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7"/>
          <p:cNvSpPr txBox="1">
            <a:spLocks noGrp="1"/>
          </p:cNvSpPr>
          <p:nvPr>
            <p:ph type="body" idx="2"/>
          </p:nvPr>
        </p:nvSpPr>
        <p:spPr>
          <a:xfrm>
            <a:off x="5753558" y="141760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7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7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7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7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91" name="Google Shape;91;p7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7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7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7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97" name="Google Shape;97;p8"/>
          <p:cNvSpPr txBox="1">
            <a:spLocks noGrp="1"/>
          </p:cNvSpPr>
          <p:nvPr>
            <p:ph type="title"/>
          </p:nvPr>
        </p:nvSpPr>
        <p:spPr>
          <a:xfrm>
            <a:off x="634906" y="573797"/>
            <a:ext cx="10300252" cy="740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8"/>
          <p:cNvSpPr txBox="1">
            <a:spLocks noGrp="1"/>
          </p:cNvSpPr>
          <p:nvPr>
            <p:ph type="body" idx="1"/>
          </p:nvPr>
        </p:nvSpPr>
        <p:spPr>
          <a:xfrm>
            <a:off x="634906" y="1417606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8"/>
          <p:cNvSpPr txBox="1">
            <a:spLocks noGrp="1"/>
          </p:cNvSpPr>
          <p:nvPr>
            <p:ph type="body" idx="2"/>
          </p:nvPr>
        </p:nvSpPr>
        <p:spPr>
          <a:xfrm>
            <a:off x="5753558" y="1417606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8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8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8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8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8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8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8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07" name="Google Shape;107;p8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8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13" name="Google Shape;113;p9"/>
          <p:cNvSpPr txBox="1">
            <a:spLocks noGrp="1"/>
          </p:cNvSpPr>
          <p:nvPr>
            <p:ph type="title"/>
          </p:nvPr>
        </p:nvSpPr>
        <p:spPr>
          <a:xfrm>
            <a:off x="601855" y="583348"/>
            <a:ext cx="10301840" cy="666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9"/>
          <p:cNvSpPr txBox="1">
            <a:spLocks noGrp="1"/>
          </p:cNvSpPr>
          <p:nvPr>
            <p:ph type="body" idx="1"/>
          </p:nvPr>
        </p:nvSpPr>
        <p:spPr>
          <a:xfrm>
            <a:off x="601855" y="1346067"/>
            <a:ext cx="5158409" cy="45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5" name="Google Shape;115;p9"/>
          <p:cNvSpPr txBox="1">
            <a:spLocks noGrp="1"/>
          </p:cNvSpPr>
          <p:nvPr>
            <p:ph type="body" idx="2"/>
          </p:nvPr>
        </p:nvSpPr>
        <p:spPr>
          <a:xfrm>
            <a:off x="601856" y="1898534"/>
            <a:ext cx="5158409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9"/>
          <p:cNvSpPr txBox="1">
            <a:spLocks noGrp="1"/>
          </p:cNvSpPr>
          <p:nvPr>
            <p:ph type="body" idx="3"/>
          </p:nvPr>
        </p:nvSpPr>
        <p:spPr>
          <a:xfrm>
            <a:off x="5978923" y="1346067"/>
            <a:ext cx="4924772" cy="45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7" name="Google Shape;117;p9"/>
          <p:cNvSpPr txBox="1">
            <a:spLocks noGrp="1"/>
          </p:cNvSpPr>
          <p:nvPr>
            <p:ph type="body" idx="4"/>
          </p:nvPr>
        </p:nvSpPr>
        <p:spPr>
          <a:xfrm>
            <a:off x="5978924" y="1898534"/>
            <a:ext cx="492477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9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9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9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9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9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9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9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25" name="Google Shape;125;p9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9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9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9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31" name="Google Shape;131;p10"/>
          <p:cNvSpPr txBox="1">
            <a:spLocks noGrp="1"/>
          </p:cNvSpPr>
          <p:nvPr>
            <p:ph type="title"/>
          </p:nvPr>
        </p:nvSpPr>
        <p:spPr>
          <a:xfrm>
            <a:off x="677956" y="626043"/>
            <a:ext cx="10300252" cy="559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  <a:defRPr b="1" i="0">
                <a:solidFill>
                  <a:srgbClr val="00588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0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10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0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0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0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0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0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39" name="Google Shape;139;p10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0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0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0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8301" y="6166470"/>
            <a:ext cx="917096" cy="655067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145" name="Google Shape;145;p11"/>
          <p:cNvSpPr/>
          <p:nvPr/>
        </p:nvSpPr>
        <p:spPr>
          <a:xfrm rot="10800000">
            <a:off x="1055819" y="6488291"/>
            <a:ext cx="166385" cy="143435"/>
          </a:xfrm>
          <a:prstGeom prst="triangle">
            <a:avLst>
              <a:gd name="adj" fmla="val 50000"/>
            </a:avLst>
          </a:prstGeom>
          <a:solidFill>
            <a:srgbClr val="D11447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1"/>
          <p:cNvSpPr/>
          <p:nvPr/>
        </p:nvSpPr>
        <p:spPr>
          <a:xfrm>
            <a:off x="1323128" y="6380360"/>
            <a:ext cx="249135" cy="214771"/>
          </a:xfrm>
          <a:prstGeom prst="triangle">
            <a:avLst>
              <a:gd name="adj" fmla="val 50000"/>
            </a:avLst>
          </a:prstGeom>
          <a:solidFill>
            <a:srgbClr val="00588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1177935" y="6527986"/>
            <a:ext cx="120014" cy="103460"/>
          </a:xfrm>
          <a:prstGeom prst="triangle">
            <a:avLst>
              <a:gd name="adj" fmla="val 50000"/>
            </a:avLst>
          </a:prstGeom>
          <a:solidFill>
            <a:srgbClr val="E4701D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1"/>
          <p:cNvSpPr/>
          <p:nvPr/>
        </p:nvSpPr>
        <p:spPr>
          <a:xfrm rot="10800000">
            <a:off x="851950" y="6519147"/>
            <a:ext cx="120102" cy="103536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1"/>
          <p:cNvSpPr/>
          <p:nvPr/>
        </p:nvSpPr>
        <p:spPr>
          <a:xfrm rot="10800000">
            <a:off x="1239664" y="6436561"/>
            <a:ext cx="120014" cy="103460"/>
          </a:xfrm>
          <a:prstGeom prst="triangle">
            <a:avLst>
              <a:gd name="adj" fmla="val 50000"/>
            </a:avLst>
          </a:prstGeom>
          <a:solidFill>
            <a:srgbClr val="7030A0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1"/>
          <p:cNvSpPr/>
          <p:nvPr/>
        </p:nvSpPr>
        <p:spPr>
          <a:xfrm rot="-7200000">
            <a:off x="916285" y="6410639"/>
            <a:ext cx="119847" cy="103316"/>
          </a:xfrm>
          <a:prstGeom prst="triangle">
            <a:avLst>
              <a:gd name="adj" fmla="val 50000"/>
            </a:avLst>
          </a:prstGeom>
          <a:solidFill>
            <a:srgbClr val="4FA94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1"/>
          <p:cNvSpPr txBox="1"/>
          <p:nvPr/>
        </p:nvSpPr>
        <p:spPr>
          <a:xfrm>
            <a:off x="1558238" y="6326064"/>
            <a:ext cx="3205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CONNECTIONS 2021</a:t>
            </a:r>
            <a:endParaRPr/>
          </a:p>
        </p:txBody>
      </p:sp>
      <p:sp>
        <p:nvSpPr>
          <p:cNvPr id="152" name="Google Shape;152;p11"/>
          <p:cNvSpPr/>
          <p:nvPr/>
        </p:nvSpPr>
        <p:spPr>
          <a:xfrm rot="-7200000">
            <a:off x="792453" y="6438806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1"/>
          <p:cNvSpPr/>
          <p:nvPr/>
        </p:nvSpPr>
        <p:spPr>
          <a:xfrm rot="-7200000">
            <a:off x="934100" y="6585405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1"/>
          <p:cNvSpPr/>
          <p:nvPr/>
        </p:nvSpPr>
        <p:spPr>
          <a:xfrm rot="-7200000">
            <a:off x="1176807" y="6435850"/>
            <a:ext cx="53034" cy="45719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1"/>
          <p:cNvSpPr/>
          <p:nvPr/>
        </p:nvSpPr>
        <p:spPr>
          <a:xfrm rot="-3607338">
            <a:off x="1372889" y="6609604"/>
            <a:ext cx="66624" cy="57434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921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37905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/>
          <p:nvPr/>
        </p:nvSpPr>
        <p:spPr>
          <a:xfrm>
            <a:off x="11517301" y="6550535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AEABAB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rgbClr val="AEABA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u.ac.uk/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implicit.harvard.edu/implicit/takeatest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>
            <a:spLocks noGrp="1"/>
          </p:cNvSpPr>
          <p:nvPr>
            <p:ph type="ctrTitle"/>
          </p:nvPr>
        </p:nvSpPr>
        <p:spPr>
          <a:xfrm>
            <a:off x="1760096" y="3250814"/>
            <a:ext cx="7384576" cy="48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ct val="100000"/>
              <a:buFont typeface="Arial Black"/>
              <a:buNone/>
            </a:pPr>
            <a:r>
              <a:rPr lang="en-US" dirty="0" smtClean="0"/>
              <a:t>Recognizing Unconscious Bias in the Classroom </a:t>
            </a:r>
            <a:endParaRPr dirty="0"/>
          </a:p>
        </p:txBody>
      </p:sp>
      <p:sp>
        <p:nvSpPr>
          <p:cNvPr id="215" name="Google Shape;215;p16"/>
          <p:cNvSpPr txBox="1">
            <a:spLocks noGrp="1"/>
          </p:cNvSpPr>
          <p:nvPr>
            <p:ph type="subTitle" idx="1"/>
          </p:nvPr>
        </p:nvSpPr>
        <p:spPr>
          <a:xfrm>
            <a:off x="1782956" y="4119937"/>
            <a:ext cx="7384576" cy="657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2400"/>
              <a:buNone/>
            </a:pPr>
            <a:r>
              <a:rPr lang="en-US" dirty="0" smtClean="0"/>
              <a:t>Deborah R. Popely, DBA 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2400"/>
              <a:buNone/>
            </a:pPr>
            <a:r>
              <a:rPr lang="en-US" dirty="0" smtClean="0"/>
              <a:t>Associate Professor/Chair of Hospitality Management, Kendall College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latin typeface="Arial Rounded MT Bold" panose="020F0704030504030204" pitchFamily="34" charset="0"/>
              </a:rPr>
              <a:t>Confirmation Bias 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2953" y="1400327"/>
            <a:ext cx="10972800" cy="4684712"/>
          </a:xfrm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Confirmation bias in the way we view people</a:t>
            </a:r>
          </a:p>
          <a:p>
            <a:pPr lvl="1"/>
            <a:r>
              <a:rPr lang="en-US" dirty="0"/>
              <a:t>You meet someone and unconsciously </a:t>
            </a:r>
            <a:r>
              <a:rPr lang="en-US" dirty="0" smtClean="0"/>
              <a:t>categorize </a:t>
            </a:r>
            <a:r>
              <a:rPr lang="en-US" dirty="0"/>
              <a:t>them</a:t>
            </a:r>
          </a:p>
          <a:p>
            <a:pPr lvl="1"/>
            <a:r>
              <a:rPr lang="en-US" dirty="0"/>
              <a:t>The stereotypes and societal norms linked to those categories are linked to that individual</a:t>
            </a:r>
          </a:p>
          <a:p>
            <a:pPr lvl="1"/>
            <a:r>
              <a:rPr lang="en-US" dirty="0"/>
              <a:t>You are more likely to notice and remember their </a:t>
            </a:r>
            <a:r>
              <a:rPr lang="en-US" dirty="0" smtClean="0"/>
              <a:t>behavior </a:t>
            </a:r>
            <a:r>
              <a:rPr lang="en-US" dirty="0"/>
              <a:t>which is in keeping with the categories into which you have placed them – thereby reinforcing your opinion of them in that category. You are proving yourself to be correct.</a:t>
            </a:r>
          </a:p>
          <a:p>
            <a:pPr lvl="1"/>
            <a:r>
              <a:rPr lang="en-US" dirty="0"/>
              <a:t>You are less likely to notice and remember their </a:t>
            </a:r>
            <a:r>
              <a:rPr lang="en-US" dirty="0" smtClean="0"/>
              <a:t>behavior </a:t>
            </a:r>
            <a:r>
              <a:rPr lang="en-US" dirty="0"/>
              <a:t>which does not fit within the category</a:t>
            </a:r>
          </a:p>
          <a:p>
            <a:r>
              <a:rPr lang="en-US" b="1" dirty="0"/>
              <a:t>Impact on decision-making and </a:t>
            </a:r>
            <a:r>
              <a:rPr lang="en-US" b="1" dirty="0" smtClean="0"/>
              <a:t>behavior</a:t>
            </a:r>
            <a:endParaRPr lang="en-US" b="1" dirty="0"/>
          </a:p>
          <a:p>
            <a:pPr lvl="1"/>
            <a:r>
              <a:rPr lang="en-US" dirty="0"/>
              <a:t>There is potential for unconscious biases to impact on how we perceive others’ ability and how we remember the work they have undertaken and what they have accomplished. For example:</a:t>
            </a:r>
          </a:p>
          <a:p>
            <a:pPr lvl="1"/>
            <a:r>
              <a:rPr lang="en-US" dirty="0"/>
              <a:t>how good/bad aspects of a students’ performance are noticed and remembered</a:t>
            </a:r>
          </a:p>
          <a:p>
            <a:pPr lvl="1"/>
            <a:r>
              <a:rPr lang="en-US" dirty="0"/>
              <a:t>how forgivingly mistakes are looked upon or not</a:t>
            </a:r>
          </a:p>
          <a:p>
            <a:pPr lvl="1"/>
            <a:r>
              <a:rPr lang="en-US" dirty="0"/>
              <a:t>which students are encouraged to pursue further study</a:t>
            </a:r>
          </a:p>
          <a:p>
            <a:r>
              <a:rPr lang="en-US" b="1" dirty="0"/>
              <a:t>There are two things we can do to mitigate our biases:</a:t>
            </a:r>
          </a:p>
          <a:p>
            <a:pPr lvl="1"/>
            <a:r>
              <a:rPr lang="en-US" dirty="0"/>
              <a:t>try to break the links in the way we interpret and process information and reduce our unconscious biases</a:t>
            </a:r>
          </a:p>
          <a:p>
            <a:pPr lvl="1"/>
            <a:r>
              <a:rPr lang="en-US" dirty="0"/>
              <a:t>ensure that we acknowledge we have unconscious biases and do what we can to manage them impacting on our decision making and </a:t>
            </a:r>
            <a:r>
              <a:rPr lang="en-US" dirty="0" smtClean="0"/>
              <a:t>behavior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90889" y="6085039"/>
            <a:ext cx="11054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http</a:t>
            </a:r>
            <a:r>
              <a:rPr lang="en-US" dirty="0"/>
              <a:t>://www.sussex.ac.uk/education/cheer/researchprojects/rise/trainingmodule/toolkit/confirmationbias</a:t>
            </a:r>
          </a:p>
        </p:txBody>
      </p:sp>
    </p:spTree>
    <p:extLst>
      <p:ext uri="{BB962C8B-B14F-4D97-AF65-F5344CB8AC3E}">
        <p14:creationId xmlns:p14="http://schemas.microsoft.com/office/powerpoint/2010/main" val="2540548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latin typeface="Arial Rounded MT Bold" panose="020F0704030504030204" pitchFamily="34" charset="0"/>
              </a:rPr>
              <a:t>Active Bystander Strategies 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Strategies </a:t>
            </a:r>
            <a:r>
              <a:rPr lang="en-US" b="1" dirty="0"/>
              <a:t>in the moment</a:t>
            </a:r>
          </a:p>
          <a:p>
            <a:pPr lvl="1"/>
            <a:r>
              <a:rPr lang="en-US" dirty="0"/>
              <a:t>Name or acknowledge an offence</a:t>
            </a:r>
          </a:p>
          <a:p>
            <a:pPr lvl="1"/>
            <a:r>
              <a:rPr lang="en-US" dirty="0"/>
              <a:t>Point to the ‘elephant in the room’</a:t>
            </a:r>
          </a:p>
          <a:p>
            <a:pPr lvl="1"/>
            <a:r>
              <a:rPr lang="en-US" dirty="0"/>
              <a:t>Interrupt the </a:t>
            </a:r>
            <a:r>
              <a:rPr lang="en-US" dirty="0" err="1"/>
              <a:t>behaviour</a:t>
            </a:r>
            <a:endParaRPr lang="en-US" dirty="0"/>
          </a:p>
          <a:p>
            <a:pPr lvl="1"/>
            <a:r>
              <a:rPr lang="en-US" dirty="0"/>
              <a:t>Publicly support an aggrieved person</a:t>
            </a:r>
          </a:p>
          <a:p>
            <a:pPr lvl="1"/>
            <a:r>
              <a:rPr lang="en-US" dirty="0"/>
              <a:t>Use body language to show disapproval</a:t>
            </a:r>
          </a:p>
          <a:p>
            <a:pPr lvl="1"/>
            <a:r>
              <a:rPr lang="en-US" dirty="0"/>
              <a:t>Use </a:t>
            </a:r>
            <a:r>
              <a:rPr lang="en-US" dirty="0" smtClean="0"/>
              <a:t>humor </a:t>
            </a:r>
            <a:r>
              <a:rPr lang="en-US" dirty="0"/>
              <a:t>(with care)</a:t>
            </a:r>
          </a:p>
          <a:p>
            <a:pPr lvl="1"/>
            <a:r>
              <a:rPr lang="en-US" dirty="0"/>
              <a:t>Encourage dialogue</a:t>
            </a:r>
          </a:p>
          <a:p>
            <a:pPr lvl="1"/>
            <a:r>
              <a:rPr lang="en-US" dirty="0"/>
              <a:t>Help calm strong feelings</a:t>
            </a:r>
          </a:p>
          <a:p>
            <a:pPr lvl="1"/>
            <a:r>
              <a:rPr lang="en-US" dirty="0"/>
              <a:t>Call for help</a:t>
            </a:r>
          </a:p>
          <a:p>
            <a:pPr marL="0" indent="0">
              <a:buNone/>
            </a:pPr>
            <a:r>
              <a:rPr lang="en-US" b="1" dirty="0"/>
              <a:t>Strategies after the fact</a:t>
            </a:r>
          </a:p>
          <a:p>
            <a:pPr lvl="1"/>
            <a:r>
              <a:rPr lang="en-US" dirty="0"/>
              <a:t>Privately support an upset person</a:t>
            </a:r>
          </a:p>
          <a:p>
            <a:pPr lvl="1"/>
            <a:r>
              <a:rPr lang="en-US" dirty="0"/>
              <a:t>Talk privately with the person responsible for the inappropriate </a:t>
            </a:r>
            <a:r>
              <a:rPr lang="en-US" dirty="0" err="1"/>
              <a:t>behaviour</a:t>
            </a:r>
            <a:endParaRPr lang="en-US" dirty="0"/>
          </a:p>
          <a:p>
            <a:pPr lvl="1"/>
            <a:r>
              <a:rPr lang="en-US" dirty="0"/>
              <a:t>Report the incident, with or without name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72152" y="5948413"/>
            <a:ext cx="4129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MIT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065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latin typeface="Arial Rounded MT Bold" panose="020F0704030504030204" pitchFamily="34" charset="0"/>
              </a:rPr>
              <a:t>Other Practical Tips 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b="1" dirty="0" smtClean="0"/>
              <a:t>Develop </a:t>
            </a:r>
            <a:r>
              <a:rPr lang="en-US" b="1" dirty="0"/>
              <a:t>active listening </a:t>
            </a:r>
            <a:r>
              <a:rPr lang="en-US" b="1" dirty="0" smtClean="0"/>
              <a:t>skills</a:t>
            </a:r>
          </a:p>
          <a:p>
            <a:pPr marL="514350" indent="-514350">
              <a:buAutoNum type="arabicPeriod"/>
            </a:pPr>
            <a:r>
              <a:rPr lang="en-US" b="1" dirty="0" smtClean="0"/>
              <a:t>Improve </a:t>
            </a:r>
            <a:r>
              <a:rPr lang="en-US" b="1" dirty="0"/>
              <a:t>your understanding of </a:t>
            </a:r>
            <a:r>
              <a:rPr lang="en-US" b="1" dirty="0" smtClean="0"/>
              <a:t>diversity</a:t>
            </a:r>
          </a:p>
          <a:p>
            <a:pPr marL="514350" indent="-514350">
              <a:buAutoNum type="arabicPeriod"/>
            </a:pPr>
            <a:r>
              <a:rPr lang="en-US" b="1" dirty="0" smtClean="0"/>
              <a:t>Be </a:t>
            </a:r>
            <a:r>
              <a:rPr lang="en-US" b="1" dirty="0"/>
              <a:t>aware of </a:t>
            </a:r>
            <a:r>
              <a:rPr lang="en-US" b="1" dirty="0" smtClean="0"/>
              <a:t>stereotype</a:t>
            </a:r>
          </a:p>
          <a:p>
            <a:pPr marL="514350" indent="-514350">
              <a:buAutoNum type="arabicPeriod"/>
            </a:pPr>
            <a:r>
              <a:rPr lang="en-US" b="1" dirty="0" smtClean="0"/>
              <a:t>Cultivate empathy </a:t>
            </a: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5</a:t>
            </a:r>
            <a:r>
              <a:rPr lang="en-US" b="1" dirty="0"/>
              <a:t>. </a:t>
            </a:r>
            <a:r>
              <a:rPr lang="en-US" b="1" dirty="0" smtClean="0"/>
              <a:t> Consider </a:t>
            </a:r>
            <a:r>
              <a:rPr lang="en-US" b="1" dirty="0"/>
              <a:t>being a role model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i="1" dirty="0" smtClean="0"/>
              <a:t>Adapted </a:t>
            </a:r>
            <a:r>
              <a:rPr lang="en-US" i="1" dirty="0"/>
              <a:t>from material published by the </a:t>
            </a:r>
            <a:r>
              <a:rPr lang="en-US" i="1" u="sng" dirty="0">
                <a:hlinkClick r:id="rId2"/>
              </a:rPr>
              <a:t>Equality Challenge Unit</a:t>
            </a:r>
            <a:r>
              <a:rPr lang="en-US" i="1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45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881"/>
              </a:buClr>
              <a:buSzPts val="3200"/>
              <a:buFont typeface="Arial Black"/>
              <a:buNone/>
            </a:pPr>
            <a:r>
              <a:rPr lang="en-US" dirty="0" smtClean="0"/>
              <a:t>Goals for the Session </a:t>
            </a:r>
            <a:endParaRPr dirty="0"/>
          </a:p>
        </p:txBody>
      </p:sp>
      <p:sp>
        <p:nvSpPr>
          <p:cNvPr id="221" name="Google Shape;221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What are our own unconscious biases, and how might they influence our relationships with students and peers? 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does unconscious bias manifest in the classroom and what can be done to reduce its impact?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can we help our students recognize unconscious bias and be prepared to promote inclusive environments? </a:t>
            </a: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Rounded MT Bold" panose="020F0704030504030204" pitchFamily="34" charset="0"/>
              </a:rPr>
              <a:t>UNCONSCIOUS OR IMPLICIT BIAS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Mental shortcuts </a:t>
            </a:r>
            <a:r>
              <a:rPr lang="en-US" dirty="0"/>
              <a:t>that inform our judgments about others, particularly under stress. </a:t>
            </a:r>
            <a:endParaRPr lang="en-US" dirty="0" smtClean="0"/>
          </a:p>
          <a:p>
            <a:r>
              <a:rPr lang="en-US" dirty="0" smtClean="0"/>
              <a:t>If you’re human, you have unconscious biases. </a:t>
            </a:r>
          </a:p>
          <a:p>
            <a:r>
              <a:rPr lang="en-US" dirty="0" smtClean="0"/>
              <a:t>Influenced by the culture, society, the media, individual background and experiences. </a:t>
            </a:r>
          </a:p>
          <a:p>
            <a:r>
              <a:rPr lang="en-US" dirty="0"/>
              <a:t>T</a:t>
            </a:r>
            <a:r>
              <a:rPr lang="en-US" dirty="0" smtClean="0"/>
              <a:t>end </a:t>
            </a:r>
            <a:r>
              <a:rPr lang="en-US" dirty="0"/>
              <a:t>to be exhibited toward </a:t>
            </a:r>
            <a:r>
              <a:rPr lang="en-US" dirty="0" err="1"/>
              <a:t>minoritized</a:t>
            </a:r>
            <a:r>
              <a:rPr lang="en-US" dirty="0"/>
              <a:t> groups based on race, gender, class, age, weight</a:t>
            </a:r>
            <a:r>
              <a:rPr lang="en-US" dirty="0" smtClean="0"/>
              <a:t>, sexual orientation, mental health, etc.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/>
              <a:t>Biases can be </a:t>
            </a:r>
            <a:r>
              <a:rPr lang="en-US" u="sng" dirty="0" smtClean="0"/>
              <a:t>positive</a:t>
            </a:r>
            <a:r>
              <a:rPr lang="en-US" dirty="0" smtClean="0"/>
              <a:t> and </a:t>
            </a:r>
            <a:r>
              <a:rPr lang="en-US" u="sng" dirty="0" smtClean="0"/>
              <a:t>negative</a:t>
            </a:r>
            <a:r>
              <a:rPr lang="en-US" dirty="0" smtClean="0"/>
              <a:t>.</a:t>
            </a:r>
          </a:p>
          <a:p>
            <a:r>
              <a:rPr lang="en-US" dirty="0" smtClean="0"/>
              <a:t>Even well-meaning, fair-minded people have unconscious biases.</a:t>
            </a:r>
          </a:p>
        </p:txBody>
      </p:sp>
    </p:spTree>
    <p:extLst>
      <p:ext uri="{BB962C8B-B14F-4D97-AF65-F5344CB8AC3E}">
        <p14:creationId xmlns:p14="http://schemas.microsoft.com/office/powerpoint/2010/main" val="2078984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 Rounded MT Bold" panose="020F0704030504030204" pitchFamily="34" charset="0"/>
              </a:rPr>
              <a:t>Harvard Implicit Association Test (IAT) </a:t>
            </a:r>
            <a:endParaRPr lang="en-US" sz="3200" dirty="0">
              <a:latin typeface="Arial Rounded MT Bold" panose="020F07040305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Since 1999 a</a:t>
            </a:r>
            <a:r>
              <a:rPr lang="en-US" dirty="0" smtClean="0"/>
              <a:t>dministered </a:t>
            </a:r>
            <a:r>
              <a:rPr lang="en-US" dirty="0"/>
              <a:t>to millions </a:t>
            </a:r>
            <a:endParaRPr lang="en-US" dirty="0" smtClean="0"/>
          </a:p>
          <a:p>
            <a:r>
              <a:rPr lang="en-US" dirty="0" smtClean="0"/>
              <a:t>Works by presenting associations and measuring small differences in mental processing </a:t>
            </a:r>
            <a:endParaRPr lang="en-US" dirty="0"/>
          </a:p>
          <a:p>
            <a:r>
              <a:rPr lang="en-US" dirty="0"/>
              <a:t>Some controversy about validity of the </a:t>
            </a:r>
            <a:r>
              <a:rPr lang="en-US" dirty="0" smtClean="0"/>
              <a:t>test; best if tests are taken multiple times to average variations. </a:t>
            </a:r>
          </a:p>
          <a:p>
            <a:r>
              <a:rPr lang="en-US" dirty="0" smtClean="0"/>
              <a:t>Should </a:t>
            </a:r>
            <a:r>
              <a:rPr lang="en-US" u="sng" dirty="0" smtClean="0"/>
              <a:t>not</a:t>
            </a:r>
            <a:r>
              <a:rPr lang="en-US" dirty="0" smtClean="0"/>
              <a:t> be seen as diagnosing individuals, </a:t>
            </a:r>
            <a:r>
              <a:rPr lang="en-US" dirty="0"/>
              <a:t>although frequently used that way</a:t>
            </a:r>
          </a:p>
          <a:p>
            <a:r>
              <a:rPr lang="en-US" dirty="0"/>
              <a:t>Best looked at </a:t>
            </a:r>
            <a:r>
              <a:rPr lang="en-US" dirty="0" smtClean="0"/>
              <a:t>in the aggregate for insights into societal trends</a:t>
            </a:r>
            <a:endParaRPr lang="en-US" dirty="0"/>
          </a:p>
          <a:p>
            <a:r>
              <a:rPr lang="en-US" dirty="0"/>
              <a:t>Our goal </a:t>
            </a:r>
            <a:r>
              <a:rPr lang="en-US" dirty="0" smtClean="0"/>
              <a:t>here is to look at the idea of implicit bias and how it can affect our judgments in education and the industry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059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>
                <a:latin typeface="Arial Rounded MT Bold" panose="020F0704030504030204" pitchFamily="34" charset="0"/>
              </a:rPr>
              <a:t>Implicit Bias: Ethnicity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Code and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D977-4DA4-437C-9C0B-E71AC4E6760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1679395" y="5821930"/>
            <a:ext cx="8229600" cy="899547"/>
          </a:xfrm>
        </p:spPr>
        <p:txBody>
          <a:bodyPr>
            <a:normAutofit fontScale="92500"/>
          </a:bodyPr>
          <a:lstStyle/>
          <a:p>
            <a:r>
              <a:rPr lang="en-US" dirty="0">
                <a:hlinkClick r:id="rId3"/>
              </a:rPr>
              <a:t>https://implicit.harvard.edu/implicit/takeatest.html</a:t>
            </a:r>
            <a:endParaRPr lang="en-US" dirty="0"/>
          </a:p>
        </p:txBody>
      </p:sp>
      <p:pic>
        <p:nvPicPr>
          <p:cNvPr id="1026" name="Picture 2" descr="Image result for implicit bias te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315" y="1015570"/>
            <a:ext cx="9296400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17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>
                <a:latin typeface="Arial Rounded MT Bold" panose="020F0704030504030204" pitchFamily="34" charset="0"/>
              </a:rPr>
              <a:t>Implicit Bias: </a:t>
            </a:r>
            <a:r>
              <a:rPr lang="en-US" sz="3600" dirty="0" smtClean="0">
                <a:latin typeface="Arial Rounded MT Bold" panose="020F0704030504030204" pitchFamily="34" charset="0"/>
              </a:rPr>
              <a:t>Male/Female – Career vs. Family </a:t>
            </a:r>
            <a:endParaRPr lang="en-US" sz="3600" dirty="0">
              <a:latin typeface="Arial Rounded MT Bold" panose="020F070403050403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Course Code and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ED977-4DA4-437C-9C0B-E71AC4E67608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302" y="1112169"/>
            <a:ext cx="7009723" cy="5244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834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latin typeface="Arial Rounded MT Bold" panose="020F0704030504030204" pitchFamily="34" charset="0"/>
              </a:rPr>
              <a:t>Implicit Bias: Male/Female – Science vs. Liberal Arts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pic>
        <p:nvPicPr>
          <p:cNvPr id="2050" name="Picture 2" descr="Deborah Sweet on Twitter: &quot;Any of you done the Harvard implicit bias test  re women and science? https://t.co/VaXj2AtfiH My result was this.  https://t.co/MjAaFG3pD4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177" y="1160022"/>
            <a:ext cx="4898583" cy="523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916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latin typeface="Arial Rounded MT Bold" panose="020F0704030504030204" pitchFamily="34" charset="0"/>
              </a:rPr>
              <a:t>Implicit Bias: Sexual Orientation </a:t>
            </a:r>
            <a:endParaRPr lang="en-US" dirty="0">
              <a:latin typeface="Arial Rounded MT Bold" panose="020F0704030504030204" pitchFamily="34" charset="0"/>
            </a:endParaRPr>
          </a:p>
        </p:txBody>
      </p:sp>
      <p:pic>
        <p:nvPicPr>
          <p:cNvPr id="1026" name="Picture 2" descr="These online tests from Harvard on our implicit biases are amazing | NeoGA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275" y="1633111"/>
            <a:ext cx="6781800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053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Arial Rounded MT Bold" panose="020F0704030504030204" pitchFamily="34" charset="0"/>
              </a:rPr>
              <a:t>Discussion</a:t>
            </a:r>
            <a:r>
              <a:rPr lang="en-US" sz="5100" dirty="0" smtClean="0">
                <a:latin typeface="Arial Rounded MT Bold" panose="020F0704030504030204" pitchFamily="34" charset="0"/>
              </a:rPr>
              <a:t>  </a:t>
            </a:r>
            <a:endParaRPr lang="en-US" sz="5100" dirty="0">
              <a:latin typeface="Arial Rounded MT Bold" panose="020F0704030504030204" pitchFamily="34" charset="0"/>
            </a:endParaRPr>
          </a:p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Given the prevalence of unconscious bias based on gender, race, sexual orientation, age and other characteristics, how could unconscious biases manifest in our dealings with students? 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What techniques do/could you use to avoid having biases enter into judgements of students, whether you are conscious of them or not? </a:t>
            </a:r>
          </a:p>
          <a:p>
            <a:pPr marL="457200" lvl="1" indent="0">
              <a:buNone/>
            </a:pP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60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701</Words>
  <Application>Microsoft Office PowerPoint</Application>
  <PresentationFormat>Widescreen</PresentationFormat>
  <Paragraphs>80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Interstate Condensed</vt:lpstr>
      <vt:lpstr>Calibri</vt:lpstr>
      <vt:lpstr>Arial Black</vt:lpstr>
      <vt:lpstr>Arial</vt:lpstr>
      <vt:lpstr>Arial Rounded MT Bold</vt:lpstr>
      <vt:lpstr>Office Theme</vt:lpstr>
      <vt:lpstr>Recognizing Unconscious Bias in the Classroom </vt:lpstr>
      <vt:lpstr>Goals for the Session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Goes Here</dc:title>
  <dc:creator>Deborah Popely</dc:creator>
  <cp:lastModifiedBy>Deborah Popely</cp:lastModifiedBy>
  <cp:revision>2</cp:revision>
  <dcterms:modified xsi:type="dcterms:W3CDTF">2021-09-17T14:12:32Z</dcterms:modified>
</cp:coreProperties>
</file>