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Arial Black" panose="020B0A04020102020204" pitchFamily="34" charset="0"/>
      <p:regular r:id="rId11"/>
      <p:bold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i5MBIX7o6FMJpDZV64zh6xjH1JV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8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10"/>
          <p:cNvSpPr txBox="1">
            <a:spLocks noGrp="1"/>
          </p:cNvSpPr>
          <p:nvPr>
            <p:ph type="ctrTitle"/>
          </p:nvPr>
        </p:nvSpPr>
        <p:spPr>
          <a:xfrm>
            <a:off x="358219" y="933826"/>
            <a:ext cx="492079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 Black"/>
              <a:buNone/>
              <a:defRPr sz="36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subTitle" idx="1"/>
          </p:nvPr>
        </p:nvSpPr>
        <p:spPr>
          <a:xfrm>
            <a:off x="358219" y="3413501"/>
            <a:ext cx="4920791" cy="1521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6" name="Google Shape;16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1325" y="4935070"/>
            <a:ext cx="2640475" cy="91442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0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9"/>
          <p:cNvSpPr txBox="1">
            <a:spLocks noGrp="1"/>
          </p:cNvSpPr>
          <p:nvPr>
            <p:ph type="title"/>
          </p:nvPr>
        </p:nvSpPr>
        <p:spPr>
          <a:xfrm>
            <a:off x="1118082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9"/>
          <p:cNvSpPr>
            <a:spLocks noGrp="1"/>
          </p:cNvSpPr>
          <p:nvPr>
            <p:ph type="pic" idx="2"/>
          </p:nvPr>
        </p:nvSpPr>
        <p:spPr>
          <a:xfrm>
            <a:off x="5461482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19"/>
          <p:cNvSpPr txBox="1">
            <a:spLocks noGrp="1"/>
          </p:cNvSpPr>
          <p:nvPr>
            <p:ph type="body" idx="1"/>
          </p:nvPr>
        </p:nvSpPr>
        <p:spPr>
          <a:xfrm>
            <a:off x="1118082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19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73" name="Google Shape;73;p19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>
            <a:off x="1106555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body" idx="1"/>
          </p:nvPr>
        </p:nvSpPr>
        <p:spPr>
          <a:xfrm rot="5400000">
            <a:off x="4188686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" name="Google Shape;78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79" name="Google Shape;79;p20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 txBox="1">
            <a:spLocks noGrp="1"/>
          </p:cNvSpPr>
          <p:nvPr>
            <p:ph type="title"/>
          </p:nvPr>
        </p:nvSpPr>
        <p:spPr>
          <a:xfrm rot="5400000">
            <a:off x="7352089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body" idx="1"/>
          </p:nvPr>
        </p:nvSpPr>
        <p:spPr>
          <a:xfrm rot="5400000">
            <a:off x="2018089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85" name="Google Shape;85;p21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1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body" idx="1"/>
          </p:nvPr>
        </p:nvSpPr>
        <p:spPr>
          <a:xfrm>
            <a:off x="1053548" y="1825625"/>
            <a:ext cx="1083597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1"/>
          <p:cNvSpPr/>
          <p:nvPr/>
        </p:nvSpPr>
        <p:spPr>
          <a:xfrm>
            <a:off x="0" y="0"/>
            <a:ext cx="812800" cy="68707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" name="Google Shape;22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23" name="Google Shape;23;p11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2"/>
          <p:cNvSpPr txBox="1">
            <a:spLocks noGrp="1"/>
          </p:cNvSpPr>
          <p:nvPr>
            <p:ph type="title"/>
          </p:nvPr>
        </p:nvSpPr>
        <p:spPr>
          <a:xfrm>
            <a:off x="1053548" y="1709738"/>
            <a:ext cx="10293902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body" idx="1"/>
          </p:nvPr>
        </p:nvSpPr>
        <p:spPr>
          <a:xfrm>
            <a:off x="1053548" y="4589463"/>
            <a:ext cx="10293902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12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Google Shape;28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29" name="Google Shape;29;p12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bg>
      <p:bgPr>
        <a:gradFill>
          <a:gsLst>
            <a:gs pos="0">
              <a:srgbClr val="55BEE9"/>
            </a:gs>
            <a:gs pos="40000">
              <a:srgbClr val="1775A0"/>
            </a:gs>
            <a:gs pos="100000">
              <a:srgbClr val="005881"/>
            </a:gs>
          </a:gsLst>
          <a:lin ang="10800000" scaled="0"/>
        </a:gra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3"/>
          <p:cNvSpPr txBox="1">
            <a:spLocks noGrp="1"/>
          </p:cNvSpPr>
          <p:nvPr>
            <p:ph type="ctrTitle"/>
          </p:nvPr>
        </p:nvSpPr>
        <p:spPr>
          <a:xfrm>
            <a:off x="1150073" y="933826"/>
            <a:ext cx="1020922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 Black"/>
              <a:buNone/>
              <a:defRPr sz="3600" b="1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subTitle" idx="1"/>
          </p:nvPr>
        </p:nvSpPr>
        <p:spPr>
          <a:xfrm>
            <a:off x="1150073" y="3413501"/>
            <a:ext cx="10209226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33" name="Google Shape;33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34" name="Google Shape;34;p13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4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30025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body" idx="1"/>
          </p:nvPr>
        </p:nvSpPr>
        <p:spPr>
          <a:xfrm>
            <a:off x="1053548" y="1825625"/>
            <a:ext cx="496625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4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" name="Google Shape;40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41" name="Google Shape;41;p14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5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30184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body" idx="1"/>
          </p:nvPr>
        </p:nvSpPr>
        <p:spPr>
          <a:xfrm>
            <a:off x="1053548" y="1681163"/>
            <a:ext cx="5158409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body" idx="2"/>
          </p:nvPr>
        </p:nvSpPr>
        <p:spPr>
          <a:xfrm>
            <a:off x="1053548" y="2505075"/>
            <a:ext cx="5158409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3"/>
          </p:nvPr>
        </p:nvSpPr>
        <p:spPr>
          <a:xfrm>
            <a:off x="6430616" y="1681163"/>
            <a:ext cx="492477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body" idx="4"/>
          </p:nvPr>
        </p:nvSpPr>
        <p:spPr>
          <a:xfrm>
            <a:off x="6430616" y="2505075"/>
            <a:ext cx="492477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" name="Google Shape;49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50" name="Google Shape;50;p15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6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30025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" name="Google Shape;54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55" name="Google Shape;55;p16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7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59" name="Google Shape;59;p17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8"/>
          <p:cNvSpPr txBox="1">
            <a:spLocks noGrp="1"/>
          </p:cNvSpPr>
          <p:nvPr>
            <p:ph type="title"/>
          </p:nvPr>
        </p:nvSpPr>
        <p:spPr>
          <a:xfrm>
            <a:off x="1118082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8"/>
          <p:cNvSpPr txBox="1">
            <a:spLocks noGrp="1"/>
          </p:cNvSpPr>
          <p:nvPr>
            <p:ph type="body" idx="1"/>
          </p:nvPr>
        </p:nvSpPr>
        <p:spPr>
          <a:xfrm>
            <a:off x="5461482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body" idx="2"/>
          </p:nvPr>
        </p:nvSpPr>
        <p:spPr>
          <a:xfrm>
            <a:off x="1118082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4" name="Google Shape;64;p18"/>
          <p:cNvSpPr/>
          <p:nvPr/>
        </p:nvSpPr>
        <p:spPr>
          <a:xfrm>
            <a:off x="0" y="0"/>
            <a:ext cx="812800" cy="6858000"/>
          </a:xfrm>
          <a:prstGeom prst="rect">
            <a:avLst/>
          </a:prstGeom>
          <a:gradFill>
            <a:gsLst>
              <a:gs pos="0">
                <a:srgbClr val="55BEE9"/>
              </a:gs>
              <a:gs pos="64000">
                <a:srgbClr val="1775A0"/>
              </a:gs>
              <a:gs pos="100000">
                <a:srgbClr val="00588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" name="Google Shape;65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84156" y="5968461"/>
            <a:ext cx="1008806" cy="720574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>
                <a:alpha val="40000"/>
              </a:srgbClr>
            </a:outerShdw>
          </a:effectLst>
        </p:spPr>
      </p:pic>
      <p:sp>
        <p:nvSpPr>
          <p:cNvPr id="66" name="Google Shape;66;p18"/>
          <p:cNvSpPr txBox="1"/>
          <p:nvPr/>
        </p:nvSpPr>
        <p:spPr>
          <a:xfrm>
            <a:off x="11533909" y="6359237"/>
            <a:ext cx="35618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nl.edu/ctle/managing-your-course/new-faculty-start-her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l.edu/ctle/launch-pads/" TargetMode="External"/><Relationship Id="rId4" Type="http://schemas.openxmlformats.org/officeDocument/2006/relationships/hyperlink" Target="mailto:joelke@nl.edu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nl.edu/ctle/managing-your-course/teaching-your-course/best-practices-for-educators/ai-and-your-class/prior-to-term/" TargetMode="External"/><Relationship Id="rId3" Type="http://schemas.openxmlformats.org/officeDocument/2006/relationships/hyperlink" Target="https://nl.edu/ctle/managing-your-course/" TargetMode="External"/><Relationship Id="rId7" Type="http://schemas.openxmlformats.org/officeDocument/2006/relationships/hyperlink" Target="https://nl.campus.eab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l.edu/ctle/managing-your-course/teaching-your-course/" TargetMode="External"/><Relationship Id="rId5" Type="http://schemas.openxmlformats.org/officeDocument/2006/relationships/hyperlink" Target="https://nl.edu/ctle/managing-your-course/preparing-to-teach-your-course/simple-syllabus/" TargetMode="External"/><Relationship Id="rId4" Type="http://schemas.openxmlformats.org/officeDocument/2006/relationships/hyperlink" Target="https://nl.edu/ctle/managing-your-course/preparing-to-teach-your-course/" TargetMode="External"/><Relationship Id="rId9" Type="http://schemas.openxmlformats.org/officeDocument/2006/relationships/hyperlink" Target="https://nl.edu/ctle/managing-your-course/teaching-your-course/best-practices-for-educators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l.edu/ctle/managing-your-course/teaching-your-course/best-practices-for-educators/ai-and-your-clas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l.edu/ctle/ctle-programming/ctle-current-programming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l.edu/ctle/ctle-programmin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l.edu/ctle/ctle-programming/nlus-jumpstart-orientation/" TargetMode="External"/><Relationship Id="rId4" Type="http://schemas.openxmlformats.org/officeDocument/2006/relationships/hyperlink" Target="https://nl.edu/ctle/ctle-programming/on-demand-learning-center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>
            <a:spLocks noGrp="1"/>
          </p:cNvSpPr>
          <p:nvPr>
            <p:ph type="ctrTitle"/>
          </p:nvPr>
        </p:nvSpPr>
        <p:spPr>
          <a:xfrm>
            <a:off x="358219" y="1299586"/>
            <a:ext cx="5379390" cy="166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 Black"/>
              <a:buNone/>
            </a:pPr>
            <a:r>
              <a:rPr lang="en-US"/>
              <a:t>JumpStart Orientation</a:t>
            </a:r>
            <a:endParaRPr/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1"/>
          </p:nvPr>
        </p:nvSpPr>
        <p:spPr>
          <a:xfrm>
            <a:off x="358219" y="3322951"/>
            <a:ext cx="53793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Pre-term Session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3400"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Agenda</a:t>
            </a:r>
            <a:endParaRPr/>
          </a:p>
        </p:txBody>
      </p:sp>
      <p:sp>
        <p:nvSpPr>
          <p:cNvPr id="97" name="Google Shape;97;p2"/>
          <p:cNvSpPr txBox="1">
            <a:spLocks noGrp="1"/>
          </p:cNvSpPr>
          <p:nvPr>
            <p:ph type="body" idx="1"/>
          </p:nvPr>
        </p:nvSpPr>
        <p:spPr>
          <a:xfrm>
            <a:off x="1053548" y="1488740"/>
            <a:ext cx="10835971" cy="5123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Your Intros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Intro to the Center for Teaching and Learning Excellence (CTLE)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Intro the CTLE website resources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Start Here! Page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Managing Your Course Pages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EAB for Student Support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CTLE Programming (Faculty Forums)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AI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Simple Syllabus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D2L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Intros</a:t>
            </a:r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body" idx="1"/>
          </p:nvPr>
        </p:nvSpPr>
        <p:spPr>
          <a:xfrm>
            <a:off x="1053548" y="1825625"/>
            <a:ext cx="1083597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Name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Modality (online, on-ground, blended)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Any support needed right away?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Handling Chat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Posting video/Panopto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Audio Feedback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Breakout rooms (TUTORIAL)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D2L?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New to teaching: pedagogy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Best Pages for Quick Resources</a:t>
            </a:r>
            <a:endParaRPr/>
          </a:p>
        </p:txBody>
      </p:sp>
      <p:sp>
        <p:nvSpPr>
          <p:cNvPr id="109" name="Google Shape;109;p4"/>
          <p:cNvSpPr txBox="1">
            <a:spLocks noGrp="1"/>
          </p:cNvSpPr>
          <p:nvPr>
            <p:ph type="body" idx="1"/>
          </p:nvPr>
        </p:nvSpPr>
        <p:spPr>
          <a:xfrm>
            <a:off x="1053548" y="1825625"/>
            <a:ext cx="1083597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u="sng">
                <a:solidFill>
                  <a:schemeClr val="hlink"/>
                </a:solidFill>
                <a:hlinkClick r:id="rId3"/>
              </a:rPr>
              <a:t>New Faculty: Start Here!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HR paperwork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“Getting Started” checklist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Acknowledging your contract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My contact info – </a:t>
            </a:r>
            <a:r>
              <a:rPr lang="en-US" u="sng">
                <a:solidFill>
                  <a:schemeClr val="hlink"/>
                </a:solidFill>
                <a:hlinkClick r:id="rId4"/>
              </a:rPr>
              <a:t>joelke@nl.edu</a:t>
            </a:r>
            <a:endParaRPr/>
          </a:p>
          <a:p>
            <a:pPr marL="22860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my.nl.edu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u="sng">
                <a:solidFill>
                  <a:schemeClr val="hlink"/>
                </a:solidFill>
                <a:hlinkClick r:id="rId5"/>
              </a:rPr>
              <a:t>Launch Pads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/>
              <a:t>University departments and contact info – LITs, LxD, Library, Learning Support and more</a:t>
            </a:r>
            <a:endParaRPr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Pedagogy</a:t>
            </a:r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body" idx="1"/>
          </p:nvPr>
        </p:nvSpPr>
        <p:spPr>
          <a:xfrm>
            <a:off x="1053548" y="1501542"/>
            <a:ext cx="10835971" cy="4947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Managing Your Course</a:t>
            </a:r>
            <a:r>
              <a:rPr lang="en-US" dirty="0"/>
              <a:t> Landing Page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4"/>
              </a:rPr>
              <a:t>Preparing to Teach Your Course</a:t>
            </a:r>
            <a:r>
              <a:rPr lang="en-US" dirty="0"/>
              <a:t> – Checklists that can be used to prepare yourself and your D2L shell for Day 1.</a:t>
            </a:r>
            <a:endParaRPr dirty="0"/>
          </a:p>
          <a:p>
            <a:pPr marL="6858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b="1" u="sng" dirty="0">
                <a:solidFill>
                  <a:schemeClr val="hlink"/>
                </a:solidFill>
                <a:hlinkClick r:id="rId5"/>
              </a:rPr>
              <a:t>Simple Syllabus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6"/>
              </a:rPr>
              <a:t>Teaching Your Course</a:t>
            </a:r>
            <a:r>
              <a:rPr lang="en-US" dirty="0"/>
              <a:t> Landing Page</a:t>
            </a:r>
            <a:endParaRPr dirty="0"/>
          </a:p>
          <a:p>
            <a:pPr marL="6858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Instructional Technology – including DTEN and remote teaching resources</a:t>
            </a:r>
            <a:endParaRPr dirty="0"/>
          </a:p>
          <a:p>
            <a:pPr marL="6858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b="1" u="sng" dirty="0">
                <a:solidFill>
                  <a:schemeClr val="hlink"/>
                </a:solidFill>
                <a:hlinkClick r:id="rId7"/>
              </a:rPr>
              <a:t>EAB Navigate Introduction</a:t>
            </a:r>
            <a:endParaRPr b="1" dirty="0"/>
          </a:p>
          <a:p>
            <a:pPr marL="6858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Grading Guidelines for D2L</a:t>
            </a:r>
            <a:endParaRPr dirty="0"/>
          </a:p>
          <a:p>
            <a:pPr marL="685800" lvl="1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Using Data to Drive Instruction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u="sng" dirty="0">
              <a:solidFill>
                <a:schemeClr val="hlink"/>
              </a:solidFill>
              <a:hlinkClick r:id="rId8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u="sng" dirty="0">
                <a:solidFill>
                  <a:schemeClr val="hlink"/>
                </a:solidFill>
                <a:hlinkClick r:id="rId9"/>
              </a:rPr>
              <a:t>Best Practices for Educators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Online and Remote Teaching (EORT)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Student-centered Pedagogy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/>
              <a:t>High Impact Teaching Strategies (HITS)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Let’s Talk about AI</a:t>
            </a:r>
            <a:endParaRPr/>
          </a:p>
        </p:txBody>
      </p:sp>
      <p:sp>
        <p:nvSpPr>
          <p:cNvPr id="121" name="Google Shape;121;p6"/>
          <p:cNvSpPr txBox="1">
            <a:spLocks noGrp="1"/>
          </p:cNvSpPr>
          <p:nvPr>
            <p:ph type="body" idx="1"/>
          </p:nvPr>
        </p:nvSpPr>
        <p:spPr>
          <a:xfrm>
            <a:off x="1477059" y="1758248"/>
            <a:ext cx="954386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 u="sng">
                <a:solidFill>
                  <a:schemeClr val="hlink"/>
                </a:solidFill>
                <a:hlinkClick r:id="rId3"/>
              </a:rPr>
              <a:t>AI and Your Course</a:t>
            </a:r>
            <a:endParaRPr sz="360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/>
              <a:t>What are your thoughts on AI?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/>
              <a:t>Our responsibilities RE: AI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u="sng">
              <a:solidFill>
                <a:schemeClr val="hlink"/>
              </a:solidFill>
              <a:hlinkClick r:id="rId4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en-US" sz="3600" u="sng">
                <a:solidFill>
                  <a:schemeClr val="hlink"/>
                </a:solidFill>
                <a:hlinkClick r:id="rId4"/>
              </a:rPr>
              <a:t>Current Programming Page</a:t>
            </a:r>
            <a:endParaRPr sz="36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sz="3600"/>
              <a:t>Tech:30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sz="3600"/>
              <a:t>Academic Honesty Office Hours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7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Ongoing Support for New Faculty</a:t>
            </a:r>
            <a:endParaRPr/>
          </a:p>
        </p:txBody>
      </p:sp>
      <p:sp>
        <p:nvSpPr>
          <p:cNvPr id="127" name="Google Shape;127;p7"/>
          <p:cNvSpPr txBox="1">
            <a:spLocks noGrp="1"/>
          </p:cNvSpPr>
          <p:nvPr>
            <p:ph type="body" idx="1"/>
          </p:nvPr>
        </p:nvSpPr>
        <p:spPr>
          <a:xfrm>
            <a:off x="1053548" y="1588168"/>
            <a:ext cx="10835971" cy="511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sz="4000" u="sng">
              <a:solidFill>
                <a:schemeClr val="hlink"/>
              </a:solidFill>
              <a:hlinkClick r:id="rId3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US" sz="4000" u="sng">
                <a:solidFill>
                  <a:schemeClr val="hlink"/>
                </a:solidFill>
                <a:hlinkClick r:id="rId3"/>
              </a:rPr>
              <a:t>CTLE Programming</a:t>
            </a:r>
            <a:endParaRPr sz="40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sz="3600" u="sng">
                <a:solidFill>
                  <a:schemeClr val="hlink"/>
                </a:solidFill>
                <a:hlinkClick r:id="rId4"/>
              </a:rPr>
              <a:t>On-demand Learning Center</a:t>
            </a:r>
            <a:endParaRPr sz="36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</a:pPr>
            <a:r>
              <a:rPr lang="en-US" sz="3600" u="sng">
                <a:solidFill>
                  <a:schemeClr val="hlink"/>
                </a:solidFill>
                <a:hlinkClick r:id="rId5"/>
              </a:rPr>
              <a:t>JumpStart Orientation</a:t>
            </a:r>
            <a:r>
              <a:rPr lang="en-US" sz="3600"/>
              <a:t> Sessions</a:t>
            </a:r>
            <a:endParaRPr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 b="1"/>
              <a:t>CTLE Weekly Emails and Newsletters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"/>
          <p:cNvSpPr txBox="1">
            <a:spLocks noGrp="1"/>
          </p:cNvSpPr>
          <p:nvPr>
            <p:ph type="title"/>
          </p:nvPr>
        </p:nvSpPr>
        <p:spPr>
          <a:xfrm>
            <a:off x="1053548" y="365125"/>
            <a:ext cx="10835971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/>
              <a:t>Quick Walkthrough of D2L?</a:t>
            </a:r>
            <a:endParaRPr/>
          </a:p>
        </p:txBody>
      </p:sp>
      <p:sp>
        <p:nvSpPr>
          <p:cNvPr id="133" name="Google Shape;133;p8"/>
          <p:cNvSpPr txBox="1">
            <a:spLocks noGrp="1"/>
          </p:cNvSpPr>
          <p:nvPr>
            <p:ph type="body" idx="1"/>
          </p:nvPr>
        </p:nvSpPr>
        <p:spPr>
          <a:xfrm>
            <a:off x="1053548" y="1825625"/>
            <a:ext cx="10835971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 dirty="0"/>
              <a:t>Student-centered Teaching and NLU principles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Find Student-centered teaching strategies on our Best Practices page </a:t>
            </a: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Centers around exploration of student expectations and lived experiences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 b="1" dirty="0"/>
              <a:t>D2L Walkthrough?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/>
              <a:t>If anyone has any questions about D2L, we’re happy to help.</a:t>
            </a:r>
            <a:endParaRPr dirty="0"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dirty="0"/>
              <a:t>Sending messages</a:t>
            </a:r>
            <a:endParaRPr dirty="0"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dirty="0"/>
              <a:t>Announcements</a:t>
            </a:r>
            <a:endParaRPr dirty="0"/>
          </a:p>
          <a:p>
            <a:pPr marL="11430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dirty="0"/>
              <a:t>Gradebook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685800" lvl="1" indent="-76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307</Words>
  <Application>Microsoft Office PowerPoint</Application>
  <PresentationFormat>Widescreen</PresentationFormat>
  <Paragraphs>70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Arial</vt:lpstr>
      <vt:lpstr>Arial Black</vt:lpstr>
      <vt:lpstr>Office Theme</vt:lpstr>
      <vt:lpstr>JumpStart Orientation</vt:lpstr>
      <vt:lpstr>Agenda</vt:lpstr>
      <vt:lpstr>Intros</vt:lpstr>
      <vt:lpstr>Best Pages for Quick Resources</vt:lpstr>
      <vt:lpstr>Pedagogy</vt:lpstr>
      <vt:lpstr>Let’s Talk about AI</vt:lpstr>
      <vt:lpstr>Ongoing Support for New Faculty</vt:lpstr>
      <vt:lpstr>Quick Walkthrough of D2L?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JumpStart Orientation</dc:title>
  <dc:creator>Shamil Clay</dc:creator>
  <cp:lastModifiedBy>Jon Oelke</cp:lastModifiedBy>
  <cp:revision>2</cp:revision>
  <dcterms:created xsi:type="dcterms:W3CDTF">2020-01-13T18:02:54Z</dcterms:created>
  <dcterms:modified xsi:type="dcterms:W3CDTF">2025-03-12T16:03:22Z</dcterms:modified>
</cp:coreProperties>
</file>