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embeddedFontLst>
    <p:embeddedFont>
      <p:font typeface="Arial Black" panose="020B0A04020102020204" pitchFamily="34" charset="0"/>
      <p:regular r:id="rId10"/>
      <p:bold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6" roundtripDataSignature="AMtx7miVBenof4WgAiIw26KyWKyYf53gr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68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9"/>
          <p:cNvSpPr txBox="1">
            <a:spLocks noGrp="1"/>
          </p:cNvSpPr>
          <p:nvPr>
            <p:ph type="ctrTitle"/>
          </p:nvPr>
        </p:nvSpPr>
        <p:spPr>
          <a:xfrm>
            <a:off x="358219" y="933826"/>
            <a:ext cx="4920791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 Black"/>
              <a:buNone/>
              <a:defRPr sz="3600"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9"/>
          <p:cNvSpPr txBox="1">
            <a:spLocks noGrp="1"/>
          </p:cNvSpPr>
          <p:nvPr>
            <p:ph type="subTitle" idx="1"/>
          </p:nvPr>
        </p:nvSpPr>
        <p:spPr>
          <a:xfrm>
            <a:off x="358219" y="3413501"/>
            <a:ext cx="4920791" cy="1521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6" name="Google Shape;16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1325" y="4935070"/>
            <a:ext cx="2640475" cy="91442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9"/>
          <p:cNvSpPr txBox="1"/>
          <p:nvPr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8"/>
          <p:cNvSpPr txBox="1">
            <a:spLocks noGrp="1"/>
          </p:cNvSpPr>
          <p:nvPr>
            <p:ph type="title"/>
          </p:nvPr>
        </p:nvSpPr>
        <p:spPr>
          <a:xfrm>
            <a:off x="1118082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8"/>
          <p:cNvSpPr>
            <a:spLocks noGrp="1"/>
          </p:cNvSpPr>
          <p:nvPr>
            <p:ph type="pic" idx="2"/>
          </p:nvPr>
        </p:nvSpPr>
        <p:spPr>
          <a:xfrm>
            <a:off x="5461482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18"/>
          <p:cNvSpPr txBox="1">
            <a:spLocks noGrp="1"/>
          </p:cNvSpPr>
          <p:nvPr>
            <p:ph type="body" idx="1"/>
          </p:nvPr>
        </p:nvSpPr>
        <p:spPr>
          <a:xfrm>
            <a:off x="1118082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" name="Google Shape;71;p18"/>
          <p:cNvSpPr/>
          <p:nvPr/>
        </p:nvSpPr>
        <p:spPr>
          <a:xfrm>
            <a:off x="0" y="0"/>
            <a:ext cx="812800" cy="6858000"/>
          </a:xfrm>
          <a:prstGeom prst="rect">
            <a:avLst/>
          </a:prstGeom>
          <a:gradFill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" name="Google Shape;72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73" name="Google Shape;73;p18"/>
          <p:cNvSpPr txBox="1"/>
          <p:nvPr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>
            <a:spLocks noGrp="1"/>
          </p:cNvSpPr>
          <p:nvPr>
            <p:ph type="title"/>
          </p:nvPr>
        </p:nvSpPr>
        <p:spPr>
          <a:xfrm>
            <a:off x="1106555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body" idx="1"/>
          </p:nvPr>
        </p:nvSpPr>
        <p:spPr>
          <a:xfrm rot="5400000">
            <a:off x="4188686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/>
          <p:nvPr/>
        </p:nvSpPr>
        <p:spPr>
          <a:xfrm>
            <a:off x="0" y="0"/>
            <a:ext cx="812800" cy="6858000"/>
          </a:xfrm>
          <a:prstGeom prst="rect">
            <a:avLst/>
          </a:prstGeom>
          <a:gradFill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" name="Google Shape;78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79" name="Google Shape;79;p19"/>
          <p:cNvSpPr txBox="1"/>
          <p:nvPr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0"/>
          <p:cNvSpPr txBox="1">
            <a:spLocks noGrp="1"/>
          </p:cNvSpPr>
          <p:nvPr>
            <p:ph type="title"/>
          </p:nvPr>
        </p:nvSpPr>
        <p:spPr>
          <a:xfrm rot="5400000">
            <a:off x="7352089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0"/>
          <p:cNvSpPr txBox="1">
            <a:spLocks noGrp="1"/>
          </p:cNvSpPr>
          <p:nvPr>
            <p:ph type="body" idx="1"/>
          </p:nvPr>
        </p:nvSpPr>
        <p:spPr>
          <a:xfrm rot="5400000">
            <a:off x="2018089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20"/>
          <p:cNvSpPr/>
          <p:nvPr/>
        </p:nvSpPr>
        <p:spPr>
          <a:xfrm>
            <a:off x="0" y="0"/>
            <a:ext cx="812800" cy="6858000"/>
          </a:xfrm>
          <a:prstGeom prst="rect">
            <a:avLst/>
          </a:prstGeom>
          <a:gradFill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" name="Google Shape;84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85" name="Google Shape;85;p20"/>
          <p:cNvSpPr txBox="1"/>
          <p:nvPr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0"/>
          <p:cNvSpPr txBox="1">
            <a:spLocks noGrp="1"/>
          </p:cNvSpPr>
          <p:nvPr>
            <p:ph type="title"/>
          </p:nvPr>
        </p:nvSpPr>
        <p:spPr>
          <a:xfrm>
            <a:off x="1053548" y="365125"/>
            <a:ext cx="1083597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0"/>
          <p:cNvSpPr txBox="1">
            <a:spLocks noGrp="1"/>
          </p:cNvSpPr>
          <p:nvPr>
            <p:ph type="body" idx="1"/>
          </p:nvPr>
        </p:nvSpPr>
        <p:spPr>
          <a:xfrm>
            <a:off x="1053548" y="1825625"/>
            <a:ext cx="1083597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10"/>
          <p:cNvSpPr/>
          <p:nvPr/>
        </p:nvSpPr>
        <p:spPr>
          <a:xfrm>
            <a:off x="0" y="0"/>
            <a:ext cx="812800" cy="6870700"/>
          </a:xfrm>
          <a:prstGeom prst="rect">
            <a:avLst/>
          </a:prstGeom>
          <a:gradFill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" name="Google Shape;22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23" name="Google Shape;23;p10"/>
          <p:cNvSpPr txBox="1"/>
          <p:nvPr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1"/>
          <p:cNvSpPr txBox="1">
            <a:spLocks noGrp="1"/>
          </p:cNvSpPr>
          <p:nvPr>
            <p:ph type="title"/>
          </p:nvPr>
        </p:nvSpPr>
        <p:spPr>
          <a:xfrm>
            <a:off x="1053548" y="1709738"/>
            <a:ext cx="10293902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1"/>
          </p:nvPr>
        </p:nvSpPr>
        <p:spPr>
          <a:xfrm>
            <a:off x="1053548" y="4589463"/>
            <a:ext cx="10293902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11"/>
          <p:cNvSpPr/>
          <p:nvPr/>
        </p:nvSpPr>
        <p:spPr>
          <a:xfrm>
            <a:off x="0" y="0"/>
            <a:ext cx="812800" cy="6858000"/>
          </a:xfrm>
          <a:prstGeom prst="rect">
            <a:avLst/>
          </a:prstGeom>
          <a:gradFill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" name="Google Shape;28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29" name="Google Shape;29;p11"/>
          <p:cNvSpPr txBox="1"/>
          <p:nvPr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bg>
      <p:bgPr>
        <a:gradFill>
          <a:gsLst>
            <a:gs pos="0">
              <a:srgbClr val="55BEE9"/>
            </a:gs>
            <a:gs pos="40000">
              <a:srgbClr val="1775A0"/>
            </a:gs>
            <a:gs pos="100000">
              <a:srgbClr val="005881"/>
            </a:gs>
          </a:gsLst>
          <a:lin ang="10800000" scaled="0"/>
        </a:gra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2"/>
          <p:cNvSpPr txBox="1">
            <a:spLocks noGrp="1"/>
          </p:cNvSpPr>
          <p:nvPr>
            <p:ph type="ctrTitle"/>
          </p:nvPr>
        </p:nvSpPr>
        <p:spPr>
          <a:xfrm>
            <a:off x="1150073" y="933826"/>
            <a:ext cx="10209226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 Black"/>
              <a:buNone/>
              <a:defRPr sz="3600"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2"/>
          <p:cNvSpPr txBox="1">
            <a:spLocks noGrp="1"/>
          </p:cNvSpPr>
          <p:nvPr>
            <p:ph type="subTitle" idx="1"/>
          </p:nvPr>
        </p:nvSpPr>
        <p:spPr>
          <a:xfrm>
            <a:off x="1150073" y="3413501"/>
            <a:ext cx="10209226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33" name="Google Shape;33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34" name="Google Shape;34;p12"/>
          <p:cNvSpPr txBox="1"/>
          <p:nvPr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3"/>
          <p:cNvSpPr txBox="1">
            <a:spLocks noGrp="1"/>
          </p:cNvSpPr>
          <p:nvPr>
            <p:ph type="title"/>
          </p:nvPr>
        </p:nvSpPr>
        <p:spPr>
          <a:xfrm>
            <a:off x="1053548" y="365125"/>
            <a:ext cx="1030025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3"/>
          <p:cNvSpPr txBox="1">
            <a:spLocks noGrp="1"/>
          </p:cNvSpPr>
          <p:nvPr>
            <p:ph type="body" idx="1"/>
          </p:nvPr>
        </p:nvSpPr>
        <p:spPr>
          <a:xfrm>
            <a:off x="1053548" y="1825625"/>
            <a:ext cx="4966252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1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3"/>
          <p:cNvSpPr/>
          <p:nvPr/>
        </p:nvSpPr>
        <p:spPr>
          <a:xfrm>
            <a:off x="0" y="0"/>
            <a:ext cx="812800" cy="6858000"/>
          </a:xfrm>
          <a:prstGeom prst="rect">
            <a:avLst/>
          </a:prstGeom>
          <a:gradFill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" name="Google Shape;40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41" name="Google Shape;41;p13"/>
          <p:cNvSpPr txBox="1"/>
          <p:nvPr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4"/>
          <p:cNvSpPr txBox="1">
            <a:spLocks noGrp="1"/>
          </p:cNvSpPr>
          <p:nvPr>
            <p:ph type="title"/>
          </p:nvPr>
        </p:nvSpPr>
        <p:spPr>
          <a:xfrm>
            <a:off x="1053548" y="365125"/>
            <a:ext cx="1030184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4"/>
          <p:cNvSpPr txBox="1">
            <a:spLocks noGrp="1"/>
          </p:cNvSpPr>
          <p:nvPr>
            <p:ph type="body" idx="1"/>
          </p:nvPr>
        </p:nvSpPr>
        <p:spPr>
          <a:xfrm>
            <a:off x="1053548" y="1681163"/>
            <a:ext cx="5158409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4"/>
          <p:cNvSpPr txBox="1">
            <a:spLocks noGrp="1"/>
          </p:cNvSpPr>
          <p:nvPr>
            <p:ph type="body" idx="2"/>
          </p:nvPr>
        </p:nvSpPr>
        <p:spPr>
          <a:xfrm>
            <a:off x="1053548" y="2505075"/>
            <a:ext cx="5158409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4"/>
          <p:cNvSpPr txBox="1">
            <a:spLocks noGrp="1"/>
          </p:cNvSpPr>
          <p:nvPr>
            <p:ph type="body" idx="3"/>
          </p:nvPr>
        </p:nvSpPr>
        <p:spPr>
          <a:xfrm>
            <a:off x="6430616" y="1681163"/>
            <a:ext cx="492477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body" idx="4"/>
          </p:nvPr>
        </p:nvSpPr>
        <p:spPr>
          <a:xfrm>
            <a:off x="6430616" y="2505075"/>
            <a:ext cx="492477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4"/>
          <p:cNvSpPr/>
          <p:nvPr/>
        </p:nvSpPr>
        <p:spPr>
          <a:xfrm>
            <a:off x="0" y="0"/>
            <a:ext cx="812800" cy="6858000"/>
          </a:xfrm>
          <a:prstGeom prst="rect">
            <a:avLst/>
          </a:prstGeom>
          <a:gradFill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" name="Google Shape;49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50" name="Google Shape;50;p14"/>
          <p:cNvSpPr txBox="1"/>
          <p:nvPr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5"/>
          <p:cNvSpPr txBox="1">
            <a:spLocks noGrp="1"/>
          </p:cNvSpPr>
          <p:nvPr>
            <p:ph type="title"/>
          </p:nvPr>
        </p:nvSpPr>
        <p:spPr>
          <a:xfrm>
            <a:off x="1053548" y="365125"/>
            <a:ext cx="1030025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5"/>
          <p:cNvSpPr/>
          <p:nvPr/>
        </p:nvSpPr>
        <p:spPr>
          <a:xfrm>
            <a:off x="0" y="0"/>
            <a:ext cx="812800" cy="6858000"/>
          </a:xfrm>
          <a:prstGeom prst="rect">
            <a:avLst/>
          </a:prstGeom>
          <a:gradFill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" name="Google Shape;54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55" name="Google Shape;55;p15"/>
          <p:cNvSpPr txBox="1"/>
          <p:nvPr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6"/>
          <p:cNvSpPr/>
          <p:nvPr/>
        </p:nvSpPr>
        <p:spPr>
          <a:xfrm>
            <a:off x="0" y="0"/>
            <a:ext cx="812800" cy="6858000"/>
          </a:xfrm>
          <a:prstGeom prst="rect">
            <a:avLst/>
          </a:prstGeom>
          <a:gradFill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59" name="Google Shape;59;p16"/>
          <p:cNvSpPr txBox="1"/>
          <p:nvPr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7"/>
          <p:cNvSpPr txBox="1">
            <a:spLocks noGrp="1"/>
          </p:cNvSpPr>
          <p:nvPr>
            <p:ph type="title"/>
          </p:nvPr>
        </p:nvSpPr>
        <p:spPr>
          <a:xfrm>
            <a:off x="1118082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7"/>
          <p:cNvSpPr txBox="1">
            <a:spLocks noGrp="1"/>
          </p:cNvSpPr>
          <p:nvPr>
            <p:ph type="body" idx="1"/>
          </p:nvPr>
        </p:nvSpPr>
        <p:spPr>
          <a:xfrm>
            <a:off x="5461482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3" name="Google Shape;63;p17"/>
          <p:cNvSpPr txBox="1">
            <a:spLocks noGrp="1"/>
          </p:cNvSpPr>
          <p:nvPr>
            <p:ph type="body" idx="2"/>
          </p:nvPr>
        </p:nvSpPr>
        <p:spPr>
          <a:xfrm>
            <a:off x="1118082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4" name="Google Shape;64;p17"/>
          <p:cNvSpPr/>
          <p:nvPr/>
        </p:nvSpPr>
        <p:spPr>
          <a:xfrm>
            <a:off x="0" y="0"/>
            <a:ext cx="812800" cy="6858000"/>
          </a:xfrm>
          <a:prstGeom prst="rect">
            <a:avLst/>
          </a:prstGeom>
          <a:gradFill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" name="Google Shape;65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66" name="Google Shape;66;p17"/>
          <p:cNvSpPr txBox="1"/>
          <p:nvPr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nl.edu/ctle/managing-your-course/course-wrap-up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nl.edu/ctle/managing-your-course/teaching-your-course/communication-and-grading-in-d2l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nl.campuslabs.com/faculty/#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nl.edu/ctle/managing-your-course/course-wrap-up/sample-idea-email/" TargetMode="External"/><Relationship Id="rId4" Type="http://schemas.openxmlformats.org/officeDocument/2006/relationships/hyperlink" Target="https://nl.campuslabs.com/eval-home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nl.edu/ctle/ctle-programming/teaching-excellence-framework--modules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nl.edu/ctle/managing-your-course/course-wrap-up/course-reflections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 txBox="1">
            <a:spLocks noGrp="1"/>
          </p:cNvSpPr>
          <p:nvPr>
            <p:ph type="ctrTitle"/>
          </p:nvPr>
        </p:nvSpPr>
        <p:spPr>
          <a:xfrm>
            <a:off x="358219" y="933826"/>
            <a:ext cx="537939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 Black"/>
              <a:buNone/>
            </a:pPr>
            <a:r>
              <a:rPr lang="en-US"/>
              <a:t>JumpStart End-of-Term Session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 txBox="1">
            <a:spLocks noGrp="1"/>
          </p:cNvSpPr>
          <p:nvPr>
            <p:ph type="title"/>
          </p:nvPr>
        </p:nvSpPr>
        <p:spPr>
          <a:xfrm>
            <a:off x="1053548" y="365125"/>
            <a:ext cx="1083597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Agenda</a:t>
            </a:r>
            <a:endParaRPr/>
          </a:p>
        </p:txBody>
      </p:sp>
      <p:sp>
        <p:nvSpPr>
          <p:cNvPr id="96" name="Google Shape;96;p2"/>
          <p:cNvSpPr txBox="1">
            <a:spLocks noGrp="1"/>
          </p:cNvSpPr>
          <p:nvPr>
            <p:ph type="body" idx="1"/>
          </p:nvPr>
        </p:nvSpPr>
        <p:spPr>
          <a:xfrm>
            <a:off x="1053548" y="1825625"/>
            <a:ext cx="1083597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Feedback for Students: Grading and Formative Feedback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Feedback from Students: IDEA Scores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Wrapping-up: Entering Grades in Banner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Reflections: Your Process and Practice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u="sng">
                <a:solidFill>
                  <a:schemeClr val="hlink"/>
                </a:solidFill>
                <a:hlinkClick r:id="rId3"/>
              </a:rPr>
              <a:t>Course Wrap-up Resources on CTLE Website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title"/>
          </p:nvPr>
        </p:nvSpPr>
        <p:spPr>
          <a:xfrm>
            <a:off x="1053548" y="365125"/>
            <a:ext cx="1083597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Feedback for Students: Grading and Formative Feedback</a:t>
            </a:r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body" idx="1"/>
          </p:nvPr>
        </p:nvSpPr>
        <p:spPr>
          <a:xfrm>
            <a:off x="1053548" y="1825625"/>
            <a:ext cx="1083597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Grading is done via the rubric tool in D2L – which the student has access to as well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Ensures everyone is the same page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Sets expectations that students can clearly see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Makes the process as objective as possible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Be sure to add comments, not just scores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Feedback – or Feedforward – will help students far more than a number on a rubric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Be specific about where students need to improve going forward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Provide examples of how to improve arguments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Sometimes using the rubric isn’t enough – there are a number of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tools you can use to communicate with students</a:t>
            </a:r>
            <a:r>
              <a:rPr lang="en-US"/>
              <a:t>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/>
          <p:cNvSpPr txBox="1">
            <a:spLocks noGrp="1"/>
          </p:cNvSpPr>
          <p:nvPr>
            <p:ph type="title"/>
          </p:nvPr>
        </p:nvSpPr>
        <p:spPr>
          <a:xfrm>
            <a:off x="1053548" y="365125"/>
            <a:ext cx="1083597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Feedback from Students: IDEA Surveys</a:t>
            </a:r>
            <a:endParaRPr/>
          </a:p>
        </p:txBody>
      </p:sp>
      <p:sp>
        <p:nvSpPr>
          <p:cNvPr id="108" name="Google Shape;108;p4"/>
          <p:cNvSpPr txBox="1">
            <a:spLocks noGrp="1"/>
          </p:cNvSpPr>
          <p:nvPr>
            <p:ph type="body" idx="1"/>
          </p:nvPr>
        </p:nvSpPr>
        <p:spPr>
          <a:xfrm>
            <a:off x="1053548" y="1825625"/>
            <a:ext cx="1083597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IDEA Surveys are NLU’s instructor and course evaluations completed by students each term (Sent by Stacy Vlahakis)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They give you anonymous insights into your teaching practices and course content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This valuable data can be used to demonstrate teaching effectiveness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Demonstrating that you internalize this feedback and make changes to your teaching demonstrates your growth mindset (Tell us about a recent insight you have had)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Encourage students to complete the IDEA surveys by posting an announcement and sending reminder emails/texts.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u="sng">
                <a:solidFill>
                  <a:schemeClr val="hlink"/>
                </a:solidFill>
                <a:hlinkClick r:id="rId3"/>
              </a:rPr>
              <a:t>IDEA Survey Dashboard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u="sng">
                <a:solidFill>
                  <a:schemeClr val="hlink"/>
                </a:solidFill>
                <a:hlinkClick r:id="rId4"/>
              </a:rPr>
              <a:t>Link for Students to Access IDEA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u="sng">
                <a:solidFill>
                  <a:schemeClr val="hlink"/>
                </a:solidFill>
                <a:hlinkClick r:id="rId5"/>
              </a:rPr>
              <a:t>Sample IDEA email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1053548" y="365125"/>
            <a:ext cx="1083597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Wrapping-up: Entering Grades in Banner</a:t>
            </a:r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body" idx="1"/>
          </p:nvPr>
        </p:nvSpPr>
        <p:spPr>
          <a:xfrm>
            <a:off x="1053548" y="1825625"/>
            <a:ext cx="1083597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After your grades are complete in D2L, they need to be transferred to Banner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We’ve got a tutorial for that!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u="sng">
                <a:solidFill>
                  <a:schemeClr val="hlink"/>
                </a:solidFill>
                <a:hlinkClick r:id="rId3"/>
              </a:rPr>
              <a:t>Entering Grades in Banner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 txBox="1">
            <a:spLocks noGrp="1"/>
          </p:cNvSpPr>
          <p:nvPr>
            <p:ph type="title"/>
          </p:nvPr>
        </p:nvSpPr>
        <p:spPr>
          <a:xfrm>
            <a:off x="1053548" y="365125"/>
            <a:ext cx="1083597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Reflections: Your Process and Practice</a:t>
            </a:r>
            <a:endParaRPr/>
          </a:p>
        </p:txBody>
      </p:sp>
      <p:sp>
        <p:nvSpPr>
          <p:cNvPr id="120" name="Google Shape;120;p6"/>
          <p:cNvSpPr txBox="1">
            <a:spLocks noGrp="1"/>
          </p:cNvSpPr>
          <p:nvPr>
            <p:ph type="body" idx="1"/>
          </p:nvPr>
        </p:nvSpPr>
        <p:spPr>
          <a:xfrm>
            <a:off x="1053548" y="1825625"/>
            <a:ext cx="10835971" cy="4719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228600" lvl="0" indent="-6413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When your class has wrapped-up, it is time to reflect on the term</a:t>
            </a:r>
            <a:endParaRPr/>
          </a:p>
          <a:p>
            <a:pPr marL="228600" lvl="0" indent="-641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What does this process typically look like for you?</a:t>
            </a:r>
            <a:endParaRPr/>
          </a:p>
          <a:p>
            <a:pPr marL="228600" lvl="0" indent="-641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Throughout this term, you have seen emails or information on the Center for Teaching and Learning Excellence website regarding the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Teaching Excellence Framework</a:t>
            </a:r>
            <a:r>
              <a:rPr lang="en-US"/>
              <a:t>. I encourage you to reflect on the term through that lens: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Subject Matter Guide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Designer and Teacher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Community Builder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"/>
          <p:cNvSpPr txBox="1">
            <a:spLocks noGrp="1"/>
          </p:cNvSpPr>
          <p:nvPr>
            <p:ph type="title"/>
          </p:nvPr>
        </p:nvSpPr>
        <p:spPr>
          <a:xfrm>
            <a:off x="1053548" y="365125"/>
            <a:ext cx="1083597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Sample Reflections</a:t>
            </a:r>
            <a:endParaRPr/>
          </a:p>
        </p:txBody>
      </p:sp>
      <p:sp>
        <p:nvSpPr>
          <p:cNvPr id="126" name="Google Shape;126;p7"/>
          <p:cNvSpPr txBox="1">
            <a:spLocks noGrp="1"/>
          </p:cNvSpPr>
          <p:nvPr>
            <p:ph type="body" idx="1"/>
          </p:nvPr>
        </p:nvSpPr>
        <p:spPr>
          <a:xfrm>
            <a:off x="1053550" y="1825625"/>
            <a:ext cx="10836000" cy="46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228600" lvl="0" indent="-21526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Subject Matter Reflection – </a:t>
            </a:r>
            <a:endParaRPr/>
          </a:p>
          <a:p>
            <a:pPr marL="685800" lvl="1" indent="-217169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What are some creative ways that I brought my work outside of NLU to the classroom this term?</a:t>
            </a:r>
            <a:endParaRPr/>
          </a:p>
          <a:p>
            <a:pPr marL="685800" lvl="1" indent="-217169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What personal experiences from the field did I share with students (or ask them to share) to bring the subject matter to life?</a:t>
            </a:r>
            <a:endParaRPr/>
          </a:p>
          <a:p>
            <a:pPr marL="228600" lvl="0" indent="-21526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Designer and Teacher Reflection – </a:t>
            </a:r>
            <a:endParaRPr/>
          </a:p>
          <a:p>
            <a:pPr marL="685800" lvl="1" indent="-217169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What PD or Faculty Forums did I attend to improve my instructional practices?</a:t>
            </a:r>
            <a:endParaRPr/>
          </a:p>
          <a:p>
            <a:pPr marL="685800" lvl="1" indent="-217169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What would I do differently the next time I teach this course?</a:t>
            </a:r>
            <a:endParaRPr/>
          </a:p>
          <a:p>
            <a:pPr marL="228600" lvl="0" indent="-21526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Community Builder Reflection – </a:t>
            </a:r>
            <a:endParaRPr/>
          </a:p>
          <a:p>
            <a:pPr marL="685800" lvl="1" indent="-217169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What efforts did I make this term to incorporate all student perspectives into my course?</a:t>
            </a:r>
            <a:endParaRPr/>
          </a:p>
          <a:p>
            <a:pPr marL="685800" lvl="1" indent="-217169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What strategies did I implement this term to create a more engaging environment for my students?</a:t>
            </a:r>
            <a:endParaRPr/>
          </a:p>
          <a:p>
            <a:pPr marL="685800" lvl="1" indent="-217169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What would I do differently to make deeper connections with students the next time I teach this course?</a:t>
            </a:r>
            <a:endParaRPr/>
          </a:p>
          <a:p>
            <a:pPr marL="228600" lvl="0" indent="-21526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All of these (and more) can be found here: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Course Reflections</a:t>
            </a:r>
            <a:endParaRPr/>
          </a:p>
          <a:p>
            <a:pPr marL="228600" lvl="0" indent="-7747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509</Words>
  <Application>Microsoft Office PowerPoint</Application>
  <PresentationFormat>Widescreen</PresentationFormat>
  <Paragraphs>56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Calibri</vt:lpstr>
      <vt:lpstr>Arial</vt:lpstr>
      <vt:lpstr>Arial Black</vt:lpstr>
      <vt:lpstr>Office Theme</vt:lpstr>
      <vt:lpstr>JumpStart End-of-Term Session </vt:lpstr>
      <vt:lpstr>Agenda</vt:lpstr>
      <vt:lpstr>Feedback for Students: Grading and Formative Feedback</vt:lpstr>
      <vt:lpstr>Feedback from Students: IDEA Surveys</vt:lpstr>
      <vt:lpstr>Wrapping-up: Entering Grades in Banner</vt:lpstr>
      <vt:lpstr>Reflections: Your Process and Practice</vt:lpstr>
      <vt:lpstr>Sample Reflections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JumpStart End-of-Term Session </dc:title>
  <dc:creator>Shamil Clay</dc:creator>
  <cp:lastModifiedBy>Jon Oelke</cp:lastModifiedBy>
  <cp:revision>1</cp:revision>
  <dcterms:created xsi:type="dcterms:W3CDTF">2020-01-13T18:02:54Z</dcterms:created>
  <dcterms:modified xsi:type="dcterms:W3CDTF">2025-03-12T16:05:32Z</dcterms:modified>
</cp:coreProperties>
</file>