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5" r:id="rId5"/>
    <p:sldId id="260" r:id="rId6"/>
    <p:sldId id="261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6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A997C-097D-4F26-8B3C-F3AAC6D53093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027A1-7345-440D-A922-D3B7B0B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27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066C83-1462-7441-944A-571951E2C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219" y="933826"/>
            <a:ext cx="4920791" cy="238760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219" y="3413501"/>
            <a:ext cx="4920791" cy="1521569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F090F0-4509-2842-B792-CB3DEDB54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5" y="4935070"/>
            <a:ext cx="2640475" cy="914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8A2E3-BEA9-294D-B9C6-564BD248C87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48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61482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808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DA9A29-B7AE-6B4B-A4C7-FD67E9FE2E2B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B50BB3-076F-F14B-880E-8976DB1028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477AA0-AF4B-074D-8B19-A27D2E92E419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70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555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6555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03A0-3FDF-7D49-AE85-52C3D0896F03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286F4-1B83-2E48-B886-70EC6C2A89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7D9B8F-F6AE-4F43-9112-5D68ADA106C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171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3558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6858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F70171-E365-EB49-95E0-F81894637736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4A8308-8213-5B47-A025-69E2F5879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ACE320-0E39-3243-85C5-54041A46F8FF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70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825625"/>
            <a:ext cx="10835971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F3DE70-39AE-4B43-B6B1-C863B4A0738B}"/>
              </a:ext>
            </a:extLst>
          </p:cNvPr>
          <p:cNvSpPr/>
          <p:nvPr userDrawn="1"/>
        </p:nvSpPr>
        <p:spPr>
          <a:xfrm>
            <a:off x="0" y="0"/>
            <a:ext cx="812800" cy="6870700"/>
          </a:xfrm>
          <a:prstGeom prst="rect">
            <a:avLst/>
          </a:prstGeom>
          <a:gradFill flip="none" rotWithShape="1">
            <a:gsLst>
              <a:gs pos="64000">
                <a:srgbClr val="1775A0"/>
              </a:gs>
              <a:gs pos="0">
                <a:srgbClr val="55BEE9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D60DA5-8D80-3041-AD9F-AD8B374430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54EBEB-F487-D74C-B657-56E34C9FA03E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78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1709738"/>
            <a:ext cx="1029390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548" y="4589463"/>
            <a:ext cx="1029390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494A6-BCF0-F140-93AB-24B39BDB873A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54487-268F-4346-A82B-8B8D81471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C7B2D4-FE88-3747-86E9-76F3B0F6259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88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 flip="none" rotWithShape="1"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073" y="933826"/>
            <a:ext cx="10209226" cy="238760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0073" y="3413501"/>
            <a:ext cx="10209226" cy="1655762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83CB9-3572-1146-9090-42FF23245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192FE4-F7C5-894A-9960-F44893786AE3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97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548" y="1825625"/>
            <a:ext cx="496625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C46E40-8269-4440-8048-3783DC92871F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561CE1-F390-6744-8676-864718FB0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98BB20-2F28-ED48-AD81-701F0E4EE899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95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184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548" y="1681163"/>
            <a:ext cx="515840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3548" y="2505075"/>
            <a:ext cx="5158409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0616" y="1681163"/>
            <a:ext cx="49247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0616" y="2505075"/>
            <a:ext cx="492477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74D1E4-D3B9-7D4B-BA92-CD1BA22845EA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62FD28-A84C-5141-ABA0-054FEF163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A0D9C6-D177-1F42-959B-2F254AB1E2CB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34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CCB9-01C0-B841-8141-AA6BE5653FD7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A9F16-9F9C-A441-ACF8-191D6F6A42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878153-196F-ED4A-B71D-CA37401987C1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43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AB55AB-69A3-BB49-BE1D-E53EB93E1430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B44531-B70B-C840-BC4D-B7A36FE3EA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E28199-E406-B544-BAE1-D00784EAC518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04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482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808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DEC0B5-7D2C-B640-AD91-A4A78D108EC0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12F8F9-980F-2A47-999E-6A74D138D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40B75C-EF89-B54C-9F21-6F40AB639D9F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32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373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ctle-programming/teaching-excellence-framework--modules/subject-matter-guid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ctle-programming/teaching-excellence-framework--modules/subject-matter-guid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ertoolsforteachers.org/" TargetMode="External"/><Relationship Id="rId2" Type="http://schemas.openxmlformats.org/officeDocument/2006/relationships/hyperlink" Target="https://kpcrossacademy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l.edu/ctle/managing-your-course/teaching-your-course/best-practices-for-educators/high-impact-teaching-strategies/teaching-the-course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Onetonline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B4C0-FF72-CE41-BE13-C4974C980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219" y="933826"/>
            <a:ext cx="5379390" cy="2387600"/>
          </a:xfrm>
        </p:spPr>
        <p:txBody>
          <a:bodyPr/>
          <a:lstStyle/>
          <a:p>
            <a:r>
              <a:rPr lang="en-US" dirty="0" smtClean="0"/>
              <a:t>Enlighten in 11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800" dirty="0"/>
              <a:t>Utilizing Discipline-specific Research and Tools in Our Classrooms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CC798-6027-C548-95C2-3D71E1CE5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219" y="3413501"/>
            <a:ext cx="5379390" cy="1655762"/>
          </a:xfrm>
        </p:spPr>
        <p:txBody>
          <a:bodyPr/>
          <a:lstStyle/>
          <a:p>
            <a:r>
              <a:rPr lang="en-US" dirty="0" smtClean="0"/>
              <a:t>January 20, 2023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3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Teaching Excellence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Subject Matter Guide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Designer and Teacher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Community Builder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2030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Teaching Excellence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>
                <a:hlinkClick r:id="rId2"/>
              </a:rPr>
              <a:t>Subject Matter Guide </a:t>
            </a:r>
            <a:r>
              <a:rPr lang="en-US" b="1" dirty="0" smtClean="0"/>
              <a:t>- </a:t>
            </a:r>
            <a:r>
              <a:rPr lang="en-US" dirty="0" smtClean="0"/>
              <a:t>Faculty </a:t>
            </a:r>
            <a:r>
              <a:rPr lang="en-US" dirty="0"/>
              <a:t>develop the ability to help students, who are mostly </a:t>
            </a:r>
            <a:r>
              <a:rPr lang="en-US" dirty="0" smtClean="0"/>
              <a:t>content novices</a:t>
            </a:r>
            <a:r>
              <a:rPr lang="en-US" dirty="0"/>
              <a:t>, acquire the knowledge, skills, and disposition to acclimate to the discipline’s professional practice.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Faculty guide students into their deep, evolving, and foundational knowledge in their content area.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Faculty model to students the way a practitioner solves problems and applies the discipline’s skills and knowledge in a professional setting.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utilize discipline-specific research and tools in their teaching practice. </a:t>
            </a:r>
          </a:p>
        </p:txBody>
      </p:sp>
    </p:spTree>
    <p:extLst>
      <p:ext uri="{BB962C8B-B14F-4D97-AF65-F5344CB8AC3E}">
        <p14:creationId xmlns:p14="http://schemas.microsoft.com/office/powerpoint/2010/main" val="408106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Last </a:t>
            </a:r>
            <a:r>
              <a:rPr lang="en-US" sz="2600" dirty="0" smtClean="0"/>
              <a:t>month, we discussed </a:t>
            </a:r>
            <a:r>
              <a:rPr lang="en-US" sz="2600" dirty="0" smtClean="0"/>
              <a:t>modeling </a:t>
            </a:r>
            <a:r>
              <a:rPr lang="en-US" sz="2600" dirty="0" smtClean="0"/>
              <a:t>the </a:t>
            </a:r>
            <a:r>
              <a:rPr lang="en-US" sz="2600" dirty="0"/>
              <a:t>way </a:t>
            </a:r>
            <a:r>
              <a:rPr lang="en-US" sz="2600" dirty="0" smtClean="0"/>
              <a:t>that a </a:t>
            </a:r>
            <a:r>
              <a:rPr lang="en-US" sz="2600" dirty="0"/>
              <a:t>practitioner solves problems and applies the discipline’s skills and knowledge in a professional </a:t>
            </a:r>
            <a:r>
              <a:rPr lang="en-US" sz="2600" dirty="0" smtClean="0"/>
              <a:t>setting. This month we’ll think about the resources and tools that will help practitioners operate in their field.</a:t>
            </a: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Help students understand </a:t>
            </a:r>
            <a:r>
              <a:rPr lang="en-US" dirty="0" smtClean="0"/>
              <a:t>common tools in the field.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Get hands-on experience with those tools.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9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</a:t>
            </a:r>
            <a:r>
              <a:rPr lang="en-US" dirty="0" smtClean="0"/>
              <a:t>Tools </a:t>
            </a:r>
            <a:r>
              <a:rPr lang="en-US" dirty="0" smtClean="0"/>
              <a:t>from the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sz="2600" b="1" dirty="0" smtClean="0"/>
              <a:t>Modeling/Demonstration</a:t>
            </a:r>
            <a:r>
              <a:rPr lang="en-US" sz="2600" dirty="0"/>
              <a:t>: </a:t>
            </a:r>
            <a:r>
              <a:rPr lang="en-US" sz="2600" dirty="0" smtClean="0"/>
              <a:t>Design an activity using the resource or tool as a resource or source material</a:t>
            </a:r>
            <a:r>
              <a:rPr lang="en-US" sz="2600" dirty="0" smtClean="0"/>
              <a:t>. </a:t>
            </a:r>
            <a:r>
              <a:rPr lang="en-US" sz="2600" dirty="0" smtClean="0"/>
              <a:t>Sometimes faculty or students may receive a free trial/membership.</a:t>
            </a:r>
            <a:endParaRPr lang="en-US" sz="2600" dirty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en-US" sz="2600" b="1" dirty="0" smtClean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sz="2600" b="1" dirty="0" smtClean="0"/>
              <a:t>Review </a:t>
            </a:r>
            <a:r>
              <a:rPr lang="en-US" sz="2600" b="1" dirty="0"/>
              <a:t>and Reflection: </a:t>
            </a:r>
            <a:r>
              <a:rPr lang="en-US" sz="2600" dirty="0"/>
              <a:t>Learners should reflect on the </a:t>
            </a:r>
            <a:r>
              <a:rPr lang="en-US" sz="2600" dirty="0" smtClean="0"/>
              <a:t>modeling first, then we can add insights. </a:t>
            </a:r>
            <a:r>
              <a:rPr lang="en-US" sz="2600" dirty="0"/>
              <a:t>What did they see? </a:t>
            </a:r>
            <a:r>
              <a:rPr lang="en-US" sz="2600" dirty="0" smtClean="0"/>
              <a:t>How could this tool help them when they enter the field? </a:t>
            </a:r>
            <a:r>
              <a:rPr lang="en-US" sz="2600" dirty="0"/>
              <a:t>Learners may reflect individually, with partners or groups, or as a whole class.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en-US" sz="2600" b="1" dirty="0" smtClean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sz="2600" b="1" dirty="0" smtClean="0"/>
              <a:t>Practice</a:t>
            </a:r>
            <a:r>
              <a:rPr lang="en-US" sz="2600" dirty="0"/>
              <a:t>: Learners should immediately get to </a:t>
            </a:r>
            <a:r>
              <a:rPr lang="en-US" sz="2600" dirty="0" smtClean="0"/>
              <a:t>work with the tool (if possible) while </a:t>
            </a:r>
            <a:r>
              <a:rPr lang="en-US" sz="2600" dirty="0"/>
              <a:t>receiving feedback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965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507991"/>
            <a:ext cx="10835971" cy="5171942"/>
          </a:xfrm>
        </p:spPr>
        <p:txBody>
          <a:bodyPr>
            <a:normAutofit/>
          </a:bodyPr>
          <a:lstStyle/>
          <a:p>
            <a:r>
              <a:rPr lang="en-US" dirty="0" smtClean="0"/>
              <a:t>Psychology</a:t>
            </a:r>
          </a:p>
          <a:p>
            <a:pPr lvl="1"/>
            <a:r>
              <a:rPr lang="en-US" dirty="0" smtClean="0"/>
              <a:t>DSM-5-TR</a:t>
            </a:r>
          </a:p>
          <a:p>
            <a:pPr lvl="1"/>
            <a:r>
              <a:rPr lang="en-US" dirty="0" smtClean="0"/>
              <a:t>CBT vs. DBT</a:t>
            </a:r>
          </a:p>
          <a:p>
            <a:pPr lvl="1"/>
            <a:r>
              <a:rPr lang="en-US" dirty="0" smtClean="0"/>
              <a:t>EMR</a:t>
            </a:r>
          </a:p>
          <a:p>
            <a:pPr lvl="1"/>
            <a:r>
              <a:rPr lang="en-US" dirty="0"/>
              <a:t>Society for Industrial Organizational Psychology (SIOP) Conference</a:t>
            </a:r>
            <a:endParaRPr lang="en-US" dirty="0" smtClean="0"/>
          </a:p>
          <a:p>
            <a:r>
              <a:rPr lang="en-US" dirty="0" smtClean="0"/>
              <a:t>Business</a:t>
            </a:r>
          </a:p>
          <a:p>
            <a:pPr lvl="1"/>
            <a:r>
              <a:rPr lang="en-US" dirty="0" err="1" smtClean="0"/>
              <a:t>Quickbooks</a:t>
            </a:r>
            <a:r>
              <a:rPr lang="en-US" dirty="0" smtClean="0"/>
              <a:t> (waveapps.com is a free accounting software)</a:t>
            </a:r>
          </a:p>
          <a:p>
            <a:pPr lvl="1"/>
            <a:r>
              <a:rPr lang="en-US" dirty="0" err="1" smtClean="0"/>
              <a:t>Onet</a:t>
            </a:r>
            <a:r>
              <a:rPr lang="en-US" dirty="0" smtClean="0"/>
              <a:t> Online</a:t>
            </a:r>
          </a:p>
          <a:p>
            <a:r>
              <a:rPr lang="en-US" dirty="0" smtClean="0"/>
              <a:t>Education</a:t>
            </a:r>
          </a:p>
          <a:p>
            <a:pPr lvl="1"/>
            <a:r>
              <a:rPr lang="en-US" dirty="0" smtClean="0">
                <a:hlinkClick r:id="rId2"/>
              </a:rPr>
              <a:t>K. Patricia Cross Academy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Tools for Teachers (</a:t>
            </a:r>
            <a:r>
              <a:rPr lang="en-US" dirty="0">
                <a:hlinkClick r:id="rId3"/>
              </a:rPr>
              <a:t>Smarter Balanced</a:t>
            </a:r>
            <a:r>
              <a:rPr lang="en-US" dirty="0" smtClean="0">
                <a:hlinkClick r:id="rId3"/>
              </a:rPr>
              <a:t>)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CTLE’s Best Practices for Educators</a:t>
            </a:r>
            <a:r>
              <a:rPr lang="en-US" dirty="0" smtClean="0"/>
              <a:t> page : -)</a:t>
            </a: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597794"/>
            <a:ext cx="10835971" cy="5139890"/>
          </a:xfrm>
        </p:spPr>
        <p:txBody>
          <a:bodyPr>
            <a:no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b="1" dirty="0" smtClean="0"/>
              <a:t>All:</a:t>
            </a:r>
            <a:r>
              <a:rPr lang="en-US" sz="1600" dirty="0" smtClean="0"/>
              <a:t> Use a </a:t>
            </a:r>
            <a:r>
              <a:rPr lang="en-US" sz="1600" u="sng" dirty="0" smtClean="0"/>
              <a:t>journal article or publication</a:t>
            </a:r>
            <a:r>
              <a:rPr lang="en-US" sz="1600" dirty="0" smtClean="0"/>
              <a:t> that is common or well-liked in the field. Discuss important </a:t>
            </a:r>
            <a:r>
              <a:rPr lang="en-US" sz="1600" u="sng" dirty="0" smtClean="0"/>
              <a:t>conferences or industry events</a:t>
            </a:r>
            <a:r>
              <a:rPr lang="en-US" sz="1600" dirty="0" smtClean="0"/>
              <a:t>. These </a:t>
            </a:r>
            <a:r>
              <a:rPr lang="en-US" sz="1600" dirty="0"/>
              <a:t>will expose students to resources they might hear in a conversation about the field. </a:t>
            </a:r>
            <a:endParaRPr lang="en-US" sz="1600" dirty="0" smtClean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b="1" dirty="0" smtClean="0"/>
              <a:t>Psychology:</a:t>
            </a:r>
            <a:r>
              <a:rPr lang="en-US" sz="1600" dirty="0" smtClean="0"/>
              <a:t> Present a fake client with symptoms of a psychological disorder and ask students to identify diagnosable criteria from the DSM-5-TR.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b="1" dirty="0" smtClean="0"/>
              <a:t>Business/Psychology:</a:t>
            </a:r>
            <a:r>
              <a:rPr lang="en-US" sz="1600" dirty="0" smtClean="0"/>
              <a:t> Provide students with a mock Job Analysis and ask students to build a job description using </a:t>
            </a:r>
            <a:r>
              <a:rPr lang="en-US" sz="1600" dirty="0" err="1" smtClean="0">
                <a:hlinkClick r:id="rId2" action="ppaction://hlinkfile"/>
              </a:rPr>
              <a:t>Onet</a:t>
            </a:r>
            <a:r>
              <a:rPr lang="en-US" sz="1600" dirty="0" smtClean="0">
                <a:hlinkClick r:id="rId2" action="ppaction://hlinkfile"/>
              </a:rPr>
              <a:t> Online</a:t>
            </a:r>
            <a:r>
              <a:rPr lang="en-US" sz="1600" dirty="0" smtClean="0"/>
              <a:t>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b="1" dirty="0" smtClean="0"/>
              <a:t>Education:</a:t>
            </a:r>
            <a:r>
              <a:rPr lang="en-US" sz="1600" dirty="0" smtClean="0"/>
              <a:t> Students who are building class activities or lesson plans can use the K Patricia Cross Academy resources to think about building the activity using multiple pedagogical approaches found on the site.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1600" b="1" dirty="0" smtClean="0"/>
              <a:t>Education:</a:t>
            </a:r>
            <a:r>
              <a:rPr lang="en-US" sz="1600" dirty="0" smtClean="0"/>
              <a:t> Using tech pedagogy tools from the instructor perspective: Zoom whiteboards, </a:t>
            </a:r>
            <a:r>
              <a:rPr lang="en-US" sz="1600" dirty="0" err="1" smtClean="0"/>
              <a:t>Grammarly</a:t>
            </a:r>
            <a:r>
              <a:rPr lang="en-US" sz="1600" dirty="0" smtClean="0"/>
              <a:t>, </a:t>
            </a:r>
            <a:r>
              <a:rPr lang="en-US" sz="1600" dirty="0" err="1" smtClean="0"/>
              <a:t>Kahoot</a:t>
            </a:r>
            <a:r>
              <a:rPr lang="en-US" sz="1600" dirty="0" smtClean="0"/>
              <a:t>, </a:t>
            </a:r>
            <a:r>
              <a:rPr lang="en-US" sz="1600" dirty="0" err="1" smtClean="0"/>
              <a:t>Padlet</a:t>
            </a:r>
            <a:r>
              <a:rPr lang="en-US" sz="1600" dirty="0" smtClean="0"/>
              <a:t>, </a:t>
            </a:r>
            <a:r>
              <a:rPr lang="en-US" sz="1600" dirty="0" err="1" smtClean="0"/>
              <a:t>Jamboard</a:t>
            </a:r>
            <a:r>
              <a:rPr lang="en-US" sz="1600" dirty="0" smtClean="0"/>
              <a:t>, </a:t>
            </a:r>
            <a:r>
              <a:rPr lang="en-US" sz="1600" dirty="0" err="1" smtClean="0"/>
              <a:t>Slido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82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7970</TotalTime>
  <Words>462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1_Office Theme</vt:lpstr>
      <vt:lpstr>Enlighten in 11  Utilizing Discipline-specific Research and Tools in Our Classrooms</vt:lpstr>
      <vt:lpstr>Teaching Excellence Framework</vt:lpstr>
      <vt:lpstr>Teaching Excellence Framework</vt:lpstr>
      <vt:lpstr>Summary</vt:lpstr>
      <vt:lpstr>Modeling Tools from the Field</vt:lpstr>
      <vt:lpstr>Sample Tools</vt:lpstr>
      <vt:lpstr>Sample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 in 11  Brought to you by the CTLE</dc:title>
  <dc:creator>Jon Oelke</dc:creator>
  <cp:lastModifiedBy>Jon Oelke</cp:lastModifiedBy>
  <cp:revision>26</cp:revision>
  <dcterms:created xsi:type="dcterms:W3CDTF">2022-12-13T21:47:07Z</dcterms:created>
  <dcterms:modified xsi:type="dcterms:W3CDTF">2023-01-20T19:11:55Z</dcterms:modified>
</cp:coreProperties>
</file>