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58" r:id="rId3"/>
    <p:sldId id="259" r:id="rId4"/>
    <p:sldId id="265" r:id="rId5"/>
    <p:sldId id="260" r:id="rId6"/>
    <p:sldId id="261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65" autoAdjust="0"/>
    <p:restoredTop sz="94660"/>
  </p:normalViewPr>
  <p:slideViewPr>
    <p:cSldViewPr snapToGrid="0">
      <p:cViewPr varScale="1">
        <p:scale>
          <a:sx n="66" d="100"/>
          <a:sy n="66" d="100"/>
        </p:scale>
        <p:origin x="7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A997C-097D-4F26-8B3C-F3AAC6D53093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0027A1-7345-440D-A922-D3B7B0B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027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0066C83-1462-7441-944A-571951E2C8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219" y="933826"/>
            <a:ext cx="4920791" cy="2387600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219" y="3413501"/>
            <a:ext cx="4920791" cy="1521569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F090F0-4509-2842-B792-CB3DEDB540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25" y="4935070"/>
            <a:ext cx="2640475" cy="9144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88A2E3-BEA9-294D-B9C6-564BD248C87A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9481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08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61482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8082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DA9A29-B7AE-6B4B-A4C7-FD67E9FE2E2B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B50BB3-076F-F14B-880E-8976DB1028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E477AA0-AF4B-074D-8B19-A27D2E92E419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8705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555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6555" y="1825625"/>
            <a:ext cx="10515600" cy="43513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5E03A0-3FDF-7D49-AE85-52C3D0896F03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3286F4-1B83-2E48-B886-70EC6C2A89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7D9B8F-F6AE-4F43-9112-5D68ADA106CA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171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43558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6858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F70171-E365-EB49-95E0-F81894637736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4A8308-8213-5B47-A025-69E2F5879B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ACE320-0E39-3243-85C5-54041A46F8FF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8708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3548" y="1825625"/>
            <a:ext cx="10835971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F3DE70-39AE-4B43-B6B1-C863B4A0738B}"/>
              </a:ext>
            </a:extLst>
          </p:cNvPr>
          <p:cNvSpPr/>
          <p:nvPr userDrawn="1"/>
        </p:nvSpPr>
        <p:spPr>
          <a:xfrm>
            <a:off x="0" y="0"/>
            <a:ext cx="812800" cy="6870700"/>
          </a:xfrm>
          <a:prstGeom prst="rect">
            <a:avLst/>
          </a:prstGeom>
          <a:gradFill flip="none" rotWithShape="1">
            <a:gsLst>
              <a:gs pos="64000">
                <a:srgbClr val="1775A0"/>
              </a:gs>
              <a:gs pos="0">
                <a:srgbClr val="55BEE9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D60DA5-8D80-3041-AD9F-AD8B374430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54EBEB-F487-D74C-B657-56E34C9FA03E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788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548" y="1709738"/>
            <a:ext cx="10293902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3548" y="4589463"/>
            <a:ext cx="1029390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4494A6-BCF0-F140-93AB-24B39BDB873A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F54487-268F-4346-A82B-8B8D81471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C7B2D4-FE88-3747-86E9-76F3B0F6259A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884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gradFill flip="none" rotWithShape="1">
          <a:gsLst>
            <a:gs pos="0">
              <a:srgbClr val="55BEE9"/>
            </a:gs>
            <a:gs pos="40000">
              <a:srgbClr val="1775A0"/>
            </a:gs>
            <a:gs pos="100000">
              <a:srgbClr val="005881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0073" y="933826"/>
            <a:ext cx="10209226" cy="2387600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0073" y="3413501"/>
            <a:ext cx="10209226" cy="1655762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983CB9-3572-1146-9090-42FF23245D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192FE4-F7C5-894A-9960-F44893786AE3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971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548" y="365125"/>
            <a:ext cx="1030025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3548" y="1825625"/>
            <a:ext cx="496625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C46E40-8269-4440-8048-3783DC92871F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561CE1-F390-6744-8676-864718FB05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898BB20-2F28-ED48-AD81-701F0E4EE899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955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548" y="365125"/>
            <a:ext cx="1030184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3548" y="1681163"/>
            <a:ext cx="515840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3548" y="2505075"/>
            <a:ext cx="5158409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0616" y="1681163"/>
            <a:ext cx="492477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0616" y="2505075"/>
            <a:ext cx="492477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74D1E4-D3B9-7D4B-BA92-CD1BA22845EA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62FD28-A84C-5141-ABA0-054FEF1631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9A0D9C6-D177-1F42-959B-2F254AB1E2CB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7349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548" y="365125"/>
            <a:ext cx="1030025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D1CCB9-01C0-B841-8141-AA6BE5653FD7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2A9F16-9F9C-A441-ACF8-191D6F6A42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1878153-196F-ED4A-B71D-CA37401987C1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431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FAB55AB-69A3-BB49-BE1D-E53EB93E1430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B44531-B70B-C840-BC4D-B7A36FE3EA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E28199-E406-B544-BAE1-D00784EAC518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04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08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1482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8082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DEC0B5-7D2C-B640-AD91-A4A78D108EC0}"/>
              </a:ext>
            </a:extLst>
          </p:cNvPr>
          <p:cNvSpPr/>
          <p:nvPr userDrawn="1"/>
        </p:nvSpPr>
        <p:spPr>
          <a:xfrm>
            <a:off x="0" y="0"/>
            <a:ext cx="812800" cy="6858000"/>
          </a:xfrm>
          <a:prstGeom prst="rect">
            <a:avLst/>
          </a:prstGeom>
          <a:gradFill flip="none" rotWithShape="1"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12F8F9-980F-2A47-999E-6A74D138D5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156" y="5968461"/>
            <a:ext cx="1008806" cy="72057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40B75C-EF89-B54C-9F21-6F40AB639D9F}"/>
              </a:ext>
            </a:extLst>
          </p:cNvPr>
          <p:cNvSpPr txBox="1"/>
          <p:nvPr userDrawn="1"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6E7AFC-BEDA-5E4F-A637-199E7085812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323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4373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nl.edu/ctle/ctle-programming/teaching-excellence-framework--modules/subject-matter-guid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nl.edu/ctle/ctle-programming/teaching-excellence-framework--modules/subject-matter-guide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document/d/1sfCFlldXkqiRC02c1zQv-kfEcn9I_1qx/edit?usp=sharing&amp;ouid=100989859169639443499&amp;rtpof=true&amp;sd=tru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nl.edu/ctle/managing-your-course/teaching-your-course/best-practices-for-educators/high-impact-teaching-strategies/teaching-the-cours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l.edu/ctle/ctle-programming/ctle-current-programming/" TargetMode="External"/><Relationship Id="rId2" Type="http://schemas.openxmlformats.org/officeDocument/2006/relationships/hyperlink" Target="https://nl.edu/ctle/managing-your-course/teaching-your-course/instructional-strategies-and-resourc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l.edu/ctle/managing-your-course/teaching-your-course/best-practices-for-educators/ai-and-your-class/" TargetMode="External"/><Relationship Id="rId5" Type="http://schemas.openxmlformats.org/officeDocument/2006/relationships/hyperlink" Target="https://nl.zoom.us/meeting/register/tJwpduChpjosHdLDCtlckFmhr6L0AUoRixFg" TargetMode="External"/><Relationship Id="rId4" Type="http://schemas.openxmlformats.org/officeDocument/2006/relationships/hyperlink" Target="https://nl.zoom.us/meeting/register/tJElc-iprDIjEtUc5Pjfh5f5w_LhYFOdHoc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CB4C0-FF72-CE41-BE13-C4974C9807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219" y="933826"/>
            <a:ext cx="5379390" cy="2387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Enlighten in 11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b="0" dirty="0">
                <a:effectLst/>
              </a:rPr>
              <a:t>Experimenting with New (to You) Practices to Increase Student Engagement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ACC798-6027-C548-95C2-3D71E1CE51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219" y="3885139"/>
            <a:ext cx="5379390" cy="1004495"/>
          </a:xfrm>
        </p:spPr>
        <p:txBody>
          <a:bodyPr/>
          <a:lstStyle/>
          <a:p>
            <a:r>
              <a:rPr lang="en-US" dirty="0" smtClean="0"/>
              <a:t>February 17, 2022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36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hlinkClick r:id="rId2"/>
              </a:rPr>
              <a:t>Teaching Excellence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b="1" dirty="0"/>
              <a:t>Subject Matter Guide</a:t>
            </a:r>
          </a:p>
          <a:p>
            <a:pPr marL="514350" indent="-514350">
              <a:buFont typeface="+mj-lt"/>
              <a:buAutoNum type="arabicPeriod"/>
            </a:pPr>
            <a:endParaRPr lang="en-US" sz="32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solidFill>
                  <a:srgbClr val="C0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Designer and Teacher</a:t>
            </a:r>
          </a:p>
          <a:p>
            <a:pPr marL="514350" indent="-514350">
              <a:buFont typeface="+mj-lt"/>
              <a:buAutoNum type="arabicPeriod"/>
            </a:pPr>
            <a:endParaRPr lang="en-US" sz="32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/>
              <a:t>Community Builder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2030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hlinkClick r:id="rId2"/>
              </a:rPr>
              <a:t>Teaching Excellence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 smtClean="0">
                <a:hlinkClick r:id="rId2"/>
              </a:rPr>
              <a:t>Subject Matter Guide </a:t>
            </a:r>
            <a:r>
              <a:rPr lang="en-US" dirty="0"/>
              <a:t>– Faculty develop the skills to design and facilitate learning experiences and environments to engage learners and personalize the learning to help learners achieve their educational outcomes.</a:t>
            </a:r>
            <a:endParaRPr lang="en-US" dirty="0" smtClean="0"/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900" dirty="0">
                <a:solidFill>
                  <a:srgbClr val="C0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Faculty design learning experiences to motivate students to be active participants in their learning.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900" dirty="0">
                <a:solidFill>
                  <a:srgbClr val="C0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Faculty experiment with and adopt evidence-based instructional practices to improve student outcomes.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Faculty investigate the impact of their teaching, reflect, and make changes to improve student outcomes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Faculty organize and manage time, materials, technology, and physical and virtual space to facilitate learner engagement and outcome achievement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900" dirty="0">
                <a:solidFill>
                  <a:srgbClr val="C0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Faculty experiment with and employ technology to increase learner achievement and engagement</a:t>
            </a:r>
            <a:r>
              <a:rPr lang="en-US" sz="2900" dirty="0" smtClean="0">
                <a:solidFill>
                  <a:srgbClr val="C0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endParaRPr lang="en-US" sz="2900" dirty="0">
              <a:solidFill>
                <a:srgbClr val="C0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106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3548" y="1450240"/>
            <a:ext cx="10835971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100" dirty="0">
                <a:solidFill>
                  <a:srgbClr val="C0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Faculty experiment with and adopt evidence-based instructional practices to improve student outcomes. </a:t>
            </a:r>
            <a:r>
              <a:rPr lang="en-US" sz="3100" dirty="0" smtClean="0"/>
              <a:t>- </a:t>
            </a:r>
            <a:r>
              <a:rPr lang="en-US" dirty="0" smtClean="0"/>
              <a:t>Learning </a:t>
            </a:r>
            <a:r>
              <a:rPr lang="en-US" dirty="0"/>
              <a:t>a</a:t>
            </a:r>
            <a:r>
              <a:rPr lang="en-US" dirty="0" smtClean="0"/>
              <a:t>ctivities </a:t>
            </a:r>
            <a:r>
              <a:rPr lang="en-US" dirty="0"/>
              <a:t>are designed to bring about or create the conditions for learning. The pedagogical effectiveness of a </a:t>
            </a:r>
            <a:r>
              <a:rPr lang="en-US" dirty="0" smtClean="0"/>
              <a:t>learning </a:t>
            </a:r>
            <a:r>
              <a:rPr lang="en-US" dirty="0"/>
              <a:t>a</a:t>
            </a:r>
            <a:r>
              <a:rPr lang="en-US" dirty="0" smtClean="0"/>
              <a:t>ctivity </a:t>
            </a:r>
            <a:r>
              <a:rPr lang="en-US" dirty="0"/>
              <a:t>is based on:</a:t>
            </a:r>
          </a:p>
          <a:p>
            <a:pPr>
              <a:lnSpc>
                <a:spcPct val="120000"/>
              </a:lnSpc>
            </a:pPr>
            <a:r>
              <a:rPr lang="en-US" dirty="0"/>
              <a:t>Mindful consideration of the “knowledge process” in which the activity is meant to </a:t>
            </a:r>
            <a:r>
              <a:rPr lang="en-US" dirty="0" smtClean="0"/>
              <a:t>develop.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The </a:t>
            </a:r>
            <a:r>
              <a:rPr lang="en-US" dirty="0"/>
              <a:t>establishment of direct links between those activities and the intended learning objectives; and </a:t>
            </a:r>
          </a:p>
          <a:p>
            <a:pPr>
              <a:lnSpc>
                <a:spcPct val="120000"/>
              </a:lnSpc>
            </a:pPr>
            <a:r>
              <a:rPr lang="en-US" dirty="0"/>
              <a:t>The careful sequencing of those activities such that they build on, or contribute to, the learning of earlier or later activities.</a:t>
            </a:r>
          </a:p>
          <a:p>
            <a:pPr marL="0" indent="0">
              <a:buNone/>
            </a:pPr>
            <a:endParaRPr lang="en-US" sz="2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sz="3100" dirty="0">
                <a:solidFill>
                  <a:srgbClr val="C0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Faculty experiment with and employ technology to increase learner achievement and engagement</a:t>
            </a:r>
            <a:r>
              <a:rPr lang="en-US" sz="3100" dirty="0" smtClean="0">
                <a:solidFill>
                  <a:srgbClr val="C0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r>
              <a:rPr lang="en-US" sz="3100" dirty="0" smtClean="0"/>
              <a:t>- </a:t>
            </a:r>
            <a:r>
              <a:rPr lang="en-US" dirty="0"/>
              <a:t>To increase learner achievement and engagement, faculty can utilize software and programs available on the internet. These technologies range from tools for collaboration to games to make learning more fun.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12491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Experimentation is the 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3548" y="1511166"/>
            <a:ext cx="10835971" cy="5014763"/>
          </a:xfrm>
        </p:spPr>
        <p:txBody>
          <a:bodyPr/>
          <a:lstStyle/>
          <a:p>
            <a:pPr marL="457200" lvl="0" indent="-342900">
              <a:spcBef>
                <a:spcPts val="0"/>
              </a:spcBef>
              <a:buSzPts val="1800"/>
              <a:buChar char="●"/>
            </a:pPr>
            <a:r>
              <a:rPr lang="en-US" sz="2600" b="1" dirty="0" smtClean="0"/>
              <a:t>Experimentation </a:t>
            </a:r>
            <a:r>
              <a:rPr lang="en-US" sz="2600" dirty="0" smtClean="0"/>
              <a:t>is the courageous attempt to try a new instructional strategy or practice in our classroom or class space. </a:t>
            </a:r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endParaRPr lang="en-US" sz="2600" dirty="0" smtClean="0"/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r>
              <a:rPr lang="en-US" sz="2600" dirty="0" smtClean="0"/>
              <a:t>This strategy may be evidence-based or innovative, but is experimental because it’s </a:t>
            </a:r>
            <a:r>
              <a:rPr lang="en-US" sz="2600" b="1" dirty="0" smtClean="0"/>
              <a:t>new to you</a:t>
            </a:r>
            <a:r>
              <a:rPr lang="en-US" sz="2600" dirty="0" smtClean="0"/>
              <a:t>.</a:t>
            </a:r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endParaRPr lang="en-US" sz="2600" dirty="0"/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r>
              <a:rPr lang="en-US" sz="2600" dirty="0" smtClean="0"/>
              <a:t>This experiment will </a:t>
            </a:r>
            <a:r>
              <a:rPr lang="en-US" sz="2600" b="1" dirty="0" smtClean="0"/>
              <a:t>stretch</a:t>
            </a:r>
            <a:r>
              <a:rPr lang="en-US" sz="2600" dirty="0" smtClean="0"/>
              <a:t> your comfort level and skill-set.</a:t>
            </a:r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endParaRPr lang="en-US" sz="2600" dirty="0"/>
          </a:p>
          <a:p>
            <a:pPr marL="114300" lvl="0" indent="0">
              <a:spcBef>
                <a:spcPts val="0"/>
              </a:spcBef>
              <a:buSzPts val="1800"/>
              <a:buNone/>
            </a:pPr>
            <a:r>
              <a:rPr lang="en-US" sz="2600" dirty="0" smtClean="0"/>
              <a:t>Tips:</a:t>
            </a:r>
          </a:p>
          <a:p>
            <a:pPr marL="1028700" lvl="1" indent="-457200">
              <a:spcBef>
                <a:spcPts val="0"/>
              </a:spcBef>
              <a:buSzPts val="1800"/>
            </a:pPr>
            <a:r>
              <a:rPr lang="en-US" sz="2200" dirty="0" smtClean="0"/>
              <a:t>Ask for grace: Your students can help you try something new and provide feedback, if they know you are experimenting. </a:t>
            </a:r>
          </a:p>
          <a:p>
            <a:pPr marL="1028700" lvl="1" indent="-457200">
              <a:spcBef>
                <a:spcPts val="0"/>
              </a:spcBef>
              <a:buSzPts val="1800"/>
            </a:pPr>
            <a:r>
              <a:rPr lang="en-US" sz="2200" dirty="0" smtClean="0"/>
              <a:t>Think through the before-during-after narratives.</a:t>
            </a:r>
          </a:p>
          <a:p>
            <a:pPr marL="1028700" lvl="1" indent="-457200">
              <a:spcBef>
                <a:spcPts val="0"/>
              </a:spcBef>
              <a:buSzPts val="1800"/>
            </a:pPr>
            <a:r>
              <a:rPr lang="en-US" sz="2200" dirty="0" smtClean="0"/>
              <a:t>Be proud of your experiment! And note it in your FPE!</a:t>
            </a:r>
          </a:p>
          <a:p>
            <a:pPr marL="1485900" lvl="2" indent="-457200">
              <a:spcBef>
                <a:spcPts val="0"/>
              </a:spcBef>
              <a:buSzPts val="1800"/>
            </a:pPr>
            <a:r>
              <a:rPr lang="en-US" dirty="0" smtClean="0">
                <a:hlinkClick r:id="rId2"/>
              </a:rPr>
              <a:t>Reflection Form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654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 to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hlinkClick r:id="rId2"/>
              </a:rPr>
              <a:t>CTLE HITS Site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Example: </a:t>
            </a:r>
          </a:p>
          <a:p>
            <a:r>
              <a:rPr lang="en-US" dirty="0" smtClean="0"/>
              <a:t>Differentiated Learning: </a:t>
            </a:r>
            <a:r>
              <a:rPr lang="en-US" dirty="0"/>
              <a:t>Create a learner-centered environment by allowing students to choose how they engage with the content, present their work, and the modality in which they present/share their work. In other words, provide learners the opportunity to engage with their preferred forms of learning materials and present their work in a variety of formats rather than restricting it to the form of a written paper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sz="2000" i="1" dirty="0" smtClean="0"/>
              <a:t>(</a:t>
            </a:r>
            <a:r>
              <a:rPr lang="en-US" sz="2000" i="1" dirty="0"/>
              <a:t>Note: Check your rubric first! It may have criteria related to the deliverable's format.)</a:t>
            </a:r>
          </a:p>
        </p:txBody>
      </p:sp>
    </p:spTree>
    <p:extLst>
      <p:ext uri="{BB962C8B-B14F-4D97-AF65-F5344CB8AC3E}">
        <p14:creationId xmlns:p14="http://schemas.microsoft.com/office/powerpoint/2010/main" val="193668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 to Help (pt.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3548" y="1511166"/>
            <a:ext cx="10835971" cy="51880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>
                <a:hlinkClick r:id="rId2"/>
              </a:rPr>
              <a:t>Tech Pedagogy Resources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Example: Use </a:t>
            </a:r>
            <a:r>
              <a:rPr lang="en-US" dirty="0" err="1" smtClean="0"/>
              <a:t>Padlet</a:t>
            </a:r>
            <a:r>
              <a:rPr lang="en-US" dirty="0" smtClean="0"/>
              <a:t> to offer students multiple mediums for their responses. </a:t>
            </a:r>
            <a:r>
              <a:rPr lang="en-US" dirty="0" err="1" smtClean="0"/>
              <a:t>Padlet</a:t>
            </a:r>
            <a:r>
              <a:rPr lang="en-US" dirty="0" smtClean="0"/>
              <a:t> allows users to post text, images, and videos. 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Tech:30 Series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Example: We’ve done a number 30-minute tech sessions for Zoom and D2L tips. February 23rd: Editing Videos in </a:t>
            </a:r>
            <a:r>
              <a:rPr lang="en-US" dirty="0" err="1" smtClean="0"/>
              <a:t>Panopto</a:t>
            </a:r>
            <a:r>
              <a:rPr lang="en-US" dirty="0" smtClean="0"/>
              <a:t> (</a:t>
            </a:r>
            <a:r>
              <a:rPr lang="en-US" dirty="0" smtClean="0">
                <a:hlinkClick r:id="rId4"/>
              </a:rPr>
              <a:t>Register Here</a:t>
            </a:r>
            <a:r>
              <a:rPr lang="en-US" dirty="0" smtClean="0"/>
              <a:t>); March 16</a:t>
            </a:r>
            <a:r>
              <a:rPr lang="en-US" baseline="30000" dirty="0" smtClean="0"/>
              <a:t>th</a:t>
            </a:r>
            <a:r>
              <a:rPr lang="en-US" dirty="0" smtClean="0"/>
              <a:t>: Using Zoom Captions and Creating Transcripts (</a:t>
            </a:r>
            <a:r>
              <a:rPr lang="en-US" dirty="0" smtClean="0">
                <a:hlinkClick r:id="rId5"/>
              </a:rPr>
              <a:t>Register Here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hlinkClick r:id="rId6"/>
              </a:rPr>
              <a:t>AI in Our Classes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Example: Ask students to use </a:t>
            </a:r>
            <a:r>
              <a:rPr lang="en-US" dirty="0" err="1" smtClean="0"/>
              <a:t>ChatGPT</a:t>
            </a:r>
            <a:r>
              <a:rPr lang="en-US" dirty="0" smtClean="0"/>
              <a:t> to create a prompt that they can then edit for grammar and accuracy. 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2823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6502</TotalTime>
  <Words>502</Words>
  <Application>Microsoft Office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Arial Black</vt:lpstr>
      <vt:lpstr>Calibri</vt:lpstr>
      <vt:lpstr>1_Office Theme</vt:lpstr>
      <vt:lpstr>Enlighten in 11  Experimenting with New (to You) Practices to Increase Student Engagement</vt:lpstr>
      <vt:lpstr>Teaching Excellence Framework</vt:lpstr>
      <vt:lpstr>Teaching Excellence Framework</vt:lpstr>
      <vt:lpstr>Summary</vt:lpstr>
      <vt:lpstr>Experimentation is the Key</vt:lpstr>
      <vt:lpstr>Resources to Help</vt:lpstr>
      <vt:lpstr>Resources to Help (pt. 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Enlighten in 11  Brought to you by the CTLE</dc:title>
  <dc:creator>Jon Oelke</dc:creator>
  <cp:lastModifiedBy>Jon Oelke</cp:lastModifiedBy>
  <cp:revision>30</cp:revision>
  <dcterms:created xsi:type="dcterms:W3CDTF">2022-12-13T21:47:07Z</dcterms:created>
  <dcterms:modified xsi:type="dcterms:W3CDTF">2023-02-17T18:12:07Z</dcterms:modified>
</cp:coreProperties>
</file>