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y="5143500" cx="9144000"/>
  <p:notesSz cx="6858000" cy="9144000"/>
  <p:embeddedFontLst>
    <p:embeddedFont>
      <p:font typeface="Roboto"/>
      <p:regular r:id="rId26"/>
      <p:bold r:id="rId27"/>
      <p:italic r:id="rId28"/>
      <p:boldItalic r:id="rId29"/>
    </p:embeddedFont>
    <p:embeddedFont>
      <p:font typeface="Montserrat"/>
      <p:regular r:id="rId30"/>
      <p:bold r:id="rId31"/>
      <p:italic r:id="rId32"/>
      <p:boldItalic r:id="rId33"/>
    </p:embeddedFont>
    <p:embeddedFont>
      <p:font typeface="Allura"/>
      <p:regular r:id="rId34"/>
    </p:embeddedFont>
    <p:embeddedFont>
      <p:font typeface="Archivo"/>
      <p:regular r:id="rId35"/>
      <p:bold r:id="rId36"/>
      <p:italic r:id="rId37"/>
      <p:boldItalic r:id="rId38"/>
    </p:embeddedFont>
    <p:embeddedFont>
      <p:font typeface="Archivo Black"/>
      <p:regular r:id="rId39"/>
    </p:embeddedFont>
    <p:embeddedFont>
      <p:font typeface="Open Sans"/>
      <p:regular r:id="rId40"/>
      <p:bold r:id="rId41"/>
      <p:italic r:id="rId42"/>
      <p:boldItalic r:id="rId43"/>
    </p:embeddedFont>
    <p:embeddedFont>
      <p:font typeface="Century Gothic"/>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9C3E299-D07D-435F-95C1-2F6EB01B3B26}">
  <a:tblStyle styleId="{C9C3E299-D07D-435F-95C1-2F6EB01B3B26}"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regular.fntdata"/><Relationship Id="rId20" Type="http://schemas.openxmlformats.org/officeDocument/2006/relationships/slide" Target="slides/slide14.xml"/><Relationship Id="rId42" Type="http://schemas.openxmlformats.org/officeDocument/2006/relationships/font" Target="fonts/OpenSans-italic.fntdata"/><Relationship Id="rId41" Type="http://schemas.openxmlformats.org/officeDocument/2006/relationships/font" Target="fonts/OpenSans-bold.fntdata"/><Relationship Id="rId22" Type="http://schemas.openxmlformats.org/officeDocument/2006/relationships/slide" Target="slides/slide16.xml"/><Relationship Id="rId44" Type="http://schemas.openxmlformats.org/officeDocument/2006/relationships/font" Target="fonts/CenturyGothic-regular.fntdata"/><Relationship Id="rId21" Type="http://schemas.openxmlformats.org/officeDocument/2006/relationships/slide" Target="slides/slide15.xml"/><Relationship Id="rId43" Type="http://schemas.openxmlformats.org/officeDocument/2006/relationships/font" Target="fonts/OpenSans-boldItalic.fntdata"/><Relationship Id="rId24" Type="http://schemas.openxmlformats.org/officeDocument/2006/relationships/slide" Target="slides/slide18.xml"/><Relationship Id="rId46" Type="http://schemas.openxmlformats.org/officeDocument/2006/relationships/font" Target="fonts/CenturyGothic-italic.fntdata"/><Relationship Id="rId23" Type="http://schemas.openxmlformats.org/officeDocument/2006/relationships/slide" Target="slides/slide17.xml"/><Relationship Id="rId45" Type="http://schemas.openxmlformats.org/officeDocument/2006/relationships/font" Target="fonts/CenturyGothic-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Roboto-regular.fntdata"/><Relationship Id="rId25" Type="http://schemas.openxmlformats.org/officeDocument/2006/relationships/slide" Target="slides/slide19.xml"/><Relationship Id="rId47" Type="http://schemas.openxmlformats.org/officeDocument/2006/relationships/font" Target="fonts/CenturyGothic-boldItalic.fntdata"/><Relationship Id="rId28" Type="http://schemas.openxmlformats.org/officeDocument/2006/relationships/font" Target="fonts/Roboto-italic.fntdata"/><Relationship Id="rId27" Type="http://schemas.openxmlformats.org/officeDocument/2006/relationships/font" Target="fonts/Roboto-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Roboto-bold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Montserrat-bold.fntdata"/><Relationship Id="rId30" Type="http://schemas.openxmlformats.org/officeDocument/2006/relationships/font" Target="fonts/Montserrat-regular.fntdata"/><Relationship Id="rId11" Type="http://schemas.openxmlformats.org/officeDocument/2006/relationships/slide" Target="slides/slide5.xml"/><Relationship Id="rId33" Type="http://schemas.openxmlformats.org/officeDocument/2006/relationships/font" Target="fonts/Montserrat-boldItalic.fntdata"/><Relationship Id="rId10" Type="http://schemas.openxmlformats.org/officeDocument/2006/relationships/slide" Target="slides/slide4.xml"/><Relationship Id="rId32" Type="http://schemas.openxmlformats.org/officeDocument/2006/relationships/font" Target="fonts/Montserrat-italic.fntdata"/><Relationship Id="rId13" Type="http://schemas.openxmlformats.org/officeDocument/2006/relationships/slide" Target="slides/slide7.xml"/><Relationship Id="rId35" Type="http://schemas.openxmlformats.org/officeDocument/2006/relationships/font" Target="fonts/Archivo-regular.fntdata"/><Relationship Id="rId12" Type="http://schemas.openxmlformats.org/officeDocument/2006/relationships/slide" Target="slides/slide6.xml"/><Relationship Id="rId34" Type="http://schemas.openxmlformats.org/officeDocument/2006/relationships/font" Target="fonts/Allura-regular.fntdata"/><Relationship Id="rId15" Type="http://schemas.openxmlformats.org/officeDocument/2006/relationships/slide" Target="slides/slide9.xml"/><Relationship Id="rId37" Type="http://schemas.openxmlformats.org/officeDocument/2006/relationships/font" Target="fonts/Archivo-italic.fntdata"/><Relationship Id="rId14" Type="http://schemas.openxmlformats.org/officeDocument/2006/relationships/slide" Target="slides/slide8.xml"/><Relationship Id="rId36" Type="http://schemas.openxmlformats.org/officeDocument/2006/relationships/font" Target="fonts/Archivo-bold.fntdata"/><Relationship Id="rId17" Type="http://schemas.openxmlformats.org/officeDocument/2006/relationships/slide" Target="slides/slide11.xml"/><Relationship Id="rId39" Type="http://schemas.openxmlformats.org/officeDocument/2006/relationships/font" Target="fonts/ArchivoBlack-regular.fntdata"/><Relationship Id="rId16" Type="http://schemas.openxmlformats.org/officeDocument/2006/relationships/slide" Target="slides/slide10.xml"/><Relationship Id="rId38" Type="http://schemas.openxmlformats.org/officeDocument/2006/relationships/font" Target="fonts/Archivo-bold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jamboard.google.com/d/1Xp8tJA8naQ7JAfVhhlR0Vj5WCpnr0oVL-RJUmFOu2kM/edit?usp=sharing"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ationalgeographic.com/history/article/a-century-of-trauma-at-boarding-schools-for-native-american-children-in-the-united-states"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jamboard.google.com/d/1Xp8tJA8naQ7JAfVhhlR0Vj5WCpnr0oVL-RJUmFOu2kM/edit?usp=sharing"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llegefactual.com/colleges/national-louis-university/student-life/diversity"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ijscl.net/article_23912_c64f753feaff48d0faa80e0bc8e0e8b1.pdf"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learningforjustice.org/magazine/publications/critical-practices-for-antibias-education/teacher-leadership" TargetMode="External"/><Relationship Id="rId3" Type="http://schemas.openxmlformats.org/officeDocument/2006/relationships/hyperlink" Target="https://facingtoday.facinghistory.org/cultivating-critical-consciousness-in-the-classroom"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routledge.com/Funds-of-Knowledge-in-Higher-Education-Honoring-Students-Cultural-Experiences/Kiyama-Rios-Aguilar/p/book/9781138213890" TargetMode="External"/><Relationship Id="rId3" Type="http://schemas.openxmlformats.org/officeDocument/2006/relationships/hyperlink" Target="https://graduate.bankstreet.edu/admissions-financial-aid/admissions-blog/culturally-responsive-practice-shared-funds-of-knowledge-with-our-community/" TargetMode="External"/><Relationship Id="rId4" Type="http://schemas.openxmlformats.org/officeDocument/2006/relationships/hyperlink" Target="https://scalar.usc.edu/works/first-generation-college-student-/community-cultural-wealth.10" TargetMode="External"/><Relationship Id="rId5" Type="http://schemas.openxmlformats.org/officeDocument/2006/relationships/hyperlink" Target="https://www.patriciagoudvis.com/if-they-mango-tree-could-speak"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nativegov.org/a-guide-to-indigenous-land-acknowledgment/" TargetMode="External"/><Relationship Id="rId3" Type="http://schemas.openxmlformats.org/officeDocument/2006/relationships/hyperlink" Target="https://native-land.ca/"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jamboard.google.com/d/1nG-vTcOYUBchzxXCR8bp-Pt5oncDTtEZBQsT2EfT7do/edit?usp=sharing"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highlight>
                  <a:srgbClr val="FFFFFF"/>
                </a:highlight>
                <a:latin typeface="Open Sans"/>
                <a:ea typeface="Open Sans"/>
                <a:cs typeface="Open Sans"/>
                <a:sym typeface="Open Sans"/>
              </a:rPr>
              <a:t>“every mind is its own world” speaks to the intricacy of culture </a:t>
            </a:r>
            <a:endParaRPr sz="1200">
              <a:solidFill>
                <a:schemeClr val="dk1"/>
              </a:solidFill>
              <a:highlight>
                <a:srgbClr val="FFFFFF"/>
              </a:highlight>
              <a:latin typeface="Open Sans"/>
              <a:ea typeface="Open Sans"/>
              <a:cs typeface="Open Sans"/>
              <a:sym typeface="Open Sans"/>
            </a:endParaRPr>
          </a:p>
          <a:p>
            <a:pPr indent="0" lvl="0" marL="0" rtl="0" algn="l">
              <a:spcBef>
                <a:spcPts val="0"/>
              </a:spcBef>
              <a:spcAft>
                <a:spcPts val="0"/>
              </a:spcAft>
              <a:buNone/>
            </a:pPr>
            <a:r>
              <a:rPr lang="en" sz="1200">
                <a:solidFill>
                  <a:schemeClr val="dk1"/>
                </a:solidFill>
                <a:highlight>
                  <a:srgbClr val="FFFFFF"/>
                </a:highlight>
                <a:latin typeface="Open Sans"/>
                <a:ea typeface="Open Sans"/>
                <a:cs typeface="Open Sans"/>
                <a:sym typeface="Open Sans"/>
              </a:rPr>
              <a:t>Both </a:t>
            </a:r>
            <a:r>
              <a:rPr lang="en" sz="1200">
                <a:solidFill>
                  <a:schemeClr val="dk1"/>
                </a:solidFill>
                <a:highlight>
                  <a:srgbClr val="FFFFFF"/>
                </a:highlight>
                <a:latin typeface="Open Sans"/>
                <a:ea typeface="Open Sans"/>
                <a:cs typeface="Open Sans"/>
                <a:sym typeface="Open Sans"/>
              </a:rPr>
              <a:t>introduce</a:t>
            </a:r>
            <a:r>
              <a:rPr lang="en" sz="1200">
                <a:solidFill>
                  <a:schemeClr val="dk1"/>
                </a:solidFill>
                <a:highlight>
                  <a:srgbClr val="FFFFFF"/>
                </a:highlight>
                <a:latin typeface="Open Sans"/>
                <a:ea typeface="Open Sans"/>
                <a:cs typeface="Open Sans"/>
                <a:sym typeface="Open Sans"/>
              </a:rPr>
              <a:t> ourselves and give a little </a:t>
            </a:r>
            <a:r>
              <a:rPr lang="en" sz="1200">
                <a:solidFill>
                  <a:schemeClr val="dk1"/>
                </a:solidFill>
                <a:highlight>
                  <a:srgbClr val="FFFFFF"/>
                </a:highlight>
                <a:latin typeface="Open Sans"/>
                <a:ea typeface="Open Sans"/>
                <a:cs typeface="Open Sans"/>
                <a:sym typeface="Open Sans"/>
              </a:rPr>
              <a:t>background</a:t>
            </a:r>
            <a:r>
              <a:rPr lang="en" sz="1200">
                <a:solidFill>
                  <a:schemeClr val="dk1"/>
                </a:solidFill>
                <a:highlight>
                  <a:srgbClr val="FFFFFF"/>
                </a:highlight>
                <a:latin typeface="Open Sans"/>
                <a:ea typeface="Open Sans"/>
                <a:cs typeface="Open Sans"/>
                <a:sym typeface="Open Sans"/>
              </a:rPr>
              <a:t> of work on CRT</a:t>
            </a:r>
            <a:endParaRPr sz="1200">
              <a:solidFill>
                <a:schemeClr val="dk1"/>
              </a:solidFill>
              <a:highlight>
                <a:srgbClr val="FFFFFF"/>
              </a:highlight>
              <a:latin typeface="Open Sans"/>
              <a:ea typeface="Open Sans"/>
              <a:cs typeface="Open Sans"/>
              <a:sym typeface="Open Sans"/>
            </a:endParaRPr>
          </a:p>
          <a:p>
            <a:pPr indent="0" lvl="0" marL="0" rtl="0" algn="l">
              <a:spcBef>
                <a:spcPts val="0"/>
              </a:spcBef>
              <a:spcAft>
                <a:spcPts val="0"/>
              </a:spcAft>
              <a:buNone/>
            </a:pPr>
            <a:r>
              <a:t/>
            </a:r>
            <a:endParaRPr sz="1200">
              <a:solidFill>
                <a:schemeClr val="dk1"/>
              </a:solidFill>
              <a:highlight>
                <a:srgbClr val="FFFFFF"/>
              </a:highlight>
              <a:latin typeface="Open Sans"/>
              <a:ea typeface="Open Sans"/>
              <a:cs typeface="Open Sans"/>
              <a:sym typeface="Open Sans"/>
            </a:endParaRPr>
          </a:p>
          <a:p>
            <a:pPr indent="0" lvl="0" marL="0" rtl="0" algn="l">
              <a:spcBef>
                <a:spcPts val="0"/>
              </a:spcBef>
              <a:spcAft>
                <a:spcPts val="0"/>
              </a:spcAft>
              <a:buNone/>
            </a:pPr>
            <a:r>
              <a:t/>
            </a:r>
            <a:endParaRPr sz="1200">
              <a:solidFill>
                <a:schemeClr val="dk1"/>
              </a:solidFill>
              <a:highlight>
                <a:srgbClr val="FFFFFF"/>
              </a:highlight>
              <a:latin typeface="Open Sans"/>
              <a:ea typeface="Open Sans"/>
              <a:cs typeface="Open Sans"/>
              <a:sym typeface="Open Sans"/>
            </a:endParaRPr>
          </a:p>
          <a:p>
            <a:pPr indent="0" lvl="0" marL="0" rtl="0" algn="l">
              <a:spcBef>
                <a:spcPts val="0"/>
              </a:spcBef>
              <a:spcAft>
                <a:spcPts val="0"/>
              </a:spcAft>
              <a:buNone/>
            </a:pPr>
            <a:r>
              <a:rPr lang="en" sz="1200">
                <a:solidFill>
                  <a:schemeClr val="dk1"/>
                </a:solidFill>
                <a:highlight>
                  <a:srgbClr val="FFFFFF"/>
                </a:highlight>
                <a:latin typeface="Open Sans"/>
                <a:ea typeface="Open Sans"/>
                <a:cs typeface="Open Sans"/>
                <a:sym typeface="Open Sans"/>
              </a:rPr>
              <a:t>As we go through this session, we suggest having a document open or a notebook near by where you can take notes and do some self-</a:t>
            </a:r>
            <a:r>
              <a:rPr lang="en" sz="1200">
                <a:solidFill>
                  <a:schemeClr val="dk1"/>
                </a:solidFill>
                <a:highlight>
                  <a:srgbClr val="FFFFFF"/>
                </a:highlight>
                <a:latin typeface="Open Sans"/>
                <a:ea typeface="Open Sans"/>
                <a:cs typeface="Open Sans"/>
                <a:sym typeface="Open Sans"/>
              </a:rPr>
              <a:t>reflection</a:t>
            </a:r>
            <a:r>
              <a:rPr lang="en" sz="1200">
                <a:solidFill>
                  <a:schemeClr val="dk1"/>
                </a:solidFill>
                <a:highlight>
                  <a:srgbClr val="FFFFFF"/>
                </a:highlight>
                <a:latin typeface="Open Sans"/>
                <a:ea typeface="Open Sans"/>
                <a:cs typeface="Open Sans"/>
                <a:sym typeface="Open Sans"/>
              </a:rPr>
              <a:t>. Some of this is very </a:t>
            </a:r>
            <a:r>
              <a:rPr lang="en" sz="1200">
                <a:solidFill>
                  <a:schemeClr val="dk1"/>
                </a:solidFill>
                <a:highlight>
                  <a:srgbClr val="FFFFFF"/>
                </a:highlight>
                <a:latin typeface="Open Sans"/>
                <a:ea typeface="Open Sans"/>
                <a:cs typeface="Open Sans"/>
                <a:sym typeface="Open Sans"/>
              </a:rPr>
              <a:t>personal</a:t>
            </a:r>
            <a:r>
              <a:rPr lang="en" sz="1200">
                <a:solidFill>
                  <a:schemeClr val="dk1"/>
                </a:solidFill>
                <a:highlight>
                  <a:srgbClr val="FFFFFF"/>
                </a:highlight>
                <a:latin typeface="Open Sans"/>
                <a:ea typeface="Open Sans"/>
                <a:cs typeface="Open Sans"/>
                <a:sym typeface="Open Sans"/>
              </a:rPr>
              <a:t> work and it will be up to you to reflect </a:t>
            </a:r>
            <a:endParaRPr sz="1200">
              <a:solidFill>
                <a:schemeClr val="dk1"/>
              </a:solidFill>
              <a:highlight>
                <a:srgbClr val="FFFFFF"/>
              </a:highlight>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ea846dcc3d_1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ea846dcc3d_1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think it is incredibly </a:t>
            </a:r>
            <a:r>
              <a:rPr lang="en"/>
              <a:t>important</a:t>
            </a:r>
            <a:r>
              <a:rPr lang="en"/>
              <a:t> to understand how history created the education </a:t>
            </a:r>
            <a:r>
              <a:rPr lang="en"/>
              <a:t>system</a:t>
            </a:r>
            <a:r>
              <a:rPr lang="en"/>
              <a:t> we have today. I want us to think about this quote from Horace Mann, a ed refomener from the 19th century. I chose this because I had an </a:t>
            </a:r>
            <a:r>
              <a:rPr lang="en"/>
              <a:t>experience</a:t>
            </a:r>
            <a:r>
              <a:rPr lang="en"/>
              <a:t> where when discussing </a:t>
            </a:r>
            <a:r>
              <a:rPr lang="en"/>
              <a:t>inequity</a:t>
            </a:r>
            <a:r>
              <a:rPr lang="en"/>
              <a:t> and </a:t>
            </a:r>
            <a:r>
              <a:rPr lang="en"/>
              <a:t>institutional</a:t>
            </a:r>
            <a:r>
              <a:rPr lang="en"/>
              <a:t> </a:t>
            </a:r>
            <a:r>
              <a:rPr lang="en"/>
              <a:t>racism</a:t>
            </a:r>
            <a:r>
              <a:rPr lang="en"/>
              <a:t> in </a:t>
            </a:r>
            <a:r>
              <a:rPr lang="en"/>
              <a:t>education, I was countered with this quote. What do you think about it? Take a minute or two to add your thoughts to the Jamboard. As you continue on with your thoughts, I am going to go over some history. I would also like to point out tht by no means is this exhaustive. I am giving a very simple outline of history and education in the US. There is so much more and if you want to have some in depth historical disucsions, reach out! </a:t>
            </a:r>
            <a:endParaRPr/>
          </a:p>
          <a:p>
            <a:pPr indent="0" lvl="0" marL="0" rtl="0" algn="l">
              <a:spcBef>
                <a:spcPts val="0"/>
              </a:spcBef>
              <a:spcAft>
                <a:spcPts val="0"/>
              </a:spcAft>
              <a:buNone/>
            </a:pPr>
            <a:r>
              <a:t/>
            </a:r>
            <a:endParaRPr/>
          </a:p>
          <a:p>
            <a:pPr indent="0" lvl="0" marL="0" rtl="0" algn="l">
              <a:spcBef>
                <a:spcPts val="0"/>
              </a:spcBef>
              <a:spcAft>
                <a:spcPts val="0"/>
              </a:spcAft>
              <a:buNone/>
            </a:pPr>
            <a:r>
              <a:rPr lang="en" u="sng">
                <a:solidFill>
                  <a:schemeClr val="hlink"/>
                </a:solidFill>
                <a:hlinkClick r:id="rId2"/>
              </a:rPr>
              <a:t>https://jamboard.google.com/d/1Xp8tJA8naQ7JAfVhhlR0Vj5WCpnr0oVL-RJUmFOu2kM/edit?usp=sharing</a:t>
            </a:r>
            <a:r>
              <a:rPr lang="en"/>
              <a:t> </a:t>
            </a:r>
            <a:endParaRPr/>
          </a:p>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f0535f2aca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f0535f2aca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200000"/>
              </a:lnSpc>
              <a:spcBef>
                <a:spcPts val="120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As a </a:t>
            </a:r>
            <a:r>
              <a:rPr lang="en" sz="1200">
                <a:solidFill>
                  <a:schemeClr val="dk1"/>
                </a:solidFill>
                <a:latin typeface="Times New Roman"/>
                <a:ea typeface="Times New Roman"/>
                <a:cs typeface="Times New Roman"/>
                <a:sym typeface="Times New Roman"/>
              </a:rPr>
              <a:t>historian it is impossible to ignore how the systems of oppression and inequality in the US have permeated into education. While there has been progres in access, there are still issues. </a:t>
            </a:r>
            <a:r>
              <a:rPr lang="en" sz="1200">
                <a:solidFill>
                  <a:schemeClr val="dk1"/>
                </a:solidFill>
                <a:latin typeface="Times New Roman"/>
                <a:ea typeface="Times New Roman"/>
                <a:cs typeface="Times New Roman"/>
                <a:sym typeface="Times New Roman"/>
              </a:rPr>
              <a:t>In her 2006 Presidential Address to the American Educational Research Association(AERA), Gloria Ladson-Billings called into question the prevalence of the term “achievement gap” to explain the academic gap between BIPOC students and their White counterparts. Using the idea of national debt to explain her thoughts, Ladson-Billings (2006) states, “we do not have an achievement gap; we have an education debt” (pg. 5). She goes on to explain factors that have contributed to this debt; economic, historical, sociopolitical, and moral. Many of the decisions and </a:t>
            </a:r>
            <a:r>
              <a:rPr lang="en" sz="1200">
                <a:solidFill>
                  <a:schemeClr val="dk1"/>
                </a:solidFill>
                <a:latin typeface="Times New Roman"/>
                <a:ea typeface="Times New Roman"/>
                <a:cs typeface="Times New Roman"/>
                <a:sym typeface="Times New Roman"/>
              </a:rPr>
              <a:t>policies</a:t>
            </a:r>
            <a:r>
              <a:rPr lang="en" sz="1200">
                <a:solidFill>
                  <a:schemeClr val="dk1"/>
                </a:solidFill>
                <a:latin typeface="Times New Roman"/>
                <a:ea typeface="Times New Roman"/>
                <a:cs typeface="Times New Roman"/>
                <a:sym typeface="Times New Roman"/>
              </a:rPr>
              <a:t> related to these factors have created an education debt, accumulating over time to create the gap we see in the achievement of students of color. Since the founding of the United States these factors have created a system that continues to benefit White students and disadvantage students of color, particularly Black and African American, Latinx, and Indigenous students. As this system progressed and matured, it became harder and harder for people of color to combat the structural racism so embedded in American institutions (Ladson-Billings, 2006). Educators and researchers have long evaluated these factors, and others, and how they might perpetuate systems of inequality, often offering ideas as to how teaching and learning could be done to alleviate this education debt. We </a:t>
            </a:r>
            <a:r>
              <a:rPr lang="en" sz="1200">
                <a:solidFill>
                  <a:schemeClr val="dk1"/>
                </a:solidFill>
                <a:latin typeface="Times New Roman"/>
                <a:ea typeface="Times New Roman"/>
                <a:cs typeface="Times New Roman"/>
                <a:sym typeface="Times New Roman"/>
              </a:rPr>
              <a:t>would</a:t>
            </a:r>
            <a:r>
              <a:rPr lang="en" sz="1200">
                <a:solidFill>
                  <a:schemeClr val="dk1"/>
                </a:solidFill>
                <a:latin typeface="Times New Roman"/>
                <a:ea typeface="Times New Roman"/>
                <a:cs typeface="Times New Roman"/>
                <a:sym typeface="Times New Roman"/>
              </a:rPr>
              <a:t> be remiss if we did not take into account how history has </a:t>
            </a:r>
            <a:r>
              <a:rPr lang="en" sz="1200">
                <a:solidFill>
                  <a:schemeClr val="dk1"/>
                </a:solidFill>
                <a:latin typeface="Times New Roman"/>
                <a:ea typeface="Times New Roman"/>
                <a:cs typeface="Times New Roman"/>
                <a:sym typeface="Times New Roman"/>
              </a:rPr>
              <a:t>influenced education. As we will see in the next slide, the history and culture of the US is one that continues to put the culture of whiteness at the top of the hierarchy. As educators and colleagues it us up to us to rebel against the status quo and challenge these systems of inequality in education. </a:t>
            </a:r>
            <a:endParaRPr sz="1200">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a:p>
          <a:p>
            <a:pPr indent="0" lvl="0" marL="0" rtl="0" algn="l">
              <a:spcBef>
                <a:spcPts val="0"/>
              </a:spcBef>
              <a:spcAft>
                <a:spcPts val="0"/>
              </a:spcAft>
              <a:buNone/>
            </a:pPr>
            <a:r>
              <a:rPr lang="en" u="sng">
                <a:solidFill>
                  <a:schemeClr val="hlink"/>
                </a:solidFill>
                <a:hlinkClick r:id="rId2"/>
              </a:rPr>
              <a:t>https://www.nationalgeographic.com/history/article/a-century-of-trauma-at-boarding-schools-for-native-american-children-in-the-united-states</a:t>
            </a:r>
            <a:endParaRPr/>
          </a:p>
          <a:p>
            <a:pPr indent="0" lvl="0" marL="0" rtl="0" algn="l">
              <a:spcBef>
                <a:spcPts val="0"/>
              </a:spcBef>
              <a:spcAft>
                <a:spcPts val="0"/>
              </a:spcAft>
              <a:buNone/>
            </a:pPr>
            <a:r>
              <a:t/>
            </a:r>
            <a:endParaRPr/>
          </a:p>
          <a:p>
            <a:pPr indent="0" lvl="0" marL="0" rtl="0" algn="l">
              <a:lnSpc>
                <a:spcPct val="156250"/>
              </a:lnSpc>
              <a:spcBef>
                <a:spcPts val="900"/>
              </a:spcBef>
              <a:spcAft>
                <a:spcPts val="0"/>
              </a:spcAft>
              <a:buClr>
                <a:schemeClr val="dk1"/>
              </a:buClr>
              <a:buSzPts val="1100"/>
              <a:buFont typeface="Arial"/>
              <a:buNone/>
            </a:pPr>
            <a:r>
              <a:rPr lang="en" sz="1200">
                <a:solidFill>
                  <a:srgbClr val="252525"/>
                </a:solidFill>
                <a:highlight>
                  <a:srgbClr val="FFFFFF"/>
                </a:highlight>
                <a:latin typeface="Open Sans"/>
                <a:ea typeface="Open Sans"/>
                <a:cs typeface="Open Sans"/>
                <a:sym typeface="Open Sans"/>
              </a:rPr>
              <a:t>"History, as nearly no one seems to know, is not merely something to be read.... On the contrary, the great force of history comes from the fact that we carry it within us, are unconsciously controlled by it in many ways, and history is literally present in all that we do."</a:t>
            </a:r>
            <a:endParaRPr sz="1200">
              <a:solidFill>
                <a:srgbClr val="252525"/>
              </a:solidFill>
              <a:highlight>
                <a:srgbClr val="FFFFFF"/>
              </a:highlight>
              <a:latin typeface="Open Sans"/>
              <a:ea typeface="Open Sans"/>
              <a:cs typeface="Open Sans"/>
              <a:sym typeface="Open Sans"/>
            </a:endParaRPr>
          </a:p>
          <a:p>
            <a:pPr indent="0" lvl="0" marL="0" rtl="0" algn="r">
              <a:lnSpc>
                <a:spcPct val="156250"/>
              </a:lnSpc>
              <a:spcBef>
                <a:spcPts val="900"/>
              </a:spcBef>
              <a:spcAft>
                <a:spcPts val="0"/>
              </a:spcAft>
              <a:buClr>
                <a:schemeClr val="dk1"/>
              </a:buClr>
              <a:buSzPts val="1100"/>
              <a:buFont typeface="Arial"/>
              <a:buNone/>
            </a:pPr>
            <a:r>
              <a:rPr lang="en" sz="1200">
                <a:solidFill>
                  <a:srgbClr val="252525"/>
                </a:solidFill>
                <a:highlight>
                  <a:srgbClr val="FFFFFF"/>
                </a:highlight>
                <a:latin typeface="Open Sans"/>
                <a:ea typeface="Open Sans"/>
                <a:cs typeface="Open Sans"/>
                <a:sym typeface="Open Sans"/>
              </a:rPr>
              <a:t>—James Baldwin (1965)</a:t>
            </a:r>
            <a:endParaRPr sz="1200">
              <a:solidFill>
                <a:srgbClr val="252525"/>
              </a:solidFill>
              <a:highlight>
                <a:srgbClr val="FFFFFF"/>
              </a:highlight>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ea846d5564_2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ea846d5564_2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some of us, this might be a tough slide to </a:t>
            </a:r>
            <a:r>
              <a:rPr lang="en"/>
              <a:t>discuss. I want you to take a minute and pause before we go into this and set your intention for this session. In this chart are the 14 characteristics identified by SURJ that are white supremacy culture characteristics. I have bolded the ones that I see most frequently, but let’s hear what you all think. If you are comfortable, use this jamboard to share you ideas. </a:t>
            </a:r>
            <a:endParaRPr/>
          </a:p>
          <a:p>
            <a:pPr indent="0" lvl="0" marL="0" rtl="0" algn="l">
              <a:spcBef>
                <a:spcPts val="0"/>
              </a:spcBef>
              <a:spcAft>
                <a:spcPts val="0"/>
              </a:spcAft>
              <a:buNone/>
            </a:pPr>
            <a:r>
              <a:rPr lang="en" u="sng">
                <a:solidFill>
                  <a:schemeClr val="hlink"/>
                </a:solidFill>
                <a:hlinkClick r:id="rId2"/>
              </a:rPr>
              <a:t>https://jamboard.google.com/d/1Xp8tJA8naQ7JAfVhhlR0Vj5WCpnr0oVL-RJUmFOu2kM/edit?usp=sharing</a:t>
            </a:r>
            <a:r>
              <a:rPr lang="en"/>
              <a:t>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ea846d5564_2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ea846d5564_2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2 minute </a:t>
            </a:r>
            <a:r>
              <a:rPr lang="en"/>
              <a:t>reprieve</a:t>
            </a:r>
            <a:r>
              <a:rPr lang="en"/>
              <a:t> </a:t>
            </a:r>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ea846d5564_2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ea846d5564_2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600"/>
              <a:t>Let’s contextualize our </a:t>
            </a:r>
            <a:r>
              <a:rPr lang="en" sz="1600"/>
              <a:t>learning</a:t>
            </a:r>
            <a:r>
              <a:rPr lang="en" sz="1600"/>
              <a:t> thus far. These graphs represent the demographics of students in our UG and GS. </a:t>
            </a:r>
            <a:endParaRPr sz="1600"/>
          </a:p>
          <a:p>
            <a:pPr indent="0" lvl="0" marL="0" rtl="0" algn="l">
              <a:spcBef>
                <a:spcPts val="0"/>
              </a:spcBef>
              <a:spcAft>
                <a:spcPts val="0"/>
              </a:spcAft>
              <a:buClr>
                <a:schemeClr val="dk1"/>
              </a:buClr>
              <a:buSzPts val="1100"/>
              <a:buFont typeface="Arial"/>
              <a:buNone/>
            </a:pPr>
            <a:r>
              <a:t/>
            </a:r>
            <a:endParaRPr sz="1600"/>
          </a:p>
          <a:p>
            <a:pPr indent="0" lvl="0" marL="0" rtl="0" algn="l">
              <a:spcBef>
                <a:spcPts val="0"/>
              </a:spcBef>
              <a:spcAft>
                <a:spcPts val="0"/>
              </a:spcAft>
              <a:buClr>
                <a:schemeClr val="dk1"/>
              </a:buClr>
              <a:buSzPts val="1100"/>
              <a:buFont typeface="Arial"/>
              <a:buNone/>
            </a:pPr>
            <a:r>
              <a:rPr lang="en" sz="1600"/>
              <a:t>What are your thoughts about Culturally Responsive Pedagogy as it relates to our students?  I look at our student demographic and think about the beauty of this diversity. I think it will require that I </a:t>
            </a:r>
            <a:r>
              <a:rPr lang="en" sz="1600"/>
              <a:t>continually increase my cultural, racial and emotional literacies/intelligence to ensure I am bringing that awareness to students, the whole NLU community, my teaching strategies and curriculum. </a:t>
            </a:r>
            <a:endParaRPr sz="1600"/>
          </a:p>
          <a:p>
            <a:pPr indent="0" lvl="0" marL="0" rtl="0" algn="l">
              <a:spcBef>
                <a:spcPts val="0"/>
              </a:spcBef>
              <a:spcAft>
                <a:spcPts val="0"/>
              </a:spcAft>
              <a:buClr>
                <a:schemeClr val="dk1"/>
              </a:buClr>
              <a:buSzPts val="1100"/>
              <a:buFont typeface="Arial"/>
              <a:buNone/>
            </a:pPr>
            <a:r>
              <a:t/>
            </a:r>
            <a:endParaRPr sz="1600"/>
          </a:p>
          <a:p>
            <a:pPr indent="0" lvl="0" marL="0" rtl="0" algn="l">
              <a:spcBef>
                <a:spcPts val="0"/>
              </a:spcBef>
              <a:spcAft>
                <a:spcPts val="0"/>
              </a:spcAft>
              <a:buClr>
                <a:schemeClr val="dk1"/>
              </a:buClr>
              <a:buSzPts val="1100"/>
              <a:buFont typeface="Arial"/>
              <a:buNone/>
            </a:pPr>
            <a:r>
              <a:rPr lang="en" sz="1600"/>
              <a:t>What about you?  What do you think?  What does an understanding of our students require of you?</a:t>
            </a:r>
            <a:endParaRPr sz="1600"/>
          </a:p>
          <a:p>
            <a:pPr indent="0" lvl="0" marL="0" rtl="0" algn="ctr">
              <a:spcBef>
                <a:spcPts val="0"/>
              </a:spcBef>
              <a:spcAft>
                <a:spcPts val="0"/>
              </a:spcAft>
              <a:buClr>
                <a:schemeClr val="dk1"/>
              </a:buClr>
              <a:buSzPts val="1100"/>
              <a:buFont typeface="Arial"/>
              <a:buNone/>
            </a:pPr>
            <a:r>
              <a:t/>
            </a:r>
            <a:endParaRPr sz="1600"/>
          </a:p>
          <a:p>
            <a:pPr indent="0" lvl="0" marL="0" rtl="0" algn="ctr">
              <a:spcBef>
                <a:spcPts val="0"/>
              </a:spcBef>
              <a:spcAft>
                <a:spcPts val="0"/>
              </a:spcAft>
              <a:buClr>
                <a:schemeClr val="dk1"/>
              </a:buClr>
              <a:buSzPts val="1100"/>
              <a:buFont typeface="Arial"/>
              <a:buNone/>
            </a:pPr>
            <a:r>
              <a:rPr lang="en" sz="1600" u="sng">
                <a:solidFill>
                  <a:schemeClr val="hlink"/>
                </a:solidFill>
                <a:hlinkClick r:id="rId2"/>
              </a:rPr>
              <a:t>https://www.collegefactual.com/colleges/national-louis-university/student-life/diversity</a:t>
            </a:r>
            <a:r>
              <a:rPr lang="en" sz="1600"/>
              <a:t>/</a:t>
            </a:r>
            <a:endParaRPr sz="160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ea846d5564_2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ea846d5564_2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latin typeface="Century"/>
                <a:ea typeface="Century"/>
                <a:cs typeface="Century"/>
                <a:sym typeface="Century"/>
              </a:rPr>
              <a:t> </a:t>
            </a:r>
            <a:endParaRPr sz="1600">
              <a:solidFill>
                <a:schemeClr val="dk1"/>
              </a:solidFill>
              <a:latin typeface="Century"/>
              <a:ea typeface="Century"/>
              <a:cs typeface="Century"/>
              <a:sym typeface="Century"/>
            </a:endParaRPr>
          </a:p>
          <a:p>
            <a:pPr indent="0" lvl="0" marL="0" rtl="0" algn="l">
              <a:spcBef>
                <a:spcPts val="0"/>
              </a:spcBef>
              <a:spcAft>
                <a:spcPts val="0"/>
              </a:spcAft>
              <a:buNone/>
            </a:pPr>
            <a:r>
              <a:rPr lang="en" sz="1600">
                <a:solidFill>
                  <a:schemeClr val="dk1"/>
                </a:solidFill>
                <a:latin typeface="Century"/>
                <a:ea typeface="Century"/>
                <a:cs typeface="Century"/>
                <a:sym typeface="Century"/>
              </a:rPr>
              <a:t>“Funds of knowledge is based on a simple premise ... that people are competent and have knowledge, and their life experiences [and based in the various worlds they inhabit that] have given them that knowledge “</a:t>
            </a:r>
            <a:endParaRPr sz="1600">
              <a:solidFill>
                <a:schemeClr val="dk1"/>
              </a:solidFill>
              <a:latin typeface="Century"/>
              <a:ea typeface="Century"/>
              <a:cs typeface="Century"/>
              <a:sym typeface="Century"/>
            </a:endParaRPr>
          </a:p>
          <a:p>
            <a:pPr indent="0" lvl="0" marL="0" rtl="0" algn="l">
              <a:spcBef>
                <a:spcPts val="0"/>
              </a:spcBef>
              <a:spcAft>
                <a:spcPts val="0"/>
              </a:spcAft>
              <a:buNone/>
            </a:pPr>
            <a:r>
              <a:t/>
            </a:r>
            <a:endParaRPr sz="1600">
              <a:solidFill>
                <a:schemeClr val="dk1"/>
              </a:solidFill>
              <a:latin typeface="Century"/>
              <a:ea typeface="Century"/>
              <a:cs typeface="Century"/>
              <a:sym typeface="Century"/>
            </a:endParaRPr>
          </a:p>
          <a:p>
            <a:pPr indent="0" lvl="0" marL="0" rtl="0" algn="l">
              <a:spcBef>
                <a:spcPts val="0"/>
              </a:spcBef>
              <a:spcAft>
                <a:spcPts val="0"/>
              </a:spcAft>
              <a:buNone/>
            </a:pPr>
            <a:r>
              <a:rPr lang="en" sz="1600">
                <a:solidFill>
                  <a:schemeClr val="dk1"/>
                </a:solidFill>
                <a:latin typeface="Century"/>
                <a:ea typeface="Century"/>
                <a:cs typeface="Century"/>
                <a:sym typeface="Century"/>
              </a:rPr>
              <a:t>Many of us have been socialized to believe that students of lower </a:t>
            </a:r>
            <a:r>
              <a:rPr lang="en" sz="1600">
                <a:solidFill>
                  <a:schemeClr val="dk1"/>
                </a:solidFill>
                <a:latin typeface="Century"/>
                <a:ea typeface="Century"/>
                <a:cs typeface="Century"/>
                <a:sym typeface="Century"/>
              </a:rPr>
              <a:t>socioeconomic</a:t>
            </a:r>
            <a:r>
              <a:rPr lang="en" sz="1600">
                <a:solidFill>
                  <a:schemeClr val="dk1"/>
                </a:solidFill>
                <a:latin typeface="Century"/>
                <a:ea typeface="Century"/>
                <a:cs typeface="Century"/>
                <a:sym typeface="Century"/>
              </a:rPr>
              <a:t> status and students of color do not experience school success because their </a:t>
            </a:r>
            <a:r>
              <a:rPr lang="en" sz="1600">
                <a:solidFill>
                  <a:schemeClr val="dk1"/>
                </a:solidFill>
                <a:latin typeface="Century"/>
                <a:ea typeface="Century"/>
                <a:cs typeface="Century"/>
                <a:sym typeface="Century"/>
              </a:rPr>
              <a:t>home</a:t>
            </a:r>
            <a:r>
              <a:rPr lang="en" sz="1600">
                <a:solidFill>
                  <a:schemeClr val="dk1"/>
                </a:solidFill>
                <a:latin typeface="Century"/>
                <a:ea typeface="Century"/>
                <a:cs typeface="Century"/>
                <a:sym typeface="Century"/>
              </a:rPr>
              <a:t> </a:t>
            </a:r>
            <a:r>
              <a:rPr lang="en" sz="1600">
                <a:solidFill>
                  <a:schemeClr val="dk1"/>
                </a:solidFill>
                <a:latin typeface="Century"/>
                <a:ea typeface="Century"/>
                <a:cs typeface="Century"/>
                <a:sym typeface="Century"/>
              </a:rPr>
              <a:t>experiences have not provide them with the requisite knowledge to succeed.  This assumption begets lowered expectations or a need to fit or assimilate them rather than recognize that there is a </a:t>
            </a:r>
            <a:r>
              <a:rPr lang="en" sz="1600">
                <a:solidFill>
                  <a:schemeClr val="dk1"/>
                </a:solidFill>
                <a:latin typeface="Century"/>
                <a:ea typeface="Century"/>
                <a:cs typeface="Century"/>
                <a:sym typeface="Century"/>
              </a:rPr>
              <a:t>richness of our students lifeworld experience that tends to exceed that of their school experience and is often untapped. </a:t>
            </a:r>
            <a:endParaRPr sz="1600">
              <a:solidFill>
                <a:schemeClr val="dk1"/>
              </a:solidFill>
              <a:latin typeface="Century"/>
              <a:ea typeface="Century"/>
              <a:cs typeface="Century"/>
              <a:sym typeface="Century"/>
            </a:endParaRPr>
          </a:p>
          <a:p>
            <a:pPr indent="0" lvl="0" marL="0" rtl="0" algn="l">
              <a:spcBef>
                <a:spcPts val="0"/>
              </a:spcBef>
              <a:spcAft>
                <a:spcPts val="0"/>
              </a:spcAft>
              <a:buNone/>
            </a:pPr>
            <a:r>
              <a:t/>
            </a:r>
            <a:endParaRPr sz="1600">
              <a:solidFill>
                <a:schemeClr val="dk1"/>
              </a:solidFill>
              <a:latin typeface="Century"/>
              <a:ea typeface="Century"/>
              <a:cs typeface="Century"/>
              <a:sym typeface="Century"/>
            </a:endParaRPr>
          </a:p>
          <a:p>
            <a:pPr indent="0" lvl="0" marL="0" rtl="0" algn="l">
              <a:spcBef>
                <a:spcPts val="0"/>
              </a:spcBef>
              <a:spcAft>
                <a:spcPts val="0"/>
              </a:spcAft>
              <a:buNone/>
            </a:pPr>
            <a:r>
              <a:rPr lang="en" sz="1600">
                <a:solidFill>
                  <a:schemeClr val="dk1"/>
                </a:solidFill>
                <a:latin typeface="Century"/>
                <a:ea typeface="Century"/>
                <a:cs typeface="Century"/>
                <a:sym typeface="Century"/>
              </a:rPr>
              <a:t>When we don’t recognize this, there is a tension for students and educators that often result in dual academic failure.  For example, a student’s vast knowledge from taking care of their grandparents or switching </a:t>
            </a:r>
            <a:r>
              <a:rPr lang="en" sz="1600">
                <a:solidFill>
                  <a:schemeClr val="dk1"/>
                </a:solidFill>
                <a:latin typeface="Century"/>
                <a:ea typeface="Century"/>
                <a:cs typeface="Century"/>
                <a:sym typeface="Century"/>
              </a:rPr>
              <a:t>between</a:t>
            </a:r>
            <a:r>
              <a:rPr lang="en" sz="1600">
                <a:solidFill>
                  <a:schemeClr val="dk1"/>
                </a:solidFill>
                <a:latin typeface="Century"/>
                <a:ea typeface="Century"/>
                <a:cs typeface="Century"/>
                <a:sym typeface="Century"/>
              </a:rPr>
              <a:t> two cultural worlds, is a great asset and knowing this can help an educator build on those skills without the is inherent conflict of trying to get this student focused or fit them. Due to underlying differences or misunderstandings of “our ways of being and knowing in the world,” success for some students comes at the cost of their cultural identity (Fordham &amp; Ogbu, 1986). </a:t>
            </a:r>
            <a:endParaRPr sz="1600">
              <a:solidFill>
                <a:schemeClr val="dk1"/>
              </a:solidFill>
              <a:latin typeface="Century"/>
              <a:ea typeface="Century"/>
              <a:cs typeface="Century"/>
              <a:sym typeface="Century"/>
            </a:endParaRPr>
          </a:p>
          <a:p>
            <a:pPr indent="0" lvl="0" marL="0" rtl="0" algn="l">
              <a:spcBef>
                <a:spcPts val="0"/>
              </a:spcBef>
              <a:spcAft>
                <a:spcPts val="0"/>
              </a:spcAft>
              <a:buNone/>
            </a:pPr>
            <a:r>
              <a:t/>
            </a:r>
            <a:endParaRPr sz="1600">
              <a:solidFill>
                <a:schemeClr val="dk1"/>
              </a:solidFill>
              <a:latin typeface="Century"/>
              <a:ea typeface="Century"/>
              <a:cs typeface="Century"/>
              <a:sym typeface="Century"/>
            </a:endParaRPr>
          </a:p>
          <a:p>
            <a:pPr indent="0" lvl="0" marL="0" rtl="0" algn="l">
              <a:spcBef>
                <a:spcPts val="0"/>
              </a:spcBef>
              <a:spcAft>
                <a:spcPts val="0"/>
              </a:spcAft>
              <a:buNone/>
            </a:pPr>
            <a:r>
              <a:t/>
            </a:r>
            <a:endParaRPr sz="1600">
              <a:solidFill>
                <a:schemeClr val="dk1"/>
              </a:solidFill>
              <a:latin typeface="Century"/>
              <a:ea typeface="Century"/>
              <a:cs typeface="Century"/>
              <a:sym typeface="Century"/>
            </a:endParaRPr>
          </a:p>
          <a:p>
            <a:pPr indent="0" lvl="0" marL="0" rtl="0" algn="l">
              <a:spcBef>
                <a:spcPts val="0"/>
              </a:spcBef>
              <a:spcAft>
                <a:spcPts val="0"/>
              </a:spcAft>
              <a:buNone/>
            </a:pPr>
            <a:r>
              <a:rPr lang="en" sz="1600">
                <a:solidFill>
                  <a:schemeClr val="dk1"/>
                </a:solidFill>
                <a:latin typeface="Century"/>
                <a:ea typeface="Century"/>
                <a:cs typeface="Century"/>
                <a:sym typeface="Century"/>
              </a:rPr>
              <a:t>FoK offers a conceptual framework for informing effective practice for diverse students. It is centered on the principle that the best way to learn about lives and backgrounds is through a focus “what people do and what they say about what they do” (Gonzalez, 2005, p. 40). </a:t>
            </a:r>
            <a:r>
              <a:rPr lang="en" sz="1600">
                <a:solidFill>
                  <a:schemeClr val="dk1"/>
                </a:solidFill>
                <a:latin typeface="Century"/>
                <a:ea typeface="Century"/>
                <a:cs typeface="Century"/>
                <a:sym typeface="Century"/>
              </a:rPr>
              <a:t>For educators, it is a means of informing our instruction practices through inquiry </a:t>
            </a:r>
            <a:r>
              <a:rPr lang="en" sz="1600">
                <a:solidFill>
                  <a:schemeClr val="dk1"/>
                </a:solidFill>
                <a:latin typeface="Century"/>
                <a:ea typeface="Century"/>
                <a:cs typeface="Century"/>
                <a:sym typeface="Century"/>
              </a:rPr>
              <a:t>to engage with individuals, rather than assumptions and stereotypes. Tapping into students fund of knowledge also makes room for them to be co-constructors of learning as they insert a cultural awareness and intelligence to our courses. </a:t>
            </a:r>
            <a:endParaRPr sz="1600">
              <a:solidFill>
                <a:schemeClr val="dk1"/>
              </a:solidFill>
              <a:latin typeface="Century"/>
              <a:ea typeface="Century"/>
              <a:cs typeface="Century"/>
              <a:sym typeface="Century"/>
            </a:endParaRPr>
          </a:p>
          <a:p>
            <a:pPr indent="0" lvl="0" marL="0" rtl="0" algn="l">
              <a:spcBef>
                <a:spcPts val="0"/>
              </a:spcBef>
              <a:spcAft>
                <a:spcPts val="0"/>
              </a:spcAft>
              <a:buNone/>
            </a:pPr>
            <a:r>
              <a:t/>
            </a:r>
            <a:endParaRPr sz="1600">
              <a:solidFill>
                <a:schemeClr val="dk1"/>
              </a:solidFill>
              <a:latin typeface="Century"/>
              <a:ea typeface="Century"/>
              <a:cs typeface="Century"/>
              <a:sym typeface="Century"/>
            </a:endParaRPr>
          </a:p>
          <a:p>
            <a:pPr indent="0" lvl="0" marL="0" rtl="0" algn="l">
              <a:spcBef>
                <a:spcPts val="0"/>
              </a:spcBef>
              <a:spcAft>
                <a:spcPts val="0"/>
              </a:spcAft>
              <a:buNone/>
            </a:pPr>
            <a:r>
              <a:rPr lang="en" sz="1600">
                <a:solidFill>
                  <a:schemeClr val="dk1"/>
                </a:solidFill>
                <a:latin typeface="Century"/>
                <a:ea typeface="Century"/>
                <a:cs typeface="Century"/>
                <a:sym typeface="Century"/>
              </a:rPr>
              <a:t> Cultivating </a:t>
            </a:r>
            <a:r>
              <a:rPr lang="en" sz="1600">
                <a:solidFill>
                  <a:schemeClr val="dk1"/>
                </a:solidFill>
                <a:latin typeface="Century"/>
                <a:ea typeface="Century"/>
                <a:cs typeface="Century"/>
                <a:sym typeface="Century"/>
              </a:rPr>
              <a:t>students</a:t>
            </a:r>
            <a:r>
              <a:rPr lang="en" sz="1600">
                <a:solidFill>
                  <a:schemeClr val="dk1"/>
                </a:solidFill>
                <a:latin typeface="Century"/>
                <a:ea typeface="Century"/>
                <a:cs typeface="Century"/>
                <a:sym typeface="Century"/>
              </a:rPr>
              <a:t> FoK enables educators to more clearly see </a:t>
            </a:r>
            <a:r>
              <a:rPr lang="en" sz="1600">
                <a:solidFill>
                  <a:schemeClr val="dk1"/>
                </a:solidFill>
                <a:latin typeface="Century"/>
                <a:ea typeface="Century"/>
                <a:cs typeface="Century"/>
                <a:sym typeface="Century"/>
              </a:rPr>
              <a:t>students</a:t>
            </a:r>
            <a:r>
              <a:rPr lang="en" sz="1600">
                <a:solidFill>
                  <a:schemeClr val="dk1"/>
                </a:solidFill>
                <a:latin typeface="Century"/>
                <a:ea typeface="Century"/>
                <a:cs typeface="Century"/>
                <a:sym typeface="Century"/>
              </a:rPr>
              <a:t> needs, their goals, passions, talents and potential. </a:t>
            </a:r>
            <a:endParaRPr sz="1600">
              <a:solidFill>
                <a:schemeClr val="dk1"/>
              </a:solidFill>
              <a:latin typeface="Century"/>
              <a:ea typeface="Century"/>
              <a:cs typeface="Century"/>
              <a:sym typeface="Century"/>
            </a:endParaRPr>
          </a:p>
          <a:p>
            <a:pPr indent="0" lvl="0" marL="0" rtl="0" algn="l">
              <a:spcBef>
                <a:spcPts val="0"/>
              </a:spcBef>
              <a:spcAft>
                <a:spcPts val="0"/>
              </a:spcAft>
              <a:buNone/>
            </a:pPr>
            <a:r>
              <a:t/>
            </a:r>
            <a:endParaRPr sz="1600">
              <a:solidFill>
                <a:schemeClr val="dk1"/>
              </a:solidFill>
              <a:latin typeface="Century"/>
              <a:ea typeface="Century"/>
              <a:cs typeface="Century"/>
              <a:sym typeface="Century"/>
            </a:endParaRPr>
          </a:p>
          <a:p>
            <a:pPr indent="0" lvl="0" marL="0" rtl="0" algn="l">
              <a:spcBef>
                <a:spcPts val="0"/>
              </a:spcBef>
              <a:spcAft>
                <a:spcPts val="0"/>
              </a:spcAft>
              <a:buNone/>
            </a:pPr>
            <a:r>
              <a:rPr b="1" lang="en" sz="1600">
                <a:solidFill>
                  <a:schemeClr val="dk1"/>
                </a:solidFill>
                <a:latin typeface="Century"/>
                <a:ea typeface="Century"/>
                <a:cs typeface="Century"/>
                <a:sym typeface="Century"/>
              </a:rPr>
              <a:t>Let me ask you, how do you know</a:t>
            </a:r>
            <a:r>
              <a:rPr b="1" lang="en" sz="1600">
                <a:solidFill>
                  <a:schemeClr val="dk1"/>
                </a:solidFill>
                <a:latin typeface="Century"/>
                <a:ea typeface="Century"/>
                <a:cs typeface="Century"/>
                <a:sym typeface="Century"/>
              </a:rPr>
              <a:t> what students value? </a:t>
            </a:r>
            <a:endParaRPr b="1" sz="1600">
              <a:solidFill>
                <a:schemeClr val="dk1"/>
              </a:solidFill>
              <a:latin typeface="Century"/>
              <a:ea typeface="Century"/>
              <a:cs typeface="Century"/>
              <a:sym typeface="Century"/>
            </a:endParaRPr>
          </a:p>
          <a:p>
            <a:pPr indent="0" lvl="0" marL="0" rtl="0" algn="l">
              <a:spcBef>
                <a:spcPts val="0"/>
              </a:spcBef>
              <a:spcAft>
                <a:spcPts val="0"/>
              </a:spcAft>
              <a:buNone/>
            </a:pPr>
            <a:r>
              <a:rPr b="1" lang="en" sz="1600">
                <a:solidFill>
                  <a:schemeClr val="dk1"/>
                </a:solidFill>
                <a:latin typeface="Century"/>
                <a:ea typeface="Century"/>
                <a:cs typeface="Century"/>
                <a:sym typeface="Century"/>
              </a:rPr>
              <a:t>How can those values lead instruction? </a:t>
            </a:r>
            <a:endParaRPr b="1" sz="1600">
              <a:solidFill>
                <a:schemeClr val="dk1"/>
              </a:solidFill>
              <a:latin typeface="Century"/>
              <a:ea typeface="Century"/>
              <a:cs typeface="Century"/>
              <a:sym typeface="Century"/>
            </a:endParaRPr>
          </a:p>
          <a:p>
            <a:pPr indent="0" lvl="0" marL="0" rtl="0" algn="l">
              <a:spcBef>
                <a:spcPts val="0"/>
              </a:spcBef>
              <a:spcAft>
                <a:spcPts val="0"/>
              </a:spcAft>
              <a:buNone/>
            </a:pPr>
            <a:r>
              <a:rPr b="1" lang="en" sz="1600">
                <a:solidFill>
                  <a:schemeClr val="dk1"/>
                </a:solidFill>
                <a:latin typeface="Century"/>
                <a:ea typeface="Century"/>
                <a:cs typeface="Century"/>
                <a:sym typeface="Century"/>
              </a:rPr>
              <a:t>How can those values be used in instruction as entry points for criticality or in your feedback as a motivator for continued success?</a:t>
            </a:r>
            <a:endParaRPr b="1" sz="1600">
              <a:solidFill>
                <a:schemeClr val="dk1"/>
              </a:solidFill>
              <a:latin typeface="Century"/>
              <a:ea typeface="Century"/>
              <a:cs typeface="Century"/>
              <a:sym typeface="Century"/>
            </a:endParaRPr>
          </a:p>
          <a:p>
            <a:pPr indent="0" lvl="0" marL="0" rtl="0" algn="l">
              <a:spcBef>
                <a:spcPts val="0"/>
              </a:spcBef>
              <a:spcAft>
                <a:spcPts val="0"/>
              </a:spcAft>
              <a:buNone/>
            </a:pPr>
            <a:r>
              <a:t/>
            </a:r>
            <a:endParaRPr sz="1600">
              <a:solidFill>
                <a:schemeClr val="dk1"/>
              </a:solidFill>
              <a:latin typeface="Century"/>
              <a:ea typeface="Century"/>
              <a:cs typeface="Century"/>
              <a:sym typeface="Century"/>
            </a:endParaRPr>
          </a:p>
          <a:p>
            <a:pPr indent="0" lvl="0" marL="0" rtl="0" algn="l">
              <a:spcBef>
                <a:spcPts val="0"/>
              </a:spcBef>
              <a:spcAft>
                <a:spcPts val="0"/>
              </a:spcAft>
              <a:buNone/>
            </a:pPr>
            <a:r>
              <a:t/>
            </a:r>
            <a:endParaRPr sz="1600">
              <a:solidFill>
                <a:schemeClr val="dk1"/>
              </a:solidFill>
              <a:latin typeface="Century"/>
              <a:ea typeface="Century"/>
              <a:cs typeface="Century"/>
              <a:sym typeface="Century"/>
            </a:endParaRPr>
          </a:p>
          <a:p>
            <a:pPr indent="0" lvl="0" marL="0" rtl="0" algn="l">
              <a:spcBef>
                <a:spcPts val="0"/>
              </a:spcBef>
              <a:spcAft>
                <a:spcPts val="0"/>
              </a:spcAft>
              <a:buNone/>
            </a:pPr>
            <a:r>
              <a:rPr lang="en" sz="1600">
                <a:solidFill>
                  <a:schemeClr val="dk1"/>
                </a:solidFill>
                <a:latin typeface="Century"/>
                <a:ea typeface="Century"/>
                <a:cs typeface="Century"/>
                <a:sym typeface="Century"/>
              </a:rPr>
              <a:t>For the chat:  </a:t>
            </a:r>
            <a:r>
              <a:rPr lang="en" sz="1600" u="sng">
                <a:solidFill>
                  <a:schemeClr val="hlink"/>
                </a:solidFill>
                <a:latin typeface="Century"/>
                <a:ea typeface="Century"/>
                <a:cs typeface="Century"/>
                <a:sym typeface="Century"/>
                <a:hlinkClick r:id="rId2"/>
              </a:rPr>
              <a:t>http://www.ijscl.net/article_23912_c64f753feaff48d0faa80e0bc8e0e8b1.pdf</a:t>
            </a:r>
            <a:endParaRPr sz="1600">
              <a:solidFill>
                <a:schemeClr val="dk1"/>
              </a:solidFill>
              <a:latin typeface="Century"/>
              <a:ea typeface="Century"/>
              <a:cs typeface="Century"/>
              <a:sym typeface="Century"/>
            </a:endParaRPr>
          </a:p>
          <a:p>
            <a:pPr indent="0" lvl="0" marL="0" rtl="0" algn="l">
              <a:spcBef>
                <a:spcPts val="0"/>
              </a:spcBef>
              <a:spcAft>
                <a:spcPts val="0"/>
              </a:spcAft>
              <a:buNone/>
            </a:pPr>
            <a:r>
              <a:t/>
            </a:r>
            <a:endParaRPr sz="1600">
              <a:solidFill>
                <a:schemeClr val="dk1"/>
              </a:solidFill>
              <a:latin typeface="Century"/>
              <a:ea typeface="Century"/>
              <a:cs typeface="Century"/>
              <a:sym typeface="Century"/>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ef8d79d986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ef8d79d986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36550" lvl="0" marL="457200" rtl="0" algn="l">
              <a:spcBef>
                <a:spcPts val="0"/>
              </a:spcBef>
              <a:spcAft>
                <a:spcPts val="0"/>
              </a:spcAft>
              <a:buSzPts val="1700"/>
              <a:buFont typeface="Archivo"/>
              <a:buChar char="●"/>
            </a:pPr>
            <a:r>
              <a:rPr lang="en" sz="1700">
                <a:latin typeface="Archivo"/>
                <a:ea typeface="Archivo"/>
                <a:cs typeface="Archivo"/>
                <a:sym typeface="Archivo"/>
              </a:rPr>
              <a:t>Taking a list at these </a:t>
            </a:r>
            <a:r>
              <a:rPr lang="en" sz="1700">
                <a:latin typeface="Archivo"/>
                <a:ea typeface="Archivo"/>
                <a:cs typeface="Archivo"/>
                <a:sym typeface="Archivo"/>
              </a:rPr>
              <a:t>principles</a:t>
            </a:r>
            <a:r>
              <a:rPr lang="en" sz="1700">
                <a:latin typeface="Archivo"/>
                <a:ea typeface="Archivo"/>
                <a:cs typeface="Archivo"/>
                <a:sym typeface="Archivo"/>
              </a:rPr>
              <a:t> that ground culturally responsive teaching &amp; funds of knowledge. </a:t>
            </a:r>
            <a:endParaRPr sz="1700">
              <a:latin typeface="Archivo"/>
              <a:ea typeface="Archivo"/>
              <a:cs typeface="Archivo"/>
              <a:sym typeface="Archivo"/>
            </a:endParaRPr>
          </a:p>
          <a:p>
            <a:pPr indent="-336550" lvl="1" marL="914400" rtl="0" algn="l">
              <a:spcBef>
                <a:spcPts val="0"/>
              </a:spcBef>
              <a:spcAft>
                <a:spcPts val="0"/>
              </a:spcAft>
              <a:buSzPts val="1700"/>
              <a:buFont typeface="Archivo"/>
              <a:buChar char="○"/>
            </a:pPr>
            <a:r>
              <a:rPr lang="en" sz="1700">
                <a:latin typeface="Archivo"/>
                <a:ea typeface="Archivo"/>
                <a:cs typeface="Archivo"/>
                <a:sym typeface="Archivo"/>
              </a:rPr>
              <a:t>Which </a:t>
            </a:r>
            <a:r>
              <a:rPr lang="en" sz="1700">
                <a:latin typeface="Archivo"/>
                <a:ea typeface="Archivo"/>
                <a:cs typeface="Archivo"/>
                <a:sym typeface="Archivo"/>
              </a:rPr>
              <a:t>resonate</a:t>
            </a:r>
            <a:r>
              <a:rPr lang="en" sz="1700">
                <a:latin typeface="Archivo"/>
                <a:ea typeface="Archivo"/>
                <a:cs typeface="Archivo"/>
                <a:sym typeface="Archivo"/>
              </a:rPr>
              <a:t> with you?  Do you have questions about?  Had you not </a:t>
            </a:r>
            <a:r>
              <a:rPr lang="en" sz="1700">
                <a:latin typeface="Archivo"/>
                <a:ea typeface="Archivo"/>
                <a:cs typeface="Archivo"/>
                <a:sym typeface="Archivo"/>
              </a:rPr>
              <a:t>considered</a:t>
            </a:r>
            <a:r>
              <a:rPr lang="en" sz="1700">
                <a:latin typeface="Archivo"/>
                <a:ea typeface="Archivo"/>
                <a:cs typeface="Archivo"/>
                <a:sym typeface="Archivo"/>
              </a:rPr>
              <a:t> before?  Have examples/experiences with?</a:t>
            </a:r>
            <a:endParaRPr sz="1700">
              <a:latin typeface="Archivo"/>
              <a:ea typeface="Archivo"/>
              <a:cs typeface="Archivo"/>
              <a:sym typeface="Archivo"/>
            </a:endParaRPr>
          </a:p>
          <a:p>
            <a:pPr indent="0" lvl="0" marL="457200" rtl="0" algn="l">
              <a:spcBef>
                <a:spcPts val="0"/>
              </a:spcBef>
              <a:spcAft>
                <a:spcPts val="0"/>
              </a:spcAft>
              <a:buNone/>
            </a:pPr>
            <a:r>
              <a:t/>
            </a:r>
            <a:endParaRPr sz="1700">
              <a:latin typeface="Archivo"/>
              <a:ea typeface="Archivo"/>
              <a:cs typeface="Archivo"/>
              <a:sym typeface="Archivo"/>
            </a:endParaRPr>
          </a:p>
          <a:p>
            <a:pPr indent="-336550" lvl="0" marL="457200" rtl="0" algn="l">
              <a:spcBef>
                <a:spcPts val="0"/>
              </a:spcBef>
              <a:spcAft>
                <a:spcPts val="0"/>
              </a:spcAft>
              <a:buSzPts val="1700"/>
              <a:buFont typeface="Archivo"/>
              <a:buChar char="●"/>
            </a:pPr>
            <a:r>
              <a:rPr lang="en" sz="1700">
                <a:latin typeface="Archivo"/>
                <a:ea typeface="Archivo"/>
                <a:cs typeface="Archivo"/>
                <a:sym typeface="Archivo"/>
              </a:rPr>
              <a:t>When culture is explored via curriculum or via your </a:t>
            </a:r>
            <a:r>
              <a:rPr lang="en" sz="1700">
                <a:latin typeface="Archivo"/>
                <a:ea typeface="Archivo"/>
                <a:cs typeface="Archivo"/>
                <a:sym typeface="Archivo"/>
              </a:rPr>
              <a:t>teaching</a:t>
            </a:r>
            <a:r>
              <a:rPr lang="en" sz="1700">
                <a:latin typeface="Archivo"/>
                <a:ea typeface="Archivo"/>
                <a:cs typeface="Archivo"/>
                <a:sym typeface="Archivo"/>
              </a:rPr>
              <a:t> strategies, it </a:t>
            </a:r>
            <a:r>
              <a:rPr lang="en" sz="1700">
                <a:latin typeface="Archivo"/>
                <a:ea typeface="Archivo"/>
                <a:cs typeface="Archivo"/>
                <a:sym typeface="Archivo"/>
              </a:rPr>
              <a:t>begets</a:t>
            </a:r>
            <a:r>
              <a:rPr lang="en" sz="1700">
                <a:latin typeface="Archivo"/>
                <a:ea typeface="Archivo"/>
                <a:cs typeface="Archivo"/>
                <a:sym typeface="Archivo"/>
              </a:rPr>
              <a:t> power and agency for students. When I teach Children’s Literature, I do not start its history where the book does. We talk about children’s literature as an oral tradition first and discuss the stories of Indigenous, Central and South America, Mexico and Africa. Students who may not remember their favorite book </a:t>
            </a:r>
            <a:r>
              <a:rPr lang="en" sz="1700">
                <a:latin typeface="Archivo"/>
                <a:ea typeface="Archivo"/>
                <a:cs typeface="Archivo"/>
                <a:sym typeface="Archivo"/>
              </a:rPr>
              <a:t>remember</a:t>
            </a:r>
            <a:r>
              <a:rPr lang="en" sz="1700">
                <a:latin typeface="Archivo"/>
                <a:ea typeface="Archivo"/>
                <a:cs typeface="Archivo"/>
                <a:sym typeface="Archivo"/>
              </a:rPr>
              <a:t> the stories their parents, grandparents and community of support share with them. We build on what the text has ignored, and we construct shared </a:t>
            </a:r>
            <a:r>
              <a:rPr lang="en" sz="1700">
                <a:latin typeface="Archivo"/>
                <a:ea typeface="Archivo"/>
                <a:cs typeface="Archivo"/>
                <a:sym typeface="Archivo"/>
              </a:rPr>
              <a:t>knowledge</a:t>
            </a:r>
            <a:r>
              <a:rPr lang="en" sz="1700">
                <a:latin typeface="Archivo"/>
                <a:ea typeface="Archivo"/>
                <a:cs typeface="Archivo"/>
                <a:sym typeface="Archivo"/>
              </a:rPr>
              <a:t> and power. </a:t>
            </a:r>
            <a:r>
              <a:rPr lang="en" sz="1700">
                <a:solidFill>
                  <a:schemeClr val="dk1"/>
                </a:solidFill>
                <a:latin typeface="Archivo"/>
                <a:ea typeface="Archivo"/>
                <a:cs typeface="Archivo"/>
                <a:sym typeface="Archivo"/>
              </a:rPr>
              <a:t>In this way, we also see </a:t>
            </a:r>
            <a:r>
              <a:rPr lang="en" sz="1700">
                <a:solidFill>
                  <a:schemeClr val="dk1"/>
                </a:solidFill>
                <a:latin typeface="Archivo"/>
                <a:ea typeface="Archivo"/>
                <a:cs typeface="Archivo"/>
                <a:sym typeface="Archivo"/>
              </a:rPr>
              <a:t>culture is an asset to our understanding and our development. </a:t>
            </a:r>
            <a:endParaRPr sz="1700">
              <a:latin typeface="Archivo"/>
              <a:ea typeface="Archivo"/>
              <a:cs typeface="Archivo"/>
              <a:sym typeface="Archivo"/>
            </a:endParaRPr>
          </a:p>
          <a:p>
            <a:pPr indent="0" lvl="0" marL="457200" rtl="0" algn="l">
              <a:spcBef>
                <a:spcPts val="0"/>
              </a:spcBef>
              <a:spcAft>
                <a:spcPts val="0"/>
              </a:spcAft>
              <a:buNone/>
            </a:pPr>
            <a:r>
              <a:t/>
            </a:r>
            <a:endParaRPr sz="1300">
              <a:latin typeface="Archivo"/>
              <a:ea typeface="Archivo"/>
              <a:cs typeface="Archivo"/>
              <a:sym typeface="Archivo"/>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ea846dcc3d_1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ea846dcc3d_1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Critical </a:t>
            </a:r>
            <a:r>
              <a:rPr lang="en"/>
              <a:t>consciousness</a:t>
            </a:r>
            <a:r>
              <a:rPr lang="en"/>
              <a:t> if coined by PAulo Friere (FRAY REE) in Pedagogy of the </a:t>
            </a:r>
            <a:r>
              <a:rPr lang="en"/>
              <a:t>Oppressed. If you are in this room, you likely understand the necessity to be culturally responsive. What have you done to get yourself to awareness? What do you do to understand others cultures? The work of CC has progressed to include </a:t>
            </a:r>
            <a:endParaRPr/>
          </a:p>
          <a:p>
            <a:pPr indent="0" lvl="0" marL="0" rtl="0" algn="l">
              <a:lnSpc>
                <a:spcPct val="115000"/>
              </a:lnSpc>
              <a:spcBef>
                <a:spcPts val="0"/>
              </a:spcBef>
              <a:spcAft>
                <a:spcPts val="0"/>
              </a:spcAft>
              <a:buNone/>
            </a:pPr>
            <a:r>
              <a:rPr lang="en" sz="1350">
                <a:solidFill>
                  <a:schemeClr val="dk1"/>
                </a:solidFill>
                <a:highlight>
                  <a:srgbClr val="FFFFFF"/>
                </a:highlight>
              </a:rPr>
              <a:t>#1. Teach the language of inequality.</a:t>
            </a:r>
            <a:endParaRPr sz="1350">
              <a:solidFill>
                <a:schemeClr val="dk1"/>
              </a:solidFill>
              <a:highlight>
                <a:srgbClr val="FFFFFF"/>
              </a:highlight>
            </a:endParaRPr>
          </a:p>
          <a:p>
            <a:pPr indent="0" lvl="0" marL="0" rtl="0" algn="l">
              <a:lnSpc>
                <a:spcPct val="115000"/>
              </a:lnSpc>
              <a:spcBef>
                <a:spcPts val="800"/>
              </a:spcBef>
              <a:spcAft>
                <a:spcPts val="0"/>
              </a:spcAft>
              <a:buNone/>
            </a:pPr>
            <a:r>
              <a:rPr lang="en" sz="1350">
                <a:solidFill>
                  <a:schemeClr val="dk1"/>
                </a:solidFill>
                <a:highlight>
                  <a:srgbClr val="FFFFFF"/>
                </a:highlight>
              </a:rPr>
              <a:t>#2. Create space to interrogate racism.</a:t>
            </a:r>
            <a:endParaRPr sz="1350">
              <a:solidFill>
                <a:schemeClr val="dk1"/>
              </a:solidFill>
              <a:highlight>
                <a:srgbClr val="FFFFFF"/>
              </a:highlight>
            </a:endParaRPr>
          </a:p>
          <a:p>
            <a:pPr indent="0" lvl="0" marL="0" rtl="0" algn="l">
              <a:lnSpc>
                <a:spcPct val="115000"/>
              </a:lnSpc>
              <a:spcBef>
                <a:spcPts val="800"/>
              </a:spcBef>
              <a:spcAft>
                <a:spcPts val="0"/>
              </a:spcAft>
              <a:buNone/>
            </a:pPr>
            <a:r>
              <a:rPr lang="en" sz="1350">
                <a:solidFill>
                  <a:schemeClr val="dk1"/>
                </a:solidFill>
                <a:highlight>
                  <a:srgbClr val="FFFFFF"/>
                </a:highlight>
              </a:rPr>
              <a:t>#3. Teach students how to take action.</a:t>
            </a:r>
            <a:endParaRPr sz="1350">
              <a:solidFill>
                <a:schemeClr val="dk1"/>
              </a:solidFill>
              <a:highlight>
                <a:srgbClr val="FFFFFF"/>
              </a:highlight>
            </a:endParaRPr>
          </a:p>
          <a:p>
            <a:pPr indent="0" lvl="0" marL="0" rtl="0" algn="l">
              <a:lnSpc>
                <a:spcPct val="115000"/>
              </a:lnSpc>
              <a:spcBef>
                <a:spcPts val="800"/>
              </a:spcBef>
              <a:spcAft>
                <a:spcPts val="0"/>
              </a:spcAft>
              <a:buNone/>
            </a:pPr>
            <a:r>
              <a:t/>
            </a:r>
            <a:endParaRPr>
              <a:solidFill>
                <a:schemeClr val="dk1"/>
              </a:solidFill>
            </a:endParaRPr>
          </a:p>
          <a:p>
            <a:pPr indent="0" lvl="0" marL="0" rtl="0" algn="l">
              <a:lnSpc>
                <a:spcPct val="115000"/>
              </a:lnSpc>
              <a:spcBef>
                <a:spcPts val="0"/>
              </a:spcBef>
              <a:spcAft>
                <a:spcPts val="0"/>
              </a:spcAft>
              <a:buNone/>
            </a:pPr>
            <a:r>
              <a:rPr lang="en" sz="1350">
                <a:solidFill>
                  <a:schemeClr val="dk1"/>
                </a:solidFill>
                <a:highlight>
                  <a:srgbClr val="FFFFFF"/>
                </a:highlight>
              </a:rPr>
              <a:t>But, in order for you to do this as teachers and coworkers, you need to do some interrogation yourselves. You need to have your own critical conscioubess in order to support it in students. This also means interrogating your own biases, where they come from and how they might affect the classroom. This can be painful work as we may realize we do have biases that we were not aware of. </a:t>
            </a:r>
            <a:endParaRPr sz="1350">
              <a:solidFill>
                <a:schemeClr val="dk1"/>
              </a:solidFill>
              <a:highlight>
                <a:srgbClr val="FFFFFF"/>
              </a:highlight>
            </a:endParaRPr>
          </a:p>
          <a:p>
            <a:pPr indent="0" lvl="0" marL="0" rtl="0" algn="l">
              <a:lnSpc>
                <a:spcPct val="115000"/>
              </a:lnSpc>
              <a:spcBef>
                <a:spcPts val="800"/>
              </a:spcBef>
              <a:spcAft>
                <a:spcPts val="0"/>
              </a:spcAft>
              <a:buNone/>
            </a:pPr>
            <a:r>
              <a:t/>
            </a:r>
            <a:endParaRPr sz="1800">
              <a:solidFill>
                <a:srgbClr val="595959"/>
              </a:solidFill>
            </a:endParaRPr>
          </a:p>
          <a:p>
            <a:pPr indent="0" lvl="0" marL="0" rtl="0" algn="l">
              <a:spcBef>
                <a:spcPts val="1200"/>
              </a:spcBef>
              <a:spcAft>
                <a:spcPts val="0"/>
              </a:spcAft>
              <a:buNone/>
            </a:pPr>
            <a:r>
              <a:rPr lang="en" sz="1200">
                <a:solidFill>
                  <a:srgbClr val="595959"/>
                </a:solidFill>
                <a:latin typeface="Century"/>
                <a:ea typeface="Century"/>
                <a:cs typeface="Century"/>
                <a:sym typeface="Century"/>
              </a:rPr>
              <a:t>Helpful links: </a:t>
            </a:r>
            <a:r>
              <a:rPr lang="en" sz="1200" u="sng">
                <a:solidFill>
                  <a:srgbClr val="0097A7"/>
                </a:solidFill>
                <a:latin typeface="Century"/>
                <a:ea typeface="Century"/>
                <a:cs typeface="Century"/>
                <a:sym typeface="Century"/>
                <a:hlinkClick r:id="rId2">
                  <a:extLst>
                    <a:ext uri="{A12FA001-AC4F-418D-AE19-62706E023703}">
                      <ahyp:hlinkClr val="tx"/>
                    </a:ext>
                  </a:extLst>
                </a:hlinkClick>
              </a:rPr>
              <a:t>https://www.learningforjustice.org/magazine/publications/critical-practices-for-antibias-education/teacher-leadership</a:t>
            </a:r>
            <a:endParaRPr sz="1200">
              <a:solidFill>
                <a:srgbClr val="595959"/>
              </a:solidFill>
              <a:latin typeface="Century"/>
              <a:ea typeface="Century"/>
              <a:cs typeface="Century"/>
              <a:sym typeface="Century"/>
            </a:endParaRPr>
          </a:p>
          <a:p>
            <a:pPr indent="0" lvl="0" marL="0" rtl="0" algn="l">
              <a:spcBef>
                <a:spcPts val="0"/>
              </a:spcBef>
              <a:spcAft>
                <a:spcPts val="0"/>
              </a:spcAft>
              <a:buNone/>
            </a:pPr>
            <a:r>
              <a:rPr lang="en" sz="1200" u="sng">
                <a:solidFill>
                  <a:srgbClr val="0097A7"/>
                </a:solidFill>
                <a:latin typeface="Century"/>
                <a:ea typeface="Century"/>
                <a:cs typeface="Century"/>
                <a:sym typeface="Century"/>
                <a:hlinkClick r:id="rId3">
                  <a:extLst>
                    <a:ext uri="{A12FA001-AC4F-418D-AE19-62706E023703}">
                      <ahyp:hlinkClr val="tx"/>
                    </a:ext>
                  </a:extLst>
                </a:hlinkClick>
              </a:rPr>
              <a:t>https://facingtoday.facinghistory.org/cultivating-critical-consciousness-in-the-classroom</a:t>
            </a:r>
            <a:endParaRPr sz="1350">
              <a:solidFill>
                <a:schemeClr val="dk1"/>
              </a:solidFill>
              <a:highlight>
                <a:srgbClr val="FFFFFF"/>
              </a:highlight>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350">
              <a:solidFill>
                <a:schemeClr val="dk1"/>
              </a:solidFill>
              <a:highlight>
                <a:srgbClr val="FFFFFF"/>
              </a:highlight>
            </a:endParaRPr>
          </a:p>
          <a:p>
            <a:pPr indent="0" lvl="0" marL="0" rtl="0" algn="l">
              <a:lnSpc>
                <a:spcPct val="115000"/>
              </a:lnSpc>
              <a:spcBef>
                <a:spcPts val="80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t>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ea846d5564_2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ea846d5564_2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highlight>
                  <a:srgbClr val="FFFFFF"/>
                </a:highlight>
                <a:latin typeface="Century"/>
                <a:ea typeface="Century"/>
                <a:cs typeface="Century"/>
                <a:sym typeface="Century"/>
              </a:rPr>
              <a:t>Keisha: Time 15-20, shoot for groups  to be no more 4</a:t>
            </a:r>
            <a:endParaRPr sz="1300">
              <a:solidFill>
                <a:schemeClr val="dk1"/>
              </a:solidFill>
              <a:highlight>
                <a:srgbClr val="FFFFFF"/>
              </a:highlight>
              <a:latin typeface="Century"/>
              <a:ea typeface="Century"/>
              <a:cs typeface="Century"/>
              <a:sym typeface="Century"/>
            </a:endParaRPr>
          </a:p>
          <a:p>
            <a:pPr indent="0" lvl="0" marL="0" rtl="0" algn="l">
              <a:spcBef>
                <a:spcPts val="0"/>
              </a:spcBef>
              <a:spcAft>
                <a:spcPts val="0"/>
              </a:spcAft>
              <a:buNone/>
            </a:pPr>
            <a:r>
              <a:t/>
            </a:r>
            <a:endParaRPr sz="1200">
              <a:latin typeface="Century"/>
              <a:ea typeface="Century"/>
              <a:cs typeface="Century"/>
              <a:sym typeface="Century"/>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ea846d5564_2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ea846d5564_2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Not sure if this is our resource slide, but will add my resources here for now:</a:t>
            </a:r>
            <a:endParaRPr/>
          </a:p>
          <a:p>
            <a:pPr indent="0" lvl="0" marL="0" rtl="0" algn="l">
              <a:spcBef>
                <a:spcPts val="0"/>
              </a:spcBef>
              <a:spcAft>
                <a:spcPts val="0"/>
              </a:spcAft>
              <a:buNone/>
            </a:pPr>
            <a:r>
              <a:rPr lang="en"/>
              <a:t>Book: </a:t>
            </a:r>
            <a:r>
              <a:rPr lang="en" u="sng">
                <a:solidFill>
                  <a:schemeClr val="hlink"/>
                </a:solidFill>
                <a:hlinkClick r:id="rId2"/>
              </a:rPr>
              <a:t>https://www.routledge.com/Funds-of-Knowledge-in-Higher-Education-Honoring-Students-Cultural-Experiences/Kiyama-Rios-Aguilar/p/book/9781138213890</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Website: </a:t>
            </a:r>
            <a:r>
              <a:rPr lang="en" u="sng">
                <a:solidFill>
                  <a:schemeClr val="hlink"/>
                </a:solidFill>
                <a:hlinkClick r:id="rId3"/>
              </a:rPr>
              <a:t>https://graduate.bankstreet.edu/admissions-financial-aid/admissions-blog/culturally-responsive-practice-shared-funds-of-knowledge-with-our-community/</a:t>
            </a:r>
            <a:endParaRPr/>
          </a:p>
          <a:p>
            <a:pPr indent="0" lvl="0" marL="0" rtl="0" algn="l">
              <a:spcBef>
                <a:spcPts val="0"/>
              </a:spcBef>
              <a:spcAft>
                <a:spcPts val="0"/>
              </a:spcAft>
              <a:buNone/>
            </a:pPr>
            <a:r>
              <a:rPr lang="en" u="sng">
                <a:solidFill>
                  <a:schemeClr val="hlink"/>
                </a:solidFill>
                <a:hlinkClick r:id="rId4"/>
              </a:rPr>
              <a:t>https://scalar.usc.edu/works/first-generation-college-student-/community-cultural-wealth.10</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Media:</a:t>
            </a:r>
            <a:endParaRPr/>
          </a:p>
          <a:p>
            <a:pPr indent="0" lvl="0" marL="0" rtl="0" algn="l">
              <a:spcBef>
                <a:spcPts val="0"/>
              </a:spcBef>
              <a:spcAft>
                <a:spcPts val="0"/>
              </a:spcAft>
              <a:buNone/>
            </a:pPr>
            <a:r>
              <a:rPr lang="en"/>
              <a:t>Want to learn more about Central America </a:t>
            </a:r>
            <a:r>
              <a:rPr lang="en" u="sng">
                <a:solidFill>
                  <a:schemeClr val="hlink"/>
                </a:solidFill>
                <a:hlinkClick r:id="rId5"/>
              </a:rPr>
              <a:t>https://www.patriciagoudvis.com/if-they-mango-tree-could-speak</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Here are some </a:t>
            </a:r>
            <a:r>
              <a:rPr lang="en"/>
              <a:t>sources</a:t>
            </a:r>
            <a:r>
              <a:rPr lang="en"/>
              <a:t> I </a:t>
            </a:r>
            <a:r>
              <a:rPr lang="en"/>
              <a:t>have</a:t>
            </a:r>
            <a:r>
              <a:rPr lang="en"/>
              <a:t>: </a:t>
            </a:r>
            <a:r>
              <a:rPr lang="en" sz="1500">
                <a:solidFill>
                  <a:schemeClr val="dk1"/>
                </a:solidFill>
              </a:rPr>
              <a:t>Cruz, R., Manchanda, S., Firestone, A., &amp; Rodl, J. (2019). An examination of teachers' culturally responsive teaching self-efficacy. </a:t>
            </a:r>
            <a:r>
              <a:rPr i="1" lang="en" sz="1500">
                <a:solidFill>
                  <a:schemeClr val="dk1"/>
                </a:solidFill>
              </a:rPr>
              <a:t>Teacher Education and Special Education</a:t>
            </a:r>
            <a:r>
              <a:rPr lang="en" sz="1500">
                <a:solidFill>
                  <a:schemeClr val="dk1"/>
                </a:solidFill>
              </a:rPr>
              <a:t>, 1-18.</a:t>
            </a:r>
            <a:endParaRPr sz="1500">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en" sz="1500">
                <a:solidFill>
                  <a:schemeClr val="dk1"/>
                </a:solidFill>
              </a:rPr>
              <a:t>Gay, G. (2018). </a:t>
            </a:r>
            <a:r>
              <a:rPr i="1" lang="en" sz="1500">
                <a:solidFill>
                  <a:schemeClr val="dk1"/>
                </a:solidFill>
              </a:rPr>
              <a:t>Culturally responsive teaching: Theory, research, and practice (3rd ed).</a:t>
            </a:r>
            <a:r>
              <a:rPr lang="en" sz="1500">
                <a:solidFill>
                  <a:schemeClr val="dk1"/>
                </a:solidFill>
              </a:rPr>
              <a:t> Teachers College Press.</a:t>
            </a:r>
            <a:endParaRPr sz="1500">
              <a:solidFill>
                <a:schemeClr val="dk1"/>
              </a:solidFill>
            </a:endParaRPr>
          </a:p>
          <a:p>
            <a:pPr indent="0" lvl="0" marL="0" rtl="0" algn="l">
              <a:lnSpc>
                <a:spcPct val="115000"/>
              </a:lnSpc>
              <a:spcBef>
                <a:spcPts val="600"/>
              </a:spcBef>
              <a:spcAft>
                <a:spcPts val="0"/>
              </a:spcAft>
              <a:buClr>
                <a:schemeClr val="dk1"/>
              </a:buClr>
              <a:buSzPts val="1100"/>
              <a:buFont typeface="Arial"/>
              <a:buNone/>
            </a:pPr>
            <a:r>
              <a:rPr lang="en" sz="1500">
                <a:solidFill>
                  <a:schemeClr val="dk1"/>
                </a:solidFill>
              </a:rPr>
              <a:t>Hammond, Z. (2015). </a:t>
            </a:r>
            <a:r>
              <a:rPr i="1" lang="en" sz="1500">
                <a:solidFill>
                  <a:schemeClr val="dk1"/>
                </a:solidFill>
              </a:rPr>
              <a:t>Culturally Responsive Teaching and the Brain: Promoting Authentic Engagement and Rigor Among Culturally and Linguistically Diverse Students.</a:t>
            </a:r>
            <a:r>
              <a:rPr lang="en" sz="1500">
                <a:solidFill>
                  <a:schemeClr val="dk1"/>
                </a:solidFill>
              </a:rPr>
              <a:t> London: Corwin.</a:t>
            </a:r>
            <a:endParaRPr sz="1500">
              <a:solidFill>
                <a:schemeClr val="dk1"/>
              </a:solidFill>
            </a:endParaRPr>
          </a:p>
          <a:p>
            <a:pPr indent="0" lvl="0" marL="0" rtl="0" algn="l">
              <a:lnSpc>
                <a:spcPct val="115000"/>
              </a:lnSpc>
              <a:spcBef>
                <a:spcPts val="600"/>
              </a:spcBef>
              <a:spcAft>
                <a:spcPts val="0"/>
              </a:spcAft>
              <a:buClr>
                <a:schemeClr val="dk1"/>
              </a:buClr>
              <a:buSzPts val="1100"/>
              <a:buFont typeface="Arial"/>
              <a:buNone/>
            </a:pPr>
            <a:r>
              <a:rPr lang="en" sz="1500">
                <a:solidFill>
                  <a:schemeClr val="dk1"/>
                </a:solidFill>
              </a:rPr>
              <a:t>Jackson, T., &amp; Boutte, G. (2018). Exploring culturally relevant/responsive pedagogy as praxis in teacher education. </a:t>
            </a:r>
            <a:r>
              <a:rPr i="1" lang="en" sz="1500">
                <a:solidFill>
                  <a:schemeClr val="dk1"/>
                </a:solidFill>
              </a:rPr>
              <a:t>The New Educator, 14(2)</a:t>
            </a:r>
            <a:r>
              <a:rPr lang="en" sz="1500">
                <a:solidFill>
                  <a:schemeClr val="dk1"/>
                </a:solidFill>
              </a:rPr>
              <a:t>, 87-90.</a:t>
            </a:r>
            <a:endParaRPr sz="1500">
              <a:solidFill>
                <a:schemeClr val="dk1"/>
              </a:solidFill>
            </a:endParaRPr>
          </a:p>
          <a:p>
            <a:pPr indent="0" lvl="0" marL="0" rtl="0" algn="l">
              <a:lnSpc>
                <a:spcPct val="115000"/>
              </a:lnSpc>
              <a:spcBef>
                <a:spcPts val="600"/>
              </a:spcBef>
              <a:spcAft>
                <a:spcPts val="0"/>
              </a:spcAft>
              <a:buClr>
                <a:schemeClr val="dk1"/>
              </a:buClr>
              <a:buSzPts val="1100"/>
              <a:buFont typeface="Arial"/>
              <a:buNone/>
            </a:pPr>
            <a:r>
              <a:rPr lang="en" sz="1500">
                <a:solidFill>
                  <a:schemeClr val="dk1"/>
                </a:solidFill>
              </a:rPr>
              <a:t>Ladson-Billings, G. (1995). Toward a theory of culturally relevant pedagogy. </a:t>
            </a:r>
            <a:r>
              <a:rPr i="1" lang="en" sz="1500">
                <a:solidFill>
                  <a:schemeClr val="dk1"/>
                </a:solidFill>
              </a:rPr>
              <a:t>American Educational Research Journal 32(3)</a:t>
            </a:r>
            <a:r>
              <a:rPr lang="en" sz="1500">
                <a:solidFill>
                  <a:schemeClr val="dk1"/>
                </a:solidFill>
              </a:rPr>
              <a:t>, 465-491.</a:t>
            </a:r>
            <a:endParaRPr sz="1500">
              <a:solidFill>
                <a:schemeClr val="dk1"/>
              </a:solidFill>
            </a:endParaRPr>
          </a:p>
          <a:p>
            <a:pPr indent="0" lvl="0" marL="0" rtl="0" algn="l">
              <a:lnSpc>
                <a:spcPct val="115000"/>
              </a:lnSpc>
              <a:spcBef>
                <a:spcPts val="600"/>
              </a:spcBef>
              <a:spcAft>
                <a:spcPts val="0"/>
              </a:spcAft>
              <a:buClr>
                <a:schemeClr val="dk1"/>
              </a:buClr>
              <a:buSzPts val="1100"/>
              <a:buFont typeface="Arial"/>
              <a:buNone/>
            </a:pPr>
            <a:r>
              <a:rPr lang="en" sz="1500">
                <a:solidFill>
                  <a:schemeClr val="dk1"/>
                </a:solidFill>
              </a:rPr>
              <a:t>Ladson-Billings, G. (2006). From the achievement gap to education debt: Understanding achievement in U.S. schools . </a:t>
            </a:r>
            <a:r>
              <a:rPr i="1" lang="en" sz="1500">
                <a:solidFill>
                  <a:schemeClr val="dk1"/>
                </a:solidFill>
              </a:rPr>
              <a:t>Educational Researcher 35(7)</a:t>
            </a:r>
            <a:r>
              <a:rPr lang="en" sz="1500">
                <a:solidFill>
                  <a:schemeClr val="dk1"/>
                </a:solidFill>
              </a:rPr>
              <a:t>, 3-12.</a:t>
            </a:r>
            <a:endParaRPr sz="1500">
              <a:solidFill>
                <a:schemeClr val="dk1"/>
              </a:solidFill>
            </a:endParaRPr>
          </a:p>
          <a:p>
            <a:pPr indent="0" lvl="0" marL="0" rtl="0" algn="l">
              <a:lnSpc>
                <a:spcPct val="115000"/>
              </a:lnSpc>
              <a:spcBef>
                <a:spcPts val="600"/>
              </a:spcBef>
              <a:spcAft>
                <a:spcPts val="0"/>
              </a:spcAft>
              <a:buClr>
                <a:schemeClr val="dk1"/>
              </a:buClr>
              <a:buSzPts val="1100"/>
              <a:buFont typeface="Arial"/>
              <a:buNone/>
            </a:pPr>
            <a:r>
              <a:rPr lang="en" sz="1500">
                <a:solidFill>
                  <a:schemeClr val="dk1"/>
                </a:solidFill>
              </a:rPr>
              <a:t>Nieto, S. (2000). Placing equity front and center: Some thoughts on transforming teacher education for a new century . </a:t>
            </a:r>
            <a:r>
              <a:rPr i="1" lang="en" sz="1500">
                <a:solidFill>
                  <a:schemeClr val="dk1"/>
                </a:solidFill>
              </a:rPr>
              <a:t>Journal of Teacher Education 51(3)</a:t>
            </a:r>
            <a:r>
              <a:rPr lang="en" sz="1500">
                <a:solidFill>
                  <a:schemeClr val="dk1"/>
                </a:solidFill>
              </a:rPr>
              <a:t>, 180-187.</a:t>
            </a:r>
            <a:endParaRPr sz="1500">
              <a:solidFill>
                <a:schemeClr val="dk1"/>
              </a:solidFill>
            </a:endParaRPr>
          </a:p>
          <a:p>
            <a:pPr indent="0" lvl="0" marL="0" rtl="0" algn="l">
              <a:lnSpc>
                <a:spcPct val="115000"/>
              </a:lnSpc>
              <a:spcBef>
                <a:spcPts val="600"/>
              </a:spcBef>
              <a:spcAft>
                <a:spcPts val="0"/>
              </a:spcAft>
              <a:buClr>
                <a:schemeClr val="dk1"/>
              </a:buClr>
              <a:buSzPts val="1100"/>
              <a:buFont typeface="Arial"/>
              <a:buNone/>
            </a:pPr>
            <a:r>
              <a:rPr lang="en" sz="1500">
                <a:solidFill>
                  <a:schemeClr val="dk1"/>
                </a:solidFill>
              </a:rPr>
              <a:t>Paris, D., &amp; Alim, H. S. (2014). What are we seeking to sustain through culturally sustaining pedagogy? A loving critique forward. </a:t>
            </a:r>
            <a:r>
              <a:rPr i="1" lang="en" sz="1500">
                <a:solidFill>
                  <a:schemeClr val="dk1"/>
                </a:solidFill>
              </a:rPr>
              <a:t>Harvard Educational Review 84(1)</a:t>
            </a:r>
            <a:r>
              <a:rPr lang="en" sz="1500">
                <a:solidFill>
                  <a:schemeClr val="dk1"/>
                </a:solidFill>
              </a:rPr>
              <a:t>, 85-100.</a:t>
            </a:r>
            <a:endParaRPr sz="1500">
              <a:solidFill>
                <a:schemeClr val="dk1"/>
              </a:solidFill>
            </a:endParaRPr>
          </a:p>
          <a:p>
            <a:pPr indent="0" lvl="0" marL="0" rtl="0" algn="l">
              <a:spcBef>
                <a:spcPts val="600"/>
              </a:spcBef>
              <a:spcAft>
                <a:spcPts val="0"/>
              </a:spcAft>
              <a:buNone/>
            </a:pPr>
            <a:r>
              <a:t/>
            </a:r>
            <a:endParaRPr/>
          </a:p>
          <a:p>
            <a:pPr indent="0" lvl="0" marL="0" rtl="0" algn="l">
              <a:lnSpc>
                <a:spcPct val="115000"/>
              </a:lnSpc>
              <a:spcBef>
                <a:spcPts val="400"/>
              </a:spcBef>
              <a:spcAft>
                <a:spcPts val="0"/>
              </a:spcAft>
              <a:buClr>
                <a:schemeClr val="dk1"/>
              </a:buClr>
              <a:buSzPts val="1100"/>
              <a:buFont typeface="Arial"/>
              <a:buNone/>
            </a:pPr>
            <a:r>
              <a:rPr lang="en" sz="1500">
                <a:solidFill>
                  <a:schemeClr val="lt1"/>
                </a:solidFill>
              </a:rPr>
              <a:t>Cruz, R., Manchanda, S., Firestone, A., &amp; Rodl, J. (2019). An examination of teachers' culturally responsive teaching self-efficacy. </a:t>
            </a:r>
            <a:r>
              <a:rPr i="1" lang="en" sz="1500">
                <a:solidFill>
                  <a:schemeClr val="lt1"/>
                </a:solidFill>
              </a:rPr>
              <a:t>Teacher Education and Special Education</a:t>
            </a:r>
            <a:r>
              <a:rPr lang="en" sz="1500">
                <a:solidFill>
                  <a:schemeClr val="lt1"/>
                </a:solidFill>
              </a:rPr>
              <a:t>, 1-18.</a:t>
            </a:r>
            <a:endParaRPr sz="1500">
              <a:solidFill>
                <a:schemeClr val="lt1"/>
              </a:solidFill>
            </a:endParaRPr>
          </a:p>
          <a:p>
            <a:pPr indent="0" lvl="0" marL="0" rtl="0" algn="l">
              <a:lnSpc>
                <a:spcPct val="115000"/>
              </a:lnSpc>
              <a:spcBef>
                <a:spcPts val="600"/>
              </a:spcBef>
              <a:spcAft>
                <a:spcPts val="0"/>
              </a:spcAft>
              <a:buClr>
                <a:schemeClr val="dk1"/>
              </a:buClr>
              <a:buSzPts val="1100"/>
              <a:buFont typeface="Arial"/>
              <a:buNone/>
            </a:pPr>
            <a:r>
              <a:rPr lang="en" sz="1500">
                <a:solidFill>
                  <a:schemeClr val="lt1"/>
                </a:solidFill>
              </a:rPr>
              <a:t>Gay, G. (2018). </a:t>
            </a:r>
            <a:r>
              <a:rPr i="1" lang="en" sz="1500">
                <a:solidFill>
                  <a:schemeClr val="lt1"/>
                </a:solidFill>
              </a:rPr>
              <a:t>Culturally responsive teaching: Theory, research, and practice (3rd ed).</a:t>
            </a:r>
            <a:r>
              <a:rPr lang="en" sz="1500">
                <a:solidFill>
                  <a:schemeClr val="lt1"/>
                </a:solidFill>
              </a:rPr>
              <a:t> Teachers College Press.</a:t>
            </a:r>
            <a:endParaRPr sz="1500">
              <a:solidFill>
                <a:schemeClr val="lt1"/>
              </a:solidFill>
            </a:endParaRPr>
          </a:p>
          <a:p>
            <a:pPr indent="0" lvl="0" marL="0" rtl="0" algn="l">
              <a:lnSpc>
                <a:spcPct val="115000"/>
              </a:lnSpc>
              <a:spcBef>
                <a:spcPts val="600"/>
              </a:spcBef>
              <a:spcAft>
                <a:spcPts val="0"/>
              </a:spcAft>
              <a:buClr>
                <a:schemeClr val="dk1"/>
              </a:buClr>
              <a:buSzPts val="1100"/>
              <a:buFont typeface="Arial"/>
              <a:buNone/>
            </a:pPr>
            <a:r>
              <a:rPr lang="en" sz="1500">
                <a:solidFill>
                  <a:schemeClr val="lt1"/>
                </a:solidFill>
              </a:rPr>
              <a:t>Hammond, Z. (2015). </a:t>
            </a:r>
            <a:r>
              <a:rPr i="1" lang="en" sz="1500">
                <a:solidFill>
                  <a:schemeClr val="lt1"/>
                </a:solidFill>
              </a:rPr>
              <a:t>Culturally Responsive Teaching and the Brain: Promoting Authentic Engagement and Rigor Among Culturally and Linguistically Diverse Students.</a:t>
            </a:r>
            <a:r>
              <a:rPr lang="en" sz="1500">
                <a:solidFill>
                  <a:schemeClr val="lt1"/>
                </a:solidFill>
              </a:rPr>
              <a:t> London: Corwin.</a:t>
            </a:r>
            <a:endParaRPr sz="1500">
              <a:solidFill>
                <a:schemeClr val="lt1"/>
              </a:solidFill>
            </a:endParaRPr>
          </a:p>
          <a:p>
            <a:pPr indent="0" lvl="0" marL="0" rtl="0" algn="l">
              <a:lnSpc>
                <a:spcPct val="115000"/>
              </a:lnSpc>
              <a:spcBef>
                <a:spcPts val="600"/>
              </a:spcBef>
              <a:spcAft>
                <a:spcPts val="0"/>
              </a:spcAft>
              <a:buClr>
                <a:schemeClr val="dk1"/>
              </a:buClr>
              <a:buSzPts val="1100"/>
              <a:buFont typeface="Arial"/>
              <a:buNone/>
            </a:pPr>
            <a:r>
              <a:rPr lang="en" sz="1500">
                <a:solidFill>
                  <a:schemeClr val="lt1"/>
                </a:solidFill>
              </a:rPr>
              <a:t>Jackson, T., &amp; Boutte, G. (2018). Exploring culturally relevant/responsive pedagogy as praxis in teacher education. </a:t>
            </a:r>
            <a:r>
              <a:rPr i="1" lang="en" sz="1500">
                <a:solidFill>
                  <a:schemeClr val="lt1"/>
                </a:solidFill>
              </a:rPr>
              <a:t>The New Educator, 14(2)</a:t>
            </a:r>
            <a:r>
              <a:rPr lang="en" sz="1500">
                <a:solidFill>
                  <a:schemeClr val="lt1"/>
                </a:solidFill>
              </a:rPr>
              <a:t>, 87-90.</a:t>
            </a:r>
            <a:endParaRPr sz="1500">
              <a:solidFill>
                <a:schemeClr val="lt1"/>
              </a:solidFill>
            </a:endParaRPr>
          </a:p>
          <a:p>
            <a:pPr indent="0" lvl="0" marL="0" rtl="0" algn="l">
              <a:lnSpc>
                <a:spcPct val="115000"/>
              </a:lnSpc>
              <a:spcBef>
                <a:spcPts val="600"/>
              </a:spcBef>
              <a:spcAft>
                <a:spcPts val="0"/>
              </a:spcAft>
              <a:buClr>
                <a:schemeClr val="dk1"/>
              </a:buClr>
              <a:buSzPts val="1100"/>
              <a:buFont typeface="Arial"/>
              <a:buNone/>
            </a:pPr>
            <a:r>
              <a:rPr lang="en" sz="1500">
                <a:solidFill>
                  <a:schemeClr val="lt1"/>
                </a:solidFill>
              </a:rPr>
              <a:t>Ladson-Billings, G. (1995). Toward a theory of culturally relevant pedagogy. </a:t>
            </a:r>
            <a:r>
              <a:rPr i="1" lang="en" sz="1500">
                <a:solidFill>
                  <a:schemeClr val="lt1"/>
                </a:solidFill>
              </a:rPr>
              <a:t>American Educational Research Journal 32(3)</a:t>
            </a:r>
            <a:r>
              <a:rPr lang="en" sz="1500">
                <a:solidFill>
                  <a:schemeClr val="lt1"/>
                </a:solidFill>
              </a:rPr>
              <a:t>, 465-491.</a:t>
            </a:r>
            <a:endParaRPr sz="1500">
              <a:solidFill>
                <a:schemeClr val="lt1"/>
              </a:solidFill>
            </a:endParaRPr>
          </a:p>
          <a:p>
            <a:pPr indent="0" lvl="0" marL="0" rtl="0" algn="l">
              <a:lnSpc>
                <a:spcPct val="115000"/>
              </a:lnSpc>
              <a:spcBef>
                <a:spcPts val="600"/>
              </a:spcBef>
              <a:spcAft>
                <a:spcPts val="0"/>
              </a:spcAft>
              <a:buClr>
                <a:schemeClr val="dk1"/>
              </a:buClr>
              <a:buSzPts val="1100"/>
              <a:buFont typeface="Arial"/>
              <a:buNone/>
            </a:pPr>
            <a:r>
              <a:rPr lang="en" sz="1500">
                <a:solidFill>
                  <a:schemeClr val="lt1"/>
                </a:solidFill>
              </a:rPr>
              <a:t>Ladson-Billings, G. (2006). From the achievement gap to education debt: Understanding achievement in U.S. schools . </a:t>
            </a:r>
            <a:r>
              <a:rPr i="1" lang="en" sz="1500">
                <a:solidFill>
                  <a:schemeClr val="lt1"/>
                </a:solidFill>
              </a:rPr>
              <a:t>Educational Researcher 35(7)</a:t>
            </a:r>
            <a:r>
              <a:rPr lang="en" sz="1500">
                <a:solidFill>
                  <a:schemeClr val="lt1"/>
                </a:solidFill>
              </a:rPr>
              <a:t>, 3-12.</a:t>
            </a:r>
            <a:endParaRPr sz="1500">
              <a:solidFill>
                <a:schemeClr val="lt1"/>
              </a:solidFill>
            </a:endParaRPr>
          </a:p>
          <a:p>
            <a:pPr indent="0" lvl="0" marL="0" rtl="0" algn="l">
              <a:lnSpc>
                <a:spcPct val="115000"/>
              </a:lnSpc>
              <a:spcBef>
                <a:spcPts val="600"/>
              </a:spcBef>
              <a:spcAft>
                <a:spcPts val="0"/>
              </a:spcAft>
              <a:buClr>
                <a:schemeClr val="dk1"/>
              </a:buClr>
              <a:buSzPts val="1100"/>
              <a:buFont typeface="Arial"/>
              <a:buNone/>
            </a:pPr>
            <a:r>
              <a:rPr lang="en" sz="1500">
                <a:solidFill>
                  <a:schemeClr val="lt1"/>
                </a:solidFill>
              </a:rPr>
              <a:t>Nieto, S. (2000). Placing equity front and center: Some thoughts on transforming teacher education for a new century . </a:t>
            </a:r>
            <a:r>
              <a:rPr i="1" lang="en" sz="1500">
                <a:solidFill>
                  <a:schemeClr val="lt1"/>
                </a:solidFill>
              </a:rPr>
              <a:t>Journal of Teacher Education 51(3)</a:t>
            </a:r>
            <a:r>
              <a:rPr lang="en" sz="1500">
                <a:solidFill>
                  <a:schemeClr val="lt1"/>
                </a:solidFill>
              </a:rPr>
              <a:t>, 180-187.</a:t>
            </a:r>
            <a:endParaRPr sz="1500">
              <a:solidFill>
                <a:schemeClr val="lt1"/>
              </a:solidFill>
            </a:endParaRPr>
          </a:p>
          <a:p>
            <a:pPr indent="0" lvl="0" marL="0" rtl="0" algn="l">
              <a:lnSpc>
                <a:spcPct val="115000"/>
              </a:lnSpc>
              <a:spcBef>
                <a:spcPts val="600"/>
              </a:spcBef>
              <a:spcAft>
                <a:spcPts val="0"/>
              </a:spcAft>
              <a:buClr>
                <a:schemeClr val="dk1"/>
              </a:buClr>
              <a:buSzPts val="1100"/>
              <a:buFont typeface="Arial"/>
              <a:buNone/>
            </a:pPr>
            <a:r>
              <a:rPr lang="en" sz="1500">
                <a:solidFill>
                  <a:schemeClr val="lt1"/>
                </a:solidFill>
              </a:rPr>
              <a:t>Paris, D., &amp; Alim, H. S. (2014). What are we seeking to sustain through culturally sustaining pedagogy? A loving critique forward. </a:t>
            </a:r>
            <a:r>
              <a:rPr i="1" lang="en" sz="1500">
                <a:solidFill>
                  <a:schemeClr val="lt1"/>
                </a:solidFill>
              </a:rPr>
              <a:t>Harvard Educational Review 84(1)</a:t>
            </a:r>
            <a:r>
              <a:rPr lang="en" sz="1500">
                <a:solidFill>
                  <a:schemeClr val="lt1"/>
                </a:solidFill>
              </a:rPr>
              <a:t>, 85-100.</a:t>
            </a:r>
            <a:endParaRPr sz="1500">
              <a:solidFill>
                <a:schemeClr val="lt1"/>
              </a:solidFill>
            </a:endParaRPr>
          </a:p>
          <a:p>
            <a:pPr indent="0" lvl="0" marL="0" rtl="0" algn="l">
              <a:spcBef>
                <a:spcPts val="60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ea846dcc3d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ea846dcc3d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Both valerie then keisha </a:t>
            </a:r>
            <a:endParaRPr/>
          </a:p>
          <a:p>
            <a:pPr indent="0" lvl="0" marL="0" rtl="0" algn="l">
              <a:spcBef>
                <a:spcPts val="0"/>
              </a:spcBef>
              <a:spcAft>
                <a:spcPts val="0"/>
              </a:spcAft>
              <a:buNone/>
            </a:pPr>
            <a:r>
              <a:rPr lang="en" u="sng">
                <a:solidFill>
                  <a:schemeClr val="hlink"/>
                </a:solidFill>
                <a:hlinkClick r:id="rId2"/>
              </a:rPr>
              <a:t>https://nativegov.org/a-guide-to-indigenous-land-acknowledgment/</a:t>
            </a:r>
            <a:r>
              <a:rPr lang="en"/>
              <a:t> </a:t>
            </a:r>
            <a:endParaRPr/>
          </a:p>
          <a:p>
            <a:pPr indent="0" lvl="0" marL="0" rtl="0" algn="l">
              <a:spcBef>
                <a:spcPts val="0"/>
              </a:spcBef>
              <a:spcAft>
                <a:spcPts val="0"/>
              </a:spcAft>
              <a:buNone/>
            </a:pPr>
            <a:r>
              <a:rPr lang="en" u="sng">
                <a:solidFill>
                  <a:schemeClr val="hlink"/>
                </a:solidFill>
                <a:hlinkClick r:id="rId3"/>
              </a:rPr>
              <a:t>https://native-land.ca/</a:t>
            </a:r>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ea846d5564_2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ea846d5564_2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Keisha</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ea846d5564_2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ea846d5564_2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Valerie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ea846dcc3d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ea846dcc3d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sz="1400">
                <a:solidFill>
                  <a:schemeClr val="dk1"/>
                </a:solidFill>
                <a:latin typeface="Archivo"/>
                <a:ea typeface="Archivo"/>
                <a:cs typeface="Archivo"/>
                <a:sym typeface="Archivo"/>
              </a:rPr>
              <a:t>Keisha </a:t>
            </a:r>
            <a:endParaRPr sz="1400">
              <a:solidFill>
                <a:schemeClr val="dk1"/>
              </a:solidFill>
              <a:latin typeface="Archivo"/>
              <a:ea typeface="Archivo"/>
              <a:cs typeface="Archivo"/>
              <a:sym typeface="Archivo"/>
            </a:endParaRPr>
          </a:p>
          <a:p>
            <a:pPr indent="0" lvl="0" marL="0" rtl="0" algn="l">
              <a:spcBef>
                <a:spcPts val="0"/>
              </a:spcBef>
              <a:spcAft>
                <a:spcPts val="0"/>
              </a:spcAft>
              <a:buNone/>
            </a:pPr>
            <a:r>
              <a:rPr lang="en" sz="1400">
                <a:solidFill>
                  <a:schemeClr val="dk1"/>
                </a:solidFill>
                <a:latin typeface="Archivo"/>
                <a:ea typeface="Archivo"/>
                <a:cs typeface="Archivo"/>
                <a:sym typeface="Archivo"/>
              </a:rPr>
              <a:t>Culturally Relevant Pedagogy is the result of work done by Gloria Ladson Billings. After extensive teacher interviews, she sought to capture and address student achievement while challenging deficit views of Black students and their academic success. Ladson-Billings defined CRT as a “theoretical model that not only </a:t>
            </a:r>
            <a:r>
              <a:rPr b="1" lang="en" sz="1400">
                <a:solidFill>
                  <a:schemeClr val="dk1"/>
                </a:solidFill>
                <a:latin typeface="Archivo"/>
                <a:ea typeface="Archivo"/>
                <a:cs typeface="Archivo"/>
                <a:sym typeface="Archivo"/>
              </a:rPr>
              <a:t>addresses student achievement but also helps students to accept and affirm their cultural identity while developing critical perspectives that challenge inequities that schools (and other institutions) perpetuate</a:t>
            </a:r>
            <a:r>
              <a:rPr lang="en" sz="1400">
                <a:solidFill>
                  <a:schemeClr val="dk1"/>
                </a:solidFill>
                <a:latin typeface="Archivo"/>
                <a:ea typeface="Archivo"/>
                <a:cs typeface="Archivo"/>
                <a:sym typeface="Archivo"/>
              </a:rPr>
              <a:t>” thus problematizing the system in which students are taught. </a:t>
            </a:r>
            <a:endParaRPr sz="1400">
              <a:solidFill>
                <a:schemeClr val="dk1"/>
              </a:solidFill>
              <a:latin typeface="Archivo"/>
              <a:ea typeface="Archivo"/>
              <a:cs typeface="Archivo"/>
              <a:sym typeface="Archivo"/>
            </a:endParaRPr>
          </a:p>
          <a:p>
            <a:pPr indent="0" lvl="0" marL="0" rtl="0" algn="l">
              <a:spcBef>
                <a:spcPts val="0"/>
              </a:spcBef>
              <a:spcAft>
                <a:spcPts val="0"/>
              </a:spcAft>
              <a:buNone/>
            </a:pPr>
            <a:r>
              <a:t/>
            </a:r>
            <a:endParaRPr sz="1400">
              <a:solidFill>
                <a:schemeClr val="dk1"/>
              </a:solidFill>
              <a:latin typeface="Archivo"/>
              <a:ea typeface="Archivo"/>
              <a:cs typeface="Archivo"/>
              <a:sym typeface="Archivo"/>
            </a:endParaRPr>
          </a:p>
          <a:p>
            <a:pPr indent="0" lvl="0" marL="0" rtl="0" algn="l">
              <a:spcBef>
                <a:spcPts val="0"/>
              </a:spcBef>
              <a:spcAft>
                <a:spcPts val="0"/>
              </a:spcAft>
              <a:buNone/>
            </a:pPr>
            <a:r>
              <a:rPr lang="en" sz="1400">
                <a:solidFill>
                  <a:schemeClr val="dk1"/>
                </a:solidFill>
                <a:latin typeface="Archivo"/>
                <a:ea typeface="Archivo"/>
                <a:cs typeface="Archivo"/>
                <a:sym typeface="Archivo"/>
              </a:rPr>
              <a:t>Accordingly, Culturally relevant teaching is a way to “empower students intellectually, socially, emotionally, and politically by using cultural referents to impart knowledge, skills, and attitudes” and is based on three propositions: academic success, cultural competence, and sociopolitical consciousness. </a:t>
            </a:r>
            <a:endParaRPr sz="1400">
              <a:solidFill>
                <a:schemeClr val="dk1"/>
              </a:solidFill>
              <a:latin typeface="Archivo"/>
              <a:ea typeface="Archivo"/>
              <a:cs typeface="Archivo"/>
              <a:sym typeface="Archivo"/>
            </a:endParaRPr>
          </a:p>
          <a:p>
            <a:pPr indent="0" lvl="0" marL="0" rtl="0" algn="l">
              <a:spcBef>
                <a:spcPts val="0"/>
              </a:spcBef>
              <a:spcAft>
                <a:spcPts val="0"/>
              </a:spcAft>
              <a:buNone/>
            </a:pPr>
            <a:r>
              <a:t/>
            </a:r>
            <a:endParaRPr sz="1400">
              <a:solidFill>
                <a:schemeClr val="dk1"/>
              </a:solidFill>
              <a:latin typeface="Archivo"/>
              <a:ea typeface="Archivo"/>
              <a:cs typeface="Archivo"/>
              <a:sym typeface="Archivo"/>
            </a:endParaRPr>
          </a:p>
          <a:p>
            <a:pPr indent="0" lvl="0" marL="0" rtl="0" algn="l">
              <a:spcBef>
                <a:spcPts val="0"/>
              </a:spcBef>
              <a:spcAft>
                <a:spcPts val="0"/>
              </a:spcAft>
              <a:buNone/>
            </a:pPr>
            <a:r>
              <a:rPr lang="en" sz="1400">
                <a:solidFill>
                  <a:schemeClr val="dk1"/>
                </a:solidFill>
                <a:latin typeface="Archivo"/>
                <a:ea typeface="Archivo"/>
                <a:cs typeface="Archivo"/>
                <a:sym typeface="Archivo"/>
              </a:rPr>
              <a:t>Geneva Gay expanded this notion of culturally relevant pedagogy. She argued for a “shift in the pedagogy used with non-middle-class, non-European American students in U.S. schools.”   Gay’s believes a different pedagogical model is needed to improve the performance of  students from various ethnic groups. </a:t>
            </a:r>
            <a:r>
              <a:rPr lang="en" sz="1350">
                <a:solidFill>
                  <a:srgbClr val="353839"/>
                </a:solidFill>
                <a:highlight>
                  <a:srgbClr val="FFFFFF"/>
                </a:highlight>
                <a:latin typeface="Montserrat"/>
                <a:ea typeface="Montserrat"/>
                <a:cs typeface="Montserrat"/>
                <a:sym typeface="Montserrat"/>
              </a:rPr>
              <a:t>At the heart of culturally responsive teaching is this idea that we are responsive to students first. To be responsive to students, teachers need to be acute observers of their students</a:t>
            </a:r>
            <a:r>
              <a:rPr lang="en" sz="1400">
                <a:solidFill>
                  <a:schemeClr val="dk1"/>
                </a:solidFill>
                <a:latin typeface="Archivo"/>
                <a:ea typeface="Archivo"/>
                <a:cs typeface="Archivo"/>
                <a:sym typeface="Archivo"/>
              </a:rPr>
              <a:t>. So </a:t>
            </a:r>
            <a:r>
              <a:rPr lang="en" sz="1400">
                <a:solidFill>
                  <a:schemeClr val="dk1"/>
                </a:solidFill>
                <a:latin typeface="Archivo"/>
                <a:ea typeface="Archivo"/>
                <a:cs typeface="Archivo"/>
                <a:sym typeface="Archivo"/>
              </a:rPr>
              <a:t>educators</a:t>
            </a:r>
            <a:r>
              <a:rPr lang="en" sz="1400">
                <a:solidFill>
                  <a:schemeClr val="dk1"/>
                </a:solidFill>
                <a:latin typeface="Archivo"/>
                <a:ea typeface="Archivo"/>
                <a:cs typeface="Archivo"/>
                <a:sym typeface="Archivo"/>
              </a:rPr>
              <a:t> are </a:t>
            </a:r>
            <a:r>
              <a:rPr lang="en" sz="1400">
                <a:solidFill>
                  <a:schemeClr val="dk1"/>
                </a:solidFill>
                <a:latin typeface="Archivo"/>
                <a:ea typeface="Archivo"/>
                <a:cs typeface="Archivo"/>
                <a:sym typeface="Archivo"/>
              </a:rPr>
              <a:t>responding</a:t>
            </a:r>
            <a:r>
              <a:rPr lang="en" sz="1400">
                <a:solidFill>
                  <a:schemeClr val="dk1"/>
                </a:solidFill>
                <a:latin typeface="Archivo"/>
                <a:ea typeface="Archivo"/>
                <a:cs typeface="Archivo"/>
                <a:sym typeface="Archivo"/>
              </a:rPr>
              <a:t> to the cultural wealth and needs of their students. </a:t>
            </a:r>
            <a:r>
              <a:rPr lang="en" sz="1350">
                <a:solidFill>
                  <a:srgbClr val="353839"/>
                </a:solidFill>
                <a:highlight>
                  <a:srgbClr val="FFFFFF"/>
                </a:highlight>
                <a:latin typeface="Montserrat"/>
                <a:ea typeface="Montserrat"/>
                <a:cs typeface="Montserrat"/>
                <a:sym typeface="Montserrat"/>
              </a:rPr>
              <a:t>But it’s not enough to know about your students. </a:t>
            </a:r>
            <a:r>
              <a:rPr b="1" lang="en" sz="1350">
                <a:solidFill>
                  <a:srgbClr val="353839"/>
                </a:solidFill>
                <a:highlight>
                  <a:srgbClr val="FFFFFF"/>
                </a:highlight>
                <a:latin typeface="Montserrat"/>
                <a:ea typeface="Montserrat"/>
                <a:cs typeface="Montserrat"/>
                <a:sym typeface="Montserrat"/>
              </a:rPr>
              <a:t>You must change what and how you teach because of what you learn about your students.</a:t>
            </a:r>
            <a:r>
              <a:rPr lang="en" sz="1350">
                <a:solidFill>
                  <a:srgbClr val="353839"/>
                </a:solidFill>
                <a:highlight>
                  <a:srgbClr val="FFFFFF"/>
                </a:highlight>
                <a:latin typeface="Montserrat"/>
                <a:ea typeface="Montserrat"/>
                <a:cs typeface="Montserrat"/>
                <a:sym typeface="Montserrat"/>
              </a:rPr>
              <a:t> </a:t>
            </a:r>
            <a:r>
              <a:rPr lang="en" sz="1400">
                <a:solidFill>
                  <a:schemeClr val="dk1"/>
                </a:solidFill>
                <a:latin typeface="Archivo"/>
                <a:ea typeface="Archivo"/>
                <a:cs typeface="Archivo"/>
                <a:sym typeface="Archivo"/>
              </a:rPr>
              <a:t>It is a pedagogy that is validating, comprehensive, multidimensional, empowering, transformative, and emancipatory.</a:t>
            </a:r>
            <a:endParaRPr sz="1400">
              <a:solidFill>
                <a:schemeClr val="dk1"/>
              </a:solidFill>
              <a:latin typeface="Archivo"/>
              <a:ea typeface="Archivo"/>
              <a:cs typeface="Archivo"/>
              <a:sym typeface="Archivo"/>
            </a:endParaRPr>
          </a:p>
          <a:p>
            <a:pPr indent="0" lvl="0" marL="0" rtl="0" algn="l">
              <a:spcBef>
                <a:spcPts val="0"/>
              </a:spcBef>
              <a:spcAft>
                <a:spcPts val="0"/>
              </a:spcAft>
              <a:buNone/>
            </a:pPr>
            <a:r>
              <a:t/>
            </a:r>
            <a:endParaRPr sz="1400">
              <a:solidFill>
                <a:schemeClr val="dk1"/>
              </a:solidFill>
              <a:latin typeface="Archivo"/>
              <a:ea typeface="Archivo"/>
              <a:cs typeface="Archivo"/>
              <a:sym typeface="Archivo"/>
            </a:endParaRPr>
          </a:p>
          <a:p>
            <a:pPr indent="0" lvl="0" marL="0" rtl="0" algn="l">
              <a:spcBef>
                <a:spcPts val="0"/>
              </a:spcBef>
              <a:spcAft>
                <a:spcPts val="0"/>
              </a:spcAft>
              <a:buNone/>
            </a:pPr>
            <a:r>
              <a:rPr b="1" lang="en" sz="1400">
                <a:solidFill>
                  <a:schemeClr val="dk1"/>
                </a:solidFill>
                <a:latin typeface="Archivo"/>
                <a:ea typeface="Archivo"/>
                <a:cs typeface="Archivo"/>
                <a:sym typeface="Archivo"/>
              </a:rPr>
              <a:t>Culturally relevant and culturally responsive pedagogies are concerned with liberatory teaching so that instruction and learners gain an understanding of the social, political, and historical knowledge to challenge and critique society.</a:t>
            </a:r>
            <a:endParaRPr b="1" sz="1400">
              <a:solidFill>
                <a:schemeClr val="dk1"/>
              </a:solidFill>
              <a:latin typeface="Archivo"/>
              <a:ea typeface="Archivo"/>
              <a:cs typeface="Archivo"/>
              <a:sym typeface="Archivo"/>
            </a:endParaRPr>
          </a:p>
          <a:p>
            <a:pPr indent="0" lvl="0" marL="0" rtl="0" algn="l">
              <a:spcBef>
                <a:spcPts val="0"/>
              </a:spcBef>
              <a:spcAft>
                <a:spcPts val="0"/>
              </a:spcAft>
              <a:buNone/>
            </a:pPr>
            <a:r>
              <a:t/>
            </a:r>
            <a:endParaRPr b="1" sz="1400">
              <a:solidFill>
                <a:schemeClr val="dk1"/>
              </a:solidFill>
              <a:latin typeface="Archivo"/>
              <a:ea typeface="Archivo"/>
              <a:cs typeface="Archivo"/>
              <a:sym typeface="Archivo"/>
            </a:endParaRPr>
          </a:p>
          <a:p>
            <a:pPr indent="0" lvl="0" marL="0" rtl="0" algn="l">
              <a:spcBef>
                <a:spcPts val="0"/>
              </a:spcBef>
              <a:spcAft>
                <a:spcPts val="0"/>
              </a:spcAft>
              <a:buNone/>
            </a:pPr>
            <a:r>
              <a:rPr lang="en" sz="1400">
                <a:solidFill>
                  <a:schemeClr val="dk1"/>
                </a:solidFill>
                <a:latin typeface="Archivo"/>
                <a:ea typeface="Archivo"/>
                <a:cs typeface="Archivo"/>
                <a:sym typeface="Archivo"/>
              </a:rPr>
              <a:t>Culturally Sustaining Pedagogy </a:t>
            </a:r>
            <a:r>
              <a:rPr lang="en" sz="1500">
                <a:solidFill>
                  <a:schemeClr val="dk1"/>
                </a:solidFill>
                <a:highlight>
                  <a:srgbClr val="FFFFFF"/>
                </a:highlight>
                <a:latin typeface="Archivo"/>
                <a:ea typeface="Archivo"/>
                <a:cs typeface="Archivo"/>
                <a:sym typeface="Archivo"/>
              </a:rPr>
              <a:t>builds upon the Asset-Based Pedagogies that came before it but presents the need to not only affirm and connect to students’ cultural backgrounds, but also to sustain them through schooling. </a:t>
            </a:r>
            <a:r>
              <a:rPr i="1" lang="en" sz="1500">
                <a:solidFill>
                  <a:srgbClr val="1F1F1F"/>
                </a:solidFill>
                <a:highlight>
                  <a:srgbClr val="FFFFFF"/>
                </a:highlight>
                <a:latin typeface="Archivo"/>
                <a:ea typeface="Archivo"/>
                <a:cs typeface="Archivo"/>
                <a:sym typeface="Archivo"/>
              </a:rPr>
              <a:t>CSP explicitly calls for schooling to be a site for sustaining—rather than eradicating—the cultural ways of being of communities of color. </a:t>
            </a:r>
            <a:r>
              <a:rPr lang="en" sz="1500">
                <a:solidFill>
                  <a:srgbClr val="1F1F1F"/>
                </a:solidFill>
                <a:highlight>
                  <a:srgbClr val="FFFFFF"/>
                </a:highlight>
                <a:latin typeface="Archivo"/>
                <a:ea typeface="Archivo"/>
                <a:cs typeface="Archivo"/>
                <a:sym typeface="Archivo"/>
              </a:rPr>
              <a:t>The goal is not cultural assimilation or </a:t>
            </a:r>
            <a:r>
              <a:rPr lang="en" sz="1500">
                <a:solidFill>
                  <a:srgbClr val="1F1F1F"/>
                </a:solidFill>
                <a:highlight>
                  <a:srgbClr val="FFFFFF"/>
                </a:highlight>
                <a:latin typeface="Archivo"/>
                <a:ea typeface="Archivo"/>
                <a:cs typeface="Archivo"/>
                <a:sym typeface="Archivo"/>
              </a:rPr>
              <a:t>erasure, but instead a means of strengthening cultural appreciation and understanding. </a:t>
            </a:r>
            <a:r>
              <a:rPr lang="en" sz="1500">
                <a:solidFill>
                  <a:srgbClr val="1F1F1F"/>
                </a:solidFill>
                <a:highlight>
                  <a:srgbClr val="FFFFFF"/>
                </a:highlight>
                <a:latin typeface="Archivo"/>
                <a:ea typeface="Archivo"/>
                <a:cs typeface="Archivo"/>
                <a:sym typeface="Archivo"/>
              </a:rPr>
              <a:t> </a:t>
            </a:r>
            <a:r>
              <a:rPr b="1" lang="en" sz="1500">
                <a:solidFill>
                  <a:srgbClr val="1F1F1F"/>
                </a:solidFill>
                <a:highlight>
                  <a:srgbClr val="FFFFFF"/>
                </a:highlight>
                <a:latin typeface="Archivo"/>
                <a:ea typeface="Archivo"/>
                <a:cs typeface="Archivo"/>
                <a:sym typeface="Archivo"/>
              </a:rPr>
              <a:t>When I think of CST, I think of how education has adopted the Kill the culture. Save the Student. CST is a pedagogical model against this ideology.</a:t>
            </a:r>
            <a:r>
              <a:rPr lang="en" sz="1500">
                <a:solidFill>
                  <a:srgbClr val="1F1F1F"/>
                </a:solidFill>
                <a:highlight>
                  <a:srgbClr val="FFFFFF"/>
                </a:highlight>
                <a:latin typeface="Archivo"/>
                <a:ea typeface="Archivo"/>
                <a:cs typeface="Archivo"/>
                <a:sym typeface="Archivo"/>
              </a:rPr>
              <a:t> </a:t>
            </a:r>
            <a:r>
              <a:rPr i="1" lang="en" sz="1500">
                <a:solidFill>
                  <a:srgbClr val="1F1F1F"/>
                </a:solidFill>
                <a:highlight>
                  <a:srgbClr val="FFFFFF"/>
                </a:highlight>
                <a:latin typeface="Archivo"/>
                <a:ea typeface="Archivo"/>
                <a:cs typeface="Archivo"/>
                <a:sym typeface="Archivo"/>
              </a:rPr>
              <a:t>The features of CSP are </a:t>
            </a:r>
            <a:r>
              <a:rPr lang="en" sz="1200">
                <a:solidFill>
                  <a:schemeClr val="dk1"/>
                </a:solidFill>
                <a:highlight>
                  <a:srgbClr val="FFFFFF"/>
                </a:highlight>
                <a:latin typeface="Archivo"/>
                <a:ea typeface="Archivo"/>
                <a:cs typeface="Archivo"/>
                <a:sym typeface="Archivo"/>
              </a:rPr>
              <a:t>valuing community languages, practices, and ways of being, </a:t>
            </a:r>
            <a:r>
              <a:rPr lang="en" sz="1200">
                <a:solidFill>
                  <a:schemeClr val="dk1"/>
                </a:solidFill>
                <a:highlight>
                  <a:srgbClr val="FFFFFF"/>
                </a:highlight>
                <a:latin typeface="Archivo"/>
                <a:ea typeface="Archivo"/>
                <a:cs typeface="Archivo"/>
                <a:sym typeface="Archivo"/>
              </a:rPr>
              <a:t>accountability to communities</a:t>
            </a:r>
            <a:r>
              <a:rPr lang="en" sz="1200">
                <a:solidFill>
                  <a:schemeClr val="dk1"/>
                </a:solidFill>
                <a:highlight>
                  <a:srgbClr val="FFFFFF"/>
                </a:highlight>
                <a:latin typeface="Archivo"/>
                <a:ea typeface="Archivo"/>
                <a:cs typeface="Archivo"/>
                <a:sym typeface="Archivo"/>
              </a:rPr>
              <a:t>, honors cultural and linguistic histories.  </a:t>
            </a:r>
            <a:endParaRPr sz="1500">
              <a:solidFill>
                <a:schemeClr val="dk1"/>
              </a:solidFill>
              <a:highlight>
                <a:srgbClr val="FFFFFF"/>
              </a:highlight>
              <a:latin typeface="Archivo"/>
              <a:ea typeface="Archivo"/>
              <a:cs typeface="Archivo"/>
              <a:sym typeface="Archivo"/>
            </a:endParaRPr>
          </a:p>
          <a:p>
            <a:pPr indent="0" lvl="0" marL="0" rtl="0" algn="l">
              <a:spcBef>
                <a:spcPts val="0"/>
              </a:spcBef>
              <a:spcAft>
                <a:spcPts val="0"/>
              </a:spcAft>
              <a:buNone/>
            </a:pPr>
            <a:r>
              <a:t/>
            </a:r>
            <a:endParaRPr sz="1500">
              <a:solidFill>
                <a:schemeClr val="dk1"/>
              </a:solidFill>
              <a:highlight>
                <a:srgbClr val="FFFFFF"/>
              </a:highlight>
              <a:latin typeface="Archivo"/>
              <a:ea typeface="Archivo"/>
              <a:cs typeface="Archivo"/>
              <a:sym typeface="Archivo"/>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ea846d5564_2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ea846d5564_2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https://jamboard.google.com/d/1nG-vTcOYUBchzxXCR8bp-Pt5oncDTtEZBQsT2EfT7do/edit?usp=sharing</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sz="1050">
                <a:solidFill>
                  <a:srgbClr val="3C4043"/>
                </a:solidFill>
                <a:highlight>
                  <a:srgbClr val="FFFFFF"/>
                </a:highlight>
                <a:latin typeface="Roboto"/>
                <a:ea typeface="Roboto"/>
                <a:cs typeface="Roboto"/>
                <a:sym typeface="Roboto"/>
              </a:rPr>
              <a:t>Keisha - Create anonymous jamboard (or something similar) that allows participants to write myths they have heard or negative beliefs they have about CRT. Then we could choose a few and debunk?</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sz="1400">
                <a:solidFill>
                  <a:srgbClr val="222222"/>
                </a:solidFill>
                <a:highlight>
                  <a:srgbClr val="FFFFFF"/>
                </a:highlight>
                <a:latin typeface="Archivo"/>
                <a:ea typeface="Archivo"/>
                <a:cs typeface="Archivo"/>
                <a:sym typeface="Archivo"/>
              </a:rPr>
              <a:t>Cultural and Cognitive Process which requires our instruction to include cultural and cognitive thinking activities and resources.</a:t>
            </a:r>
            <a:endParaRPr sz="1400">
              <a:solidFill>
                <a:srgbClr val="222222"/>
              </a:solidFill>
              <a:highlight>
                <a:srgbClr val="FFFFFF"/>
              </a:highlight>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t/>
            </a:r>
            <a:endParaRPr sz="1400">
              <a:solidFill>
                <a:srgbClr val="222222"/>
              </a:solidFill>
              <a:highlight>
                <a:srgbClr val="FFFFFF"/>
              </a:highlight>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rPr lang="en" sz="1400">
                <a:solidFill>
                  <a:srgbClr val="222222"/>
                </a:solidFill>
                <a:highlight>
                  <a:srgbClr val="FFFFFF"/>
                </a:highlight>
                <a:latin typeface="Archivo"/>
                <a:ea typeface="Archivo"/>
                <a:cs typeface="Archivo"/>
                <a:sym typeface="Archivo"/>
              </a:rPr>
              <a:t> Curricula where racial, ethnic, and linguistic connections are made as students learn makes learning more meaningful and engaging.</a:t>
            </a:r>
            <a:endParaRPr sz="1400">
              <a:solidFill>
                <a:srgbClr val="222222"/>
              </a:solidFill>
              <a:highlight>
                <a:srgbClr val="FFFFFF"/>
              </a:highlight>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t/>
            </a:r>
            <a:endParaRPr sz="1400">
              <a:solidFill>
                <a:srgbClr val="222222"/>
              </a:solidFill>
              <a:highlight>
                <a:srgbClr val="FFFFFF"/>
              </a:highlight>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rPr lang="en" sz="1400">
                <a:solidFill>
                  <a:srgbClr val="222222"/>
                </a:solidFill>
                <a:highlight>
                  <a:srgbClr val="FFFFFF"/>
                </a:highlight>
                <a:latin typeface="Archivo"/>
                <a:ea typeface="Archivo"/>
                <a:cs typeface="Archivo"/>
                <a:sym typeface="Archivo"/>
              </a:rPr>
              <a:t>intentionally planned part of the curriculum and instruction that happens in the classroom</a:t>
            </a:r>
            <a:endParaRPr sz="1400">
              <a:solidFill>
                <a:srgbClr val="222222"/>
              </a:solidFill>
              <a:highlight>
                <a:srgbClr val="FFFFFF"/>
              </a:highlight>
              <a:latin typeface="Archivo"/>
              <a:ea typeface="Archivo"/>
              <a:cs typeface="Archivo"/>
              <a:sym typeface="Archivo"/>
            </a:endParaRPr>
          </a:p>
          <a:p>
            <a:pPr indent="0" lvl="0" marL="0" rtl="0" algn="l">
              <a:spcBef>
                <a:spcPts val="0"/>
              </a:spcBef>
              <a:spcAft>
                <a:spcPts val="0"/>
              </a:spcAft>
              <a:buNone/>
            </a:pPr>
            <a:r>
              <a:t/>
            </a:r>
            <a:endParaRPr sz="1400">
              <a:latin typeface="Archivo"/>
              <a:ea typeface="Archivo"/>
              <a:cs typeface="Archivo"/>
              <a:sym typeface="Archivo"/>
            </a:endParaRPr>
          </a:p>
          <a:p>
            <a:pPr indent="0" lvl="0" marL="0" rtl="0" algn="l">
              <a:spcBef>
                <a:spcPts val="0"/>
              </a:spcBef>
              <a:spcAft>
                <a:spcPts val="0"/>
              </a:spcAft>
              <a:buNone/>
            </a:pPr>
            <a:r>
              <a:t/>
            </a:r>
            <a:endParaRPr sz="1400">
              <a:latin typeface="Archivo"/>
              <a:ea typeface="Archivo"/>
              <a:cs typeface="Archivo"/>
              <a:sym typeface="Archivo"/>
            </a:endParaRPr>
          </a:p>
          <a:p>
            <a:pPr indent="0" lvl="0" marL="0" rtl="0" algn="l">
              <a:lnSpc>
                <a:spcPct val="156250"/>
              </a:lnSpc>
              <a:spcBef>
                <a:spcPts val="900"/>
              </a:spcBef>
              <a:spcAft>
                <a:spcPts val="0"/>
              </a:spcAft>
              <a:buNone/>
            </a:pPr>
            <a:r>
              <a:t/>
            </a:r>
            <a:endParaRPr sz="1400">
              <a:latin typeface="Archivo"/>
              <a:ea typeface="Archivo"/>
              <a:cs typeface="Archivo"/>
              <a:sym typeface="Archivo"/>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ea846d5564_2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ea846d5564_2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 Keisha </a:t>
            </a:r>
            <a:r>
              <a:rPr lang="en"/>
              <a:t>explained, there are a could of ways that culturally responsiveness is approached. In this slide, I will focus on the tenets established by GLB. Read tenets and  go over quotes.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ea846dcc3d_1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ea846dcc3d_1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You have likely heard all this before, but I wanted to take some time to go over these main </a:t>
            </a:r>
            <a:r>
              <a:rPr lang="en"/>
              <a:t>principales</a:t>
            </a:r>
            <a:r>
              <a:rPr lang="en"/>
              <a:t>. As we go over it, feel free to pop </a:t>
            </a:r>
            <a:r>
              <a:rPr lang="en"/>
              <a:t>some</a:t>
            </a:r>
            <a:r>
              <a:rPr lang="en"/>
              <a:t> examples int he chat at to how you </a:t>
            </a:r>
            <a:r>
              <a:rPr lang="en"/>
              <a:t>consider</a:t>
            </a:r>
            <a:r>
              <a:rPr lang="en"/>
              <a:t> these </a:t>
            </a:r>
            <a:r>
              <a:rPr lang="en"/>
              <a:t>principles</a:t>
            </a:r>
            <a:r>
              <a:rPr lang="en"/>
              <a:t> in </a:t>
            </a:r>
            <a:r>
              <a:rPr lang="en"/>
              <a:t>your</a:t>
            </a:r>
            <a:r>
              <a:rPr lang="en"/>
              <a:t> classroom or workplace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ea846d5564_2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ea846d5564_2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a:t>
            </a:r>
            <a:r>
              <a:rPr lang="en"/>
              <a:t>slide</a:t>
            </a:r>
            <a:r>
              <a:rPr lang="en"/>
              <a:t> includes some </a:t>
            </a:r>
            <a:r>
              <a:rPr lang="en"/>
              <a:t>example</a:t>
            </a:r>
            <a:r>
              <a:rPr lang="en"/>
              <a:t> from NLU </a:t>
            </a:r>
            <a:r>
              <a:rPr lang="en"/>
              <a:t>practitioners</a:t>
            </a:r>
            <a:r>
              <a:rPr lang="en"/>
              <a:t> using CRT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sp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sp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sp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sp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sp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sp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sp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sp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sp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sp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sp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sp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sp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sp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sp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sp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sp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sp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www.brainyquote.com/authors/horace-mann-quotes" TargetMode="External"/><Relationship Id="rId4" Type="http://schemas.openxmlformats.org/officeDocument/2006/relationships/hyperlink" Target="https://jamboard.google.com/d/1Xp8tJA8naQ7JAfVhhlR0Vj5WCpnr0oVL-RJUmFOu2kM/edit?usp=sharin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hyperlink" Target="https://surj.org/resources/white-supremacy-culture-characteristics-test/" TargetMode="External"/><Relationship Id="rId4" Type="http://schemas.openxmlformats.org/officeDocument/2006/relationships/hyperlink" Target="https://jamboard.google.com/d/1Xp8tJA8naQ7JAfVhhlR0Vj5WCpnr0oVL-RJUmFOu2kM/edit?usp=sharing"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1.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8.png"/><Relationship Id="rId5" Type="http://schemas.openxmlformats.org/officeDocument/2006/relationships/hyperlink" Target="https://products.brookespublishing.com/Including-Students-with-Severe-and-Multiple-Disabilities-in-Typical-Classrooms-P382.aspx"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1" Type="http://schemas.openxmlformats.org/officeDocument/2006/relationships/hyperlink" Target="https://scalar.usc.edu/works/first-generation-college-student-/community-cultural-wealth.10" TargetMode="External"/><Relationship Id="rId10" Type="http://schemas.openxmlformats.org/officeDocument/2006/relationships/hyperlink" Target="https://graduate.bankstreet.edu/admissions-financial-aid/admissions-blog/culturally-responsive-practice-shared-funds-of-knowledge-with-our-community/" TargetMode="External"/><Relationship Id="rId13" Type="http://schemas.openxmlformats.org/officeDocument/2006/relationships/hyperlink" Target="https://www.learningforjustice.org/magazine/publications/critical-practices-for-antibias-education/teacher-leadership" TargetMode="External"/><Relationship Id="rId12" Type="http://schemas.openxmlformats.org/officeDocument/2006/relationships/hyperlink" Target="https://www.hmhco.com/blog/racial-literacy-a-call-to-action-for-teachers" TargetMode="External"/><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hyperlink" Target="https://www.amazon.com/Culturally-Responsive-Teaching-Brain-Linguistically/dp/1483308014" TargetMode="External"/><Relationship Id="rId4" Type="http://schemas.openxmlformats.org/officeDocument/2006/relationships/hyperlink" Target="https://www.routledge.com/Funds-of-Knowledge-in-Higher-Education-Honoring-Students-Cultural-Experiences/Kiyama-Rios-Aguilar/p/book/9781138213890" TargetMode="External"/><Relationship Id="rId9" Type="http://schemas.openxmlformats.org/officeDocument/2006/relationships/hyperlink" Target="https://graduate.bankstreet.edu/admissions-financial-aid/admissions-blog/culturally-responsive-practice-shared-funds-of-knowledge-with-our-community/" TargetMode="External"/><Relationship Id="rId15" Type="http://schemas.openxmlformats.org/officeDocument/2006/relationships/hyperlink" Target="https://digitalcommons.imsa.edu/cgi/viewcontent.cgi?article=1057&amp;context=pres_pr" TargetMode="External"/><Relationship Id="rId14" Type="http://schemas.openxmlformats.org/officeDocument/2006/relationships/hyperlink" Target="https://facingtoday.facinghistory.org/cultivating-critical-consciousness-in-the-classroom" TargetMode="External"/><Relationship Id="rId17" Type="http://schemas.openxmlformats.org/officeDocument/2006/relationships/hyperlink" Target="https://twitter.com/6figga_dilla" TargetMode="External"/><Relationship Id="rId16" Type="http://schemas.openxmlformats.org/officeDocument/2006/relationships/hyperlink" Target="https://www.patriciagoudvis.com/if-they-mango-tree-could-speak" TargetMode="External"/><Relationship Id="rId5" Type="http://schemas.openxmlformats.org/officeDocument/2006/relationships/hyperlink" Target="https://www.amazon.com/Dictionary-Cultural-Literacy-Revised-Updated/dp/B007YZP1AI" TargetMode="External"/><Relationship Id="rId6" Type="http://schemas.openxmlformats.org/officeDocument/2006/relationships/hyperlink" Target="https://www.jstor.org/stable/42981435" TargetMode="External"/><Relationship Id="rId7" Type="http://schemas.openxmlformats.org/officeDocument/2006/relationships/hyperlink" Target="https://doi.org/10.17763/haer.84.1.982l873k2ht16m77" TargetMode="External"/><Relationship Id="rId8" Type="http://schemas.openxmlformats.org/officeDocument/2006/relationships/hyperlink" Target="https://files.eric.ed.gov/fulltext/EJ1135311.pd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920825"/>
            <a:ext cx="8520600" cy="2062500"/>
          </a:xfrm>
          <a:prstGeom prst="rect">
            <a:avLst/>
          </a:prstGeom>
        </p:spPr>
        <p:txBody>
          <a:bodyPr anchorCtr="0" anchor="b" bIns="91425" lIns="91425" spcFirstLastPara="1" rIns="91425" wrap="square" tIns="91425">
            <a:spAutoFit/>
          </a:bodyPr>
          <a:lstStyle/>
          <a:p>
            <a:pPr indent="0" lvl="0" marL="0" rtl="0" algn="ctr">
              <a:spcBef>
                <a:spcPts val="0"/>
              </a:spcBef>
              <a:spcAft>
                <a:spcPts val="0"/>
              </a:spcAft>
              <a:buNone/>
            </a:pPr>
            <a:r>
              <a:rPr lang="en" sz="5100">
                <a:solidFill>
                  <a:srgbClr val="CC0000"/>
                </a:solidFill>
                <a:latin typeface="Century"/>
                <a:ea typeface="Century"/>
                <a:cs typeface="Century"/>
                <a:sym typeface="Century"/>
              </a:rPr>
              <a:t>Culturally </a:t>
            </a:r>
            <a:r>
              <a:rPr lang="en" sz="7100">
                <a:solidFill>
                  <a:srgbClr val="CC0000"/>
                </a:solidFill>
                <a:latin typeface="Allura"/>
                <a:ea typeface="Allura"/>
                <a:cs typeface="Allura"/>
                <a:sym typeface="Allura"/>
              </a:rPr>
              <a:t>Responsive</a:t>
            </a:r>
            <a:r>
              <a:rPr lang="en" sz="5100">
                <a:solidFill>
                  <a:srgbClr val="CC0000"/>
                </a:solidFill>
                <a:latin typeface="Century"/>
                <a:ea typeface="Century"/>
                <a:cs typeface="Century"/>
                <a:sym typeface="Century"/>
              </a:rPr>
              <a:t> Teaching</a:t>
            </a:r>
            <a:endParaRPr sz="5100">
              <a:solidFill>
                <a:srgbClr val="CC0000"/>
              </a:solidFill>
              <a:latin typeface="Century"/>
              <a:ea typeface="Century"/>
              <a:cs typeface="Century"/>
              <a:sym typeface="Century"/>
            </a:endParaRPr>
          </a:p>
        </p:txBody>
      </p:sp>
      <p:sp>
        <p:nvSpPr>
          <p:cNvPr id="55" name="Google Shape;55;p13"/>
          <p:cNvSpPr txBox="1"/>
          <p:nvPr/>
        </p:nvSpPr>
        <p:spPr>
          <a:xfrm>
            <a:off x="614250" y="3429000"/>
            <a:ext cx="7915500" cy="1677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2700">
                <a:solidFill>
                  <a:schemeClr val="dk1"/>
                </a:solidFill>
                <a:highlight>
                  <a:srgbClr val="FFFFFF"/>
                </a:highlight>
                <a:latin typeface="Century Gothic"/>
                <a:ea typeface="Century Gothic"/>
                <a:cs typeface="Century Gothic"/>
                <a:sym typeface="Century Gothic"/>
              </a:rPr>
              <a:t> “Cada cabeza es un mundo”</a:t>
            </a:r>
            <a:endParaRPr i="1" sz="2700">
              <a:solidFill>
                <a:schemeClr val="dk1"/>
              </a:solidFill>
              <a:highlight>
                <a:srgbClr val="FFFFFF"/>
              </a:highlight>
              <a:latin typeface="Century Gothic"/>
              <a:ea typeface="Century Gothic"/>
              <a:cs typeface="Century Gothic"/>
              <a:sym typeface="Century Gothic"/>
            </a:endParaRPr>
          </a:p>
          <a:p>
            <a:pPr indent="0" lvl="0" marL="0" rtl="0" algn="ctr">
              <a:spcBef>
                <a:spcPts val="0"/>
              </a:spcBef>
              <a:spcAft>
                <a:spcPts val="0"/>
              </a:spcAft>
              <a:buNone/>
            </a:pPr>
            <a:r>
              <a:t/>
            </a:r>
            <a:endParaRPr i="1" sz="2400">
              <a:solidFill>
                <a:schemeClr val="dk1"/>
              </a:solidFill>
              <a:highlight>
                <a:srgbClr val="FFFFFF"/>
              </a:highlight>
              <a:latin typeface="Century Gothic"/>
              <a:ea typeface="Century Gothic"/>
              <a:cs typeface="Century Gothic"/>
              <a:sym typeface="Century Gothic"/>
            </a:endParaRPr>
          </a:p>
          <a:p>
            <a:pPr indent="0" lvl="0" marL="0" rtl="0" algn="ctr">
              <a:spcBef>
                <a:spcPts val="0"/>
              </a:spcBef>
              <a:spcAft>
                <a:spcPts val="0"/>
              </a:spcAft>
              <a:buNone/>
            </a:pPr>
            <a:r>
              <a:rPr lang="en" sz="2300">
                <a:solidFill>
                  <a:srgbClr val="CC0000"/>
                </a:solidFill>
                <a:highlight>
                  <a:srgbClr val="FFFFFF"/>
                </a:highlight>
                <a:latin typeface="Century"/>
                <a:ea typeface="Century"/>
                <a:cs typeface="Century"/>
                <a:sym typeface="Century"/>
              </a:rPr>
              <a:t>Valerie Vistain</a:t>
            </a:r>
            <a:endParaRPr sz="2300">
              <a:solidFill>
                <a:srgbClr val="CC0000"/>
              </a:solidFill>
              <a:highlight>
                <a:srgbClr val="FFFFFF"/>
              </a:highlight>
              <a:latin typeface="Century"/>
              <a:ea typeface="Century"/>
              <a:cs typeface="Century"/>
              <a:sym typeface="Century"/>
            </a:endParaRPr>
          </a:p>
          <a:p>
            <a:pPr indent="0" lvl="0" marL="0" rtl="0" algn="ctr">
              <a:spcBef>
                <a:spcPts val="0"/>
              </a:spcBef>
              <a:spcAft>
                <a:spcPts val="0"/>
              </a:spcAft>
              <a:buNone/>
            </a:pPr>
            <a:r>
              <a:rPr lang="en" sz="2300">
                <a:solidFill>
                  <a:srgbClr val="CC0000"/>
                </a:solidFill>
                <a:highlight>
                  <a:srgbClr val="FFFFFF"/>
                </a:highlight>
                <a:latin typeface="Century"/>
                <a:ea typeface="Century"/>
                <a:cs typeface="Century"/>
                <a:sym typeface="Century"/>
              </a:rPr>
              <a:t>Keisha Rembert</a:t>
            </a:r>
            <a:endParaRPr sz="2300">
              <a:solidFill>
                <a:srgbClr val="CC0000"/>
              </a:solidFill>
              <a:highlight>
                <a:srgbClr val="FFFFFF"/>
              </a:highlight>
              <a:latin typeface="Century"/>
              <a:ea typeface="Century"/>
              <a:cs typeface="Century"/>
              <a:sym typeface="Century"/>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2"/>
          <p:cNvSpPr txBox="1"/>
          <p:nvPr>
            <p:ph type="title"/>
          </p:nvPr>
        </p:nvSpPr>
        <p:spPr>
          <a:xfrm>
            <a:off x="311700" y="233425"/>
            <a:ext cx="8520600" cy="677100"/>
          </a:xfrm>
          <a:prstGeom prst="rect">
            <a:avLst/>
          </a:prstGeom>
        </p:spPr>
        <p:txBody>
          <a:bodyPr anchorCtr="0" anchor="t" bIns="91425" lIns="91425" spcFirstLastPara="1" rIns="91425" wrap="square" tIns="91425">
            <a:spAutoFit/>
          </a:bodyPr>
          <a:lstStyle/>
          <a:p>
            <a:pPr indent="0" lvl="0" marL="0" rtl="0" algn="ctr">
              <a:spcBef>
                <a:spcPts val="0"/>
              </a:spcBef>
              <a:spcAft>
                <a:spcPts val="0"/>
              </a:spcAft>
              <a:buNone/>
            </a:pPr>
            <a:r>
              <a:rPr b="1" lang="en" sz="3200">
                <a:solidFill>
                  <a:srgbClr val="CC0000"/>
                </a:solidFill>
                <a:latin typeface="Century"/>
                <a:ea typeface="Century"/>
                <a:cs typeface="Century"/>
                <a:sym typeface="Century"/>
              </a:rPr>
              <a:t>History and its influence </a:t>
            </a:r>
            <a:endParaRPr b="1" sz="3200">
              <a:solidFill>
                <a:srgbClr val="CC0000"/>
              </a:solidFill>
              <a:latin typeface="Century"/>
              <a:ea typeface="Century"/>
              <a:cs typeface="Century"/>
              <a:sym typeface="Century"/>
            </a:endParaRPr>
          </a:p>
        </p:txBody>
      </p:sp>
      <p:sp>
        <p:nvSpPr>
          <p:cNvPr id="119" name="Google Shape;119;p22"/>
          <p:cNvSpPr txBox="1"/>
          <p:nvPr>
            <p:ph idx="1" type="body"/>
          </p:nvPr>
        </p:nvSpPr>
        <p:spPr>
          <a:xfrm>
            <a:off x="311700" y="1186075"/>
            <a:ext cx="8520600" cy="307800"/>
          </a:xfrm>
          <a:prstGeom prst="rect">
            <a:avLst/>
          </a:prstGeom>
        </p:spPr>
        <p:txBody>
          <a:bodyPr anchorCtr="0" anchor="t" bIns="91425" lIns="91425" spcFirstLastPara="1" rIns="91425" wrap="square" tIns="91425">
            <a:spAutoFit/>
          </a:bodyPr>
          <a:lstStyle/>
          <a:p>
            <a:pPr indent="0" lvl="0" marL="0" rtl="0" algn="l">
              <a:spcBef>
                <a:spcPts val="0"/>
              </a:spcBef>
              <a:spcAft>
                <a:spcPts val="1200"/>
              </a:spcAft>
              <a:buNone/>
            </a:pPr>
            <a:r>
              <a:t/>
            </a:r>
            <a:endParaRPr sz="800"/>
          </a:p>
        </p:txBody>
      </p:sp>
      <p:sp>
        <p:nvSpPr>
          <p:cNvPr id="120" name="Google Shape;120;p22"/>
          <p:cNvSpPr txBox="1"/>
          <p:nvPr/>
        </p:nvSpPr>
        <p:spPr>
          <a:xfrm>
            <a:off x="5513675" y="743600"/>
            <a:ext cx="3507000" cy="44868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b="1" lang="en" sz="1000" u="sng">
                <a:solidFill>
                  <a:srgbClr val="CC0000"/>
                </a:solidFill>
              </a:rPr>
              <a:t>Major dates in Higher Education </a:t>
            </a:r>
            <a:endParaRPr b="1" sz="1000" u="sng">
              <a:solidFill>
                <a:srgbClr val="CC0000"/>
              </a:solidFill>
            </a:endParaRPr>
          </a:p>
          <a:p>
            <a:pPr indent="0" lvl="0" marL="0" rtl="0" algn="l">
              <a:lnSpc>
                <a:spcPct val="115000"/>
              </a:lnSpc>
              <a:spcBef>
                <a:spcPts val="1200"/>
              </a:spcBef>
              <a:spcAft>
                <a:spcPts val="0"/>
              </a:spcAft>
              <a:buClr>
                <a:schemeClr val="dk1"/>
              </a:buClr>
              <a:buSzPts val="1100"/>
              <a:buFont typeface="Arial"/>
              <a:buNone/>
            </a:pPr>
            <a:r>
              <a:rPr lang="en" sz="1000">
                <a:solidFill>
                  <a:srgbClr val="CC0000"/>
                </a:solidFill>
              </a:rPr>
              <a:t>1636- First University established (Harvard)</a:t>
            </a:r>
            <a:endParaRPr sz="1000">
              <a:solidFill>
                <a:srgbClr val="CC0000"/>
              </a:solidFill>
            </a:endParaRPr>
          </a:p>
          <a:p>
            <a:pPr indent="0" lvl="0" marL="0" rtl="0" algn="l">
              <a:lnSpc>
                <a:spcPct val="115000"/>
              </a:lnSpc>
              <a:spcBef>
                <a:spcPts val="1200"/>
              </a:spcBef>
              <a:spcAft>
                <a:spcPts val="0"/>
              </a:spcAft>
              <a:buNone/>
            </a:pPr>
            <a:r>
              <a:rPr lang="en" sz="1000">
                <a:solidFill>
                  <a:srgbClr val="CC0000"/>
                </a:solidFill>
              </a:rPr>
              <a:t>1862-Morrill-Land Grants Act</a:t>
            </a:r>
            <a:endParaRPr sz="1000">
              <a:solidFill>
                <a:srgbClr val="CC0000"/>
              </a:solidFill>
            </a:endParaRPr>
          </a:p>
          <a:p>
            <a:pPr indent="0" lvl="0" marL="0" rtl="0" algn="l">
              <a:lnSpc>
                <a:spcPct val="115000"/>
              </a:lnSpc>
              <a:spcBef>
                <a:spcPts val="1200"/>
              </a:spcBef>
              <a:spcAft>
                <a:spcPts val="0"/>
              </a:spcAft>
              <a:buClr>
                <a:schemeClr val="dk1"/>
              </a:buClr>
              <a:buSzPts val="1100"/>
              <a:buFont typeface="Arial"/>
              <a:buNone/>
            </a:pPr>
            <a:r>
              <a:rPr lang="en" sz="1000">
                <a:solidFill>
                  <a:srgbClr val="CC0000"/>
                </a:solidFill>
              </a:rPr>
              <a:t>1940s-1960s-Rise of women’s colleges </a:t>
            </a:r>
            <a:endParaRPr sz="1000">
              <a:solidFill>
                <a:srgbClr val="CC0000"/>
              </a:solidFill>
            </a:endParaRPr>
          </a:p>
          <a:p>
            <a:pPr indent="0" lvl="0" marL="0" rtl="0" algn="l">
              <a:lnSpc>
                <a:spcPct val="115000"/>
              </a:lnSpc>
              <a:spcBef>
                <a:spcPts val="1200"/>
              </a:spcBef>
              <a:spcAft>
                <a:spcPts val="0"/>
              </a:spcAft>
              <a:buClr>
                <a:schemeClr val="dk1"/>
              </a:buClr>
              <a:buSzPts val="1100"/>
              <a:buFont typeface="Arial"/>
              <a:buNone/>
            </a:pPr>
            <a:r>
              <a:rPr lang="en" sz="1000">
                <a:solidFill>
                  <a:srgbClr val="CC0000"/>
                </a:solidFill>
              </a:rPr>
              <a:t>1944-GI Bill</a:t>
            </a:r>
            <a:endParaRPr sz="1000">
              <a:solidFill>
                <a:srgbClr val="CC0000"/>
              </a:solidFill>
            </a:endParaRPr>
          </a:p>
          <a:p>
            <a:pPr indent="0" lvl="0" marL="0" rtl="0" algn="l">
              <a:lnSpc>
                <a:spcPct val="115000"/>
              </a:lnSpc>
              <a:spcBef>
                <a:spcPts val="1200"/>
              </a:spcBef>
              <a:spcAft>
                <a:spcPts val="0"/>
              </a:spcAft>
              <a:buClr>
                <a:schemeClr val="dk1"/>
              </a:buClr>
              <a:buSzPts val="1100"/>
              <a:buFont typeface="Arial"/>
              <a:buNone/>
            </a:pPr>
            <a:r>
              <a:rPr lang="en" sz="1000">
                <a:solidFill>
                  <a:srgbClr val="CC0000"/>
                </a:solidFill>
              </a:rPr>
              <a:t>1954-Brown v Board of Education  </a:t>
            </a:r>
            <a:endParaRPr sz="1000">
              <a:solidFill>
                <a:srgbClr val="CC0000"/>
              </a:solidFill>
            </a:endParaRPr>
          </a:p>
          <a:p>
            <a:pPr indent="0" lvl="0" marL="0" rtl="0" algn="l">
              <a:lnSpc>
                <a:spcPct val="115000"/>
              </a:lnSpc>
              <a:spcBef>
                <a:spcPts val="1200"/>
              </a:spcBef>
              <a:spcAft>
                <a:spcPts val="0"/>
              </a:spcAft>
              <a:buClr>
                <a:schemeClr val="dk1"/>
              </a:buClr>
              <a:buSzPts val="1100"/>
              <a:buFont typeface="Arial"/>
              <a:buNone/>
            </a:pPr>
            <a:r>
              <a:rPr lang="en" sz="1000">
                <a:solidFill>
                  <a:srgbClr val="CC0000"/>
                </a:solidFill>
              </a:rPr>
              <a:t>1964-Civil Rights Act</a:t>
            </a:r>
            <a:endParaRPr sz="1000">
              <a:solidFill>
                <a:srgbClr val="CC0000"/>
              </a:solidFill>
            </a:endParaRPr>
          </a:p>
          <a:p>
            <a:pPr indent="0" lvl="0" marL="0" rtl="0" algn="l">
              <a:lnSpc>
                <a:spcPct val="115000"/>
              </a:lnSpc>
              <a:spcBef>
                <a:spcPts val="1200"/>
              </a:spcBef>
              <a:spcAft>
                <a:spcPts val="0"/>
              </a:spcAft>
              <a:buNone/>
            </a:pPr>
            <a:r>
              <a:rPr lang="en" sz="1000">
                <a:solidFill>
                  <a:srgbClr val="CC0000"/>
                </a:solidFill>
              </a:rPr>
              <a:t>1965-Higher Education Act</a:t>
            </a:r>
            <a:endParaRPr sz="1000">
              <a:solidFill>
                <a:srgbClr val="CC0000"/>
              </a:solidFill>
            </a:endParaRPr>
          </a:p>
          <a:p>
            <a:pPr indent="0" lvl="0" marL="0" rtl="0" algn="l">
              <a:lnSpc>
                <a:spcPct val="115000"/>
              </a:lnSpc>
              <a:spcBef>
                <a:spcPts val="1200"/>
              </a:spcBef>
              <a:spcAft>
                <a:spcPts val="0"/>
              </a:spcAft>
              <a:buClr>
                <a:schemeClr val="dk1"/>
              </a:buClr>
              <a:buSzPts val="1100"/>
              <a:buFont typeface="Arial"/>
              <a:buNone/>
            </a:pPr>
            <a:r>
              <a:rPr lang="en" sz="1000">
                <a:solidFill>
                  <a:srgbClr val="CC0000"/>
                </a:solidFill>
              </a:rPr>
              <a:t>1965- Historically Black Colleges and Universities (HBCU) designation </a:t>
            </a:r>
            <a:endParaRPr sz="1000">
              <a:solidFill>
                <a:srgbClr val="CC0000"/>
              </a:solidFill>
            </a:endParaRPr>
          </a:p>
          <a:p>
            <a:pPr indent="0" lvl="0" marL="0" rtl="0" algn="l">
              <a:lnSpc>
                <a:spcPct val="115000"/>
              </a:lnSpc>
              <a:spcBef>
                <a:spcPts val="1200"/>
              </a:spcBef>
              <a:spcAft>
                <a:spcPts val="0"/>
              </a:spcAft>
              <a:buClr>
                <a:schemeClr val="dk1"/>
              </a:buClr>
              <a:buSzPts val="1100"/>
              <a:buFont typeface="Arial"/>
              <a:buNone/>
            </a:pPr>
            <a:r>
              <a:rPr lang="en" sz="1000">
                <a:solidFill>
                  <a:srgbClr val="CC0000"/>
                </a:solidFill>
              </a:rPr>
              <a:t>1972-Education Amendments </a:t>
            </a:r>
            <a:endParaRPr sz="1000">
              <a:solidFill>
                <a:srgbClr val="CC0000"/>
              </a:solidFill>
            </a:endParaRPr>
          </a:p>
          <a:p>
            <a:pPr indent="0" lvl="0" marL="0" rtl="0" algn="l">
              <a:lnSpc>
                <a:spcPct val="115000"/>
              </a:lnSpc>
              <a:spcBef>
                <a:spcPts val="1200"/>
              </a:spcBef>
              <a:spcAft>
                <a:spcPts val="0"/>
              </a:spcAft>
              <a:buClr>
                <a:schemeClr val="dk1"/>
              </a:buClr>
              <a:buSzPts val="1100"/>
              <a:buFont typeface="Arial"/>
              <a:buNone/>
            </a:pPr>
            <a:r>
              <a:rPr lang="en" sz="1000">
                <a:solidFill>
                  <a:srgbClr val="CC0000"/>
                </a:solidFill>
              </a:rPr>
              <a:t>1979- Dept of Ed established </a:t>
            </a:r>
            <a:endParaRPr sz="1000">
              <a:solidFill>
                <a:srgbClr val="CC0000"/>
              </a:solidFill>
            </a:endParaRPr>
          </a:p>
          <a:p>
            <a:pPr indent="0" lvl="0" marL="0" rtl="0" algn="l">
              <a:lnSpc>
                <a:spcPct val="115000"/>
              </a:lnSpc>
              <a:spcBef>
                <a:spcPts val="1200"/>
              </a:spcBef>
              <a:spcAft>
                <a:spcPts val="0"/>
              </a:spcAft>
              <a:buNone/>
            </a:pPr>
            <a:r>
              <a:rPr lang="en" sz="1000">
                <a:solidFill>
                  <a:srgbClr val="CC0000"/>
                </a:solidFill>
              </a:rPr>
              <a:t>1990-American with Disabilities Act</a:t>
            </a:r>
            <a:endParaRPr sz="1000">
              <a:solidFill>
                <a:srgbClr val="CC0000"/>
              </a:solidFill>
            </a:endParaRPr>
          </a:p>
          <a:p>
            <a:pPr indent="0" lvl="0" marL="0" rtl="0" algn="l">
              <a:lnSpc>
                <a:spcPct val="115000"/>
              </a:lnSpc>
              <a:spcBef>
                <a:spcPts val="1200"/>
              </a:spcBef>
              <a:spcAft>
                <a:spcPts val="1200"/>
              </a:spcAft>
              <a:buClr>
                <a:schemeClr val="dk1"/>
              </a:buClr>
              <a:buSzPts val="1100"/>
              <a:buFont typeface="Arial"/>
              <a:buNone/>
            </a:pPr>
            <a:r>
              <a:rPr lang="en" sz="1000">
                <a:solidFill>
                  <a:srgbClr val="CC0000"/>
                </a:solidFill>
              </a:rPr>
              <a:t>1992- Hispanic Serving Institutions (HSIs) designation </a:t>
            </a:r>
            <a:endParaRPr sz="1000">
              <a:solidFill>
                <a:srgbClr val="CC0000"/>
              </a:solidFill>
            </a:endParaRPr>
          </a:p>
        </p:txBody>
      </p:sp>
      <p:sp>
        <p:nvSpPr>
          <p:cNvPr id="121" name="Google Shape;121;p22"/>
          <p:cNvSpPr txBox="1"/>
          <p:nvPr/>
        </p:nvSpPr>
        <p:spPr>
          <a:xfrm>
            <a:off x="136850" y="1079550"/>
            <a:ext cx="4790100" cy="1597200"/>
          </a:xfrm>
          <a:prstGeom prst="rect">
            <a:avLst/>
          </a:prstGeom>
          <a:solidFill>
            <a:srgbClr val="CC0000"/>
          </a:solidFill>
          <a:ln>
            <a:noFill/>
          </a:ln>
        </p:spPr>
        <p:txBody>
          <a:bodyPr anchorCtr="0" anchor="t" bIns="91425" lIns="91425" spcFirstLastPara="1" rIns="91425" wrap="square" tIns="91425">
            <a:spAutoFit/>
          </a:bodyPr>
          <a:lstStyle/>
          <a:p>
            <a:pPr indent="0" lvl="0" marL="0" rtl="0" algn="l">
              <a:lnSpc>
                <a:spcPct val="138750"/>
              </a:lnSpc>
              <a:spcBef>
                <a:spcPts val="0"/>
              </a:spcBef>
              <a:spcAft>
                <a:spcPts val="0"/>
              </a:spcAft>
              <a:buClr>
                <a:schemeClr val="dk1"/>
              </a:buClr>
              <a:buSzPts val="1100"/>
              <a:buFont typeface="Arial"/>
              <a:buNone/>
            </a:pPr>
            <a:r>
              <a:rPr lang="en" sz="1600">
                <a:solidFill>
                  <a:schemeClr val="lt1"/>
                </a:solidFill>
                <a:latin typeface="Century"/>
                <a:ea typeface="Century"/>
                <a:cs typeface="Century"/>
                <a:sym typeface="Century"/>
              </a:rPr>
              <a:t>“Education then, beyond all other devices of human origin, is the great equalizer of the conditions of men, the balance-wheel of the social machinery.”</a:t>
            </a:r>
            <a:endParaRPr sz="1600">
              <a:solidFill>
                <a:schemeClr val="lt1"/>
              </a:solidFill>
              <a:latin typeface="Century"/>
              <a:ea typeface="Century"/>
              <a:cs typeface="Century"/>
              <a:sym typeface="Century"/>
            </a:endParaRPr>
          </a:p>
          <a:p>
            <a:pPr indent="0" lvl="0" marL="0" rtl="0" algn="l">
              <a:lnSpc>
                <a:spcPct val="115000"/>
              </a:lnSpc>
              <a:spcBef>
                <a:spcPts val="1100"/>
              </a:spcBef>
              <a:spcAft>
                <a:spcPts val="400"/>
              </a:spcAft>
              <a:buNone/>
            </a:pPr>
            <a:r>
              <a:rPr b="1" lang="en" sz="1600">
                <a:solidFill>
                  <a:schemeClr val="lt1"/>
                </a:solidFill>
                <a:uFill>
                  <a:noFill/>
                </a:uFill>
                <a:latin typeface="Century"/>
                <a:ea typeface="Century"/>
                <a:cs typeface="Century"/>
                <a:sym typeface="Century"/>
                <a:hlinkClick r:id="rId3">
                  <a:extLst>
                    <a:ext uri="{A12FA001-AC4F-418D-AE19-62706E023703}">
                      <ahyp:hlinkClr val="tx"/>
                    </a:ext>
                  </a:extLst>
                </a:hlinkClick>
              </a:rPr>
              <a:t>Horace Mann</a:t>
            </a:r>
            <a:r>
              <a:rPr b="1" lang="en" sz="1600">
                <a:solidFill>
                  <a:schemeClr val="lt1"/>
                </a:solidFill>
                <a:latin typeface="Century"/>
                <a:ea typeface="Century"/>
                <a:cs typeface="Century"/>
                <a:sym typeface="Century"/>
              </a:rPr>
              <a:t>, 1848</a:t>
            </a:r>
            <a:endParaRPr sz="1900">
              <a:solidFill>
                <a:schemeClr val="lt1"/>
              </a:solidFill>
              <a:latin typeface="Century"/>
              <a:ea typeface="Century"/>
              <a:cs typeface="Century"/>
              <a:sym typeface="Century"/>
            </a:endParaRPr>
          </a:p>
        </p:txBody>
      </p:sp>
      <p:sp>
        <p:nvSpPr>
          <p:cNvPr id="122" name="Google Shape;122;p22"/>
          <p:cNvSpPr txBox="1"/>
          <p:nvPr/>
        </p:nvSpPr>
        <p:spPr>
          <a:xfrm>
            <a:off x="136850" y="2972850"/>
            <a:ext cx="5039100" cy="193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latin typeface="Century"/>
                <a:ea typeface="Century"/>
                <a:cs typeface="Century"/>
                <a:sym typeface="Century"/>
              </a:rPr>
              <a:t>-Think about the above quote as we </a:t>
            </a:r>
            <a:r>
              <a:rPr lang="en" sz="2000">
                <a:latin typeface="Century"/>
                <a:ea typeface="Century"/>
                <a:cs typeface="Century"/>
                <a:sym typeface="Century"/>
              </a:rPr>
              <a:t>consider</a:t>
            </a:r>
            <a:r>
              <a:rPr lang="en" sz="2000">
                <a:latin typeface="Century"/>
                <a:ea typeface="Century"/>
                <a:cs typeface="Century"/>
                <a:sym typeface="Century"/>
              </a:rPr>
              <a:t> the history of </a:t>
            </a:r>
            <a:r>
              <a:rPr lang="en" sz="2000">
                <a:latin typeface="Century"/>
                <a:ea typeface="Century"/>
                <a:cs typeface="Century"/>
                <a:sym typeface="Century"/>
              </a:rPr>
              <a:t>education</a:t>
            </a:r>
            <a:r>
              <a:rPr lang="en" sz="2000">
                <a:latin typeface="Century"/>
                <a:ea typeface="Century"/>
                <a:cs typeface="Century"/>
                <a:sym typeface="Century"/>
              </a:rPr>
              <a:t> in the US</a:t>
            </a:r>
            <a:endParaRPr sz="2000">
              <a:latin typeface="Century"/>
              <a:ea typeface="Century"/>
              <a:cs typeface="Century"/>
              <a:sym typeface="Century"/>
            </a:endParaRPr>
          </a:p>
          <a:p>
            <a:pPr indent="0" lvl="0" marL="0" rtl="0" algn="l">
              <a:spcBef>
                <a:spcPts val="0"/>
              </a:spcBef>
              <a:spcAft>
                <a:spcPts val="0"/>
              </a:spcAft>
              <a:buNone/>
            </a:pPr>
            <a:r>
              <a:rPr lang="en" sz="2000">
                <a:latin typeface="Century"/>
                <a:ea typeface="Century"/>
                <a:cs typeface="Century"/>
                <a:sym typeface="Century"/>
              </a:rPr>
              <a:t>	-Is it </a:t>
            </a:r>
            <a:r>
              <a:rPr lang="en" sz="2000">
                <a:latin typeface="Century"/>
                <a:ea typeface="Century"/>
                <a:cs typeface="Century"/>
                <a:sym typeface="Century"/>
              </a:rPr>
              <a:t>accurate? Why or why not? </a:t>
            </a:r>
            <a:endParaRPr sz="2000">
              <a:latin typeface="Century"/>
              <a:ea typeface="Century"/>
              <a:cs typeface="Century"/>
              <a:sym typeface="Century"/>
            </a:endParaRPr>
          </a:p>
          <a:p>
            <a:pPr indent="0" lvl="0" marL="0" rtl="0" algn="l">
              <a:spcBef>
                <a:spcPts val="0"/>
              </a:spcBef>
              <a:spcAft>
                <a:spcPts val="0"/>
              </a:spcAft>
              <a:buNone/>
            </a:pPr>
            <a:r>
              <a:rPr lang="en" sz="2000">
                <a:latin typeface="Century"/>
                <a:ea typeface="Century"/>
                <a:cs typeface="Century"/>
                <a:sym typeface="Century"/>
              </a:rPr>
              <a:t>	-Is there equal access to this institution </a:t>
            </a:r>
            <a:endParaRPr sz="2000">
              <a:latin typeface="Century"/>
              <a:ea typeface="Century"/>
              <a:cs typeface="Century"/>
              <a:sym typeface="Century"/>
            </a:endParaRPr>
          </a:p>
          <a:p>
            <a:pPr indent="457200" lvl="0" marL="0" rtl="0" algn="l">
              <a:spcBef>
                <a:spcPts val="0"/>
              </a:spcBef>
              <a:spcAft>
                <a:spcPts val="0"/>
              </a:spcAft>
              <a:buNone/>
            </a:pPr>
            <a:r>
              <a:rPr lang="en" sz="2000">
                <a:latin typeface="Century"/>
                <a:ea typeface="Century"/>
                <a:cs typeface="Century"/>
                <a:sym typeface="Century"/>
              </a:rPr>
              <a:t>deemed the “great equalizer”?</a:t>
            </a:r>
            <a:endParaRPr sz="2000">
              <a:latin typeface="Century"/>
              <a:ea typeface="Century"/>
              <a:cs typeface="Century"/>
              <a:sym typeface="Century"/>
            </a:endParaRPr>
          </a:p>
          <a:p>
            <a:pPr indent="0" lvl="0" marL="0" rtl="0" algn="l">
              <a:spcBef>
                <a:spcPts val="0"/>
              </a:spcBef>
              <a:spcAft>
                <a:spcPts val="0"/>
              </a:spcAft>
              <a:buNone/>
            </a:pPr>
            <a:r>
              <a:rPr lang="en" u="sng">
                <a:solidFill>
                  <a:schemeClr val="hlink"/>
                </a:solidFill>
                <a:hlinkClick r:id="rId4"/>
              </a:rPr>
              <a:t>JAMBOARD ACTIVITY</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3"/>
          <p:cNvSpPr txBox="1"/>
          <p:nvPr>
            <p:ph type="title"/>
          </p:nvPr>
        </p:nvSpPr>
        <p:spPr>
          <a:xfrm>
            <a:off x="311700" y="445025"/>
            <a:ext cx="8520600" cy="1046700"/>
          </a:xfrm>
          <a:prstGeom prst="rect">
            <a:avLst/>
          </a:prstGeom>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CC0000"/>
                </a:solidFill>
                <a:latin typeface="Century"/>
                <a:ea typeface="Century"/>
                <a:cs typeface="Century"/>
                <a:sym typeface="Century"/>
              </a:rPr>
              <a:t>Education’s inequities</a:t>
            </a:r>
            <a:endParaRPr>
              <a:solidFill>
                <a:srgbClr val="CC0000"/>
              </a:solidFill>
              <a:latin typeface="Century"/>
              <a:ea typeface="Century"/>
              <a:cs typeface="Century"/>
              <a:sym typeface="Century"/>
            </a:endParaRPr>
          </a:p>
          <a:p>
            <a:pPr indent="0" lvl="0" marL="0" rtl="0" algn="l">
              <a:spcBef>
                <a:spcPts val="0"/>
              </a:spcBef>
              <a:spcAft>
                <a:spcPts val="0"/>
              </a:spcAft>
              <a:buNone/>
            </a:pPr>
            <a:r>
              <a:rPr lang="en">
                <a:solidFill>
                  <a:srgbClr val="CC0000"/>
                </a:solidFill>
                <a:latin typeface="Century"/>
                <a:ea typeface="Century"/>
                <a:cs typeface="Century"/>
                <a:sym typeface="Century"/>
              </a:rPr>
              <a:t> </a:t>
            </a:r>
            <a:endParaRPr>
              <a:solidFill>
                <a:srgbClr val="CC0000"/>
              </a:solidFill>
              <a:latin typeface="Century"/>
              <a:ea typeface="Century"/>
              <a:cs typeface="Century"/>
              <a:sym typeface="Century"/>
            </a:endParaRPr>
          </a:p>
        </p:txBody>
      </p:sp>
      <p:sp>
        <p:nvSpPr>
          <p:cNvPr id="128" name="Google Shape;128;p23"/>
          <p:cNvSpPr txBox="1"/>
          <p:nvPr>
            <p:ph idx="1" type="body"/>
          </p:nvPr>
        </p:nvSpPr>
        <p:spPr>
          <a:xfrm>
            <a:off x="155850" y="1334575"/>
            <a:ext cx="6448800" cy="2598300"/>
          </a:xfrm>
          <a:prstGeom prst="rect">
            <a:avLst/>
          </a:prstGeom>
        </p:spPr>
        <p:txBody>
          <a:bodyPr anchorCtr="0" anchor="t" bIns="91425" lIns="91425" spcFirstLastPara="1" rIns="91425" wrap="square" tIns="91425">
            <a:spAutoFit/>
          </a:bodyPr>
          <a:lstStyle/>
          <a:p>
            <a:pPr indent="-317500" lvl="0" marL="457200" rtl="0" algn="l">
              <a:spcBef>
                <a:spcPts val="0"/>
              </a:spcBef>
              <a:spcAft>
                <a:spcPts val="0"/>
              </a:spcAft>
              <a:buSzPts val="1400"/>
              <a:buChar char="●"/>
            </a:pPr>
            <a:r>
              <a:rPr lang="en" sz="1400"/>
              <a:t>First colleges were for affluent, white males primarily</a:t>
            </a:r>
            <a:endParaRPr sz="1400"/>
          </a:p>
          <a:p>
            <a:pPr indent="-317500" lvl="0" marL="457200" rtl="0" algn="l">
              <a:spcBef>
                <a:spcPts val="0"/>
              </a:spcBef>
              <a:spcAft>
                <a:spcPts val="0"/>
              </a:spcAft>
              <a:buSzPts val="1400"/>
              <a:buChar char="●"/>
            </a:pPr>
            <a:r>
              <a:rPr lang="en" sz="1400"/>
              <a:t>Indigenous students pushed into </a:t>
            </a:r>
            <a:r>
              <a:rPr lang="en" sz="1400"/>
              <a:t>boarding</a:t>
            </a:r>
            <a:r>
              <a:rPr lang="en" sz="1400"/>
              <a:t> schools </a:t>
            </a:r>
            <a:endParaRPr sz="1400"/>
          </a:p>
          <a:p>
            <a:pPr indent="-317500" lvl="0" marL="457200" rtl="0" algn="l">
              <a:spcBef>
                <a:spcPts val="0"/>
              </a:spcBef>
              <a:spcAft>
                <a:spcPts val="0"/>
              </a:spcAft>
              <a:buSzPts val="1400"/>
              <a:buChar char="●"/>
            </a:pPr>
            <a:r>
              <a:rPr lang="en" sz="1400"/>
              <a:t>Women denied access until 20th century </a:t>
            </a:r>
            <a:endParaRPr sz="1400"/>
          </a:p>
          <a:p>
            <a:pPr indent="-317500" lvl="0" marL="457200" rtl="0" algn="l">
              <a:spcBef>
                <a:spcPts val="0"/>
              </a:spcBef>
              <a:spcAft>
                <a:spcPts val="0"/>
              </a:spcAft>
              <a:buSzPts val="1400"/>
              <a:buChar char="●"/>
            </a:pPr>
            <a:r>
              <a:rPr lang="en" sz="1400"/>
              <a:t>Black/African Americans largely denied access until after Civil War ends in 1865, even then still subjected to segregation </a:t>
            </a:r>
            <a:endParaRPr sz="1400"/>
          </a:p>
          <a:p>
            <a:pPr indent="-317500" lvl="0" marL="457200" rtl="0" algn="l">
              <a:spcBef>
                <a:spcPts val="0"/>
              </a:spcBef>
              <a:spcAft>
                <a:spcPts val="0"/>
              </a:spcAft>
              <a:buSzPts val="1400"/>
              <a:buChar char="●"/>
            </a:pPr>
            <a:r>
              <a:rPr lang="en" sz="1400"/>
              <a:t>Hispanic/Latinx students subjected to mission schools and  </a:t>
            </a:r>
            <a:r>
              <a:rPr lang="en" sz="1400"/>
              <a:t>segregation</a:t>
            </a:r>
            <a:r>
              <a:rPr lang="en" sz="1400"/>
              <a:t> </a:t>
            </a:r>
            <a:endParaRPr sz="1400"/>
          </a:p>
          <a:p>
            <a:pPr indent="-317500" lvl="0" marL="457200" rtl="0" algn="l">
              <a:spcBef>
                <a:spcPts val="0"/>
              </a:spcBef>
              <a:spcAft>
                <a:spcPts val="0"/>
              </a:spcAft>
              <a:buSzPts val="1400"/>
              <a:buChar char="●"/>
            </a:pPr>
            <a:r>
              <a:rPr lang="en" sz="1400"/>
              <a:t>In 2021 </a:t>
            </a:r>
            <a:r>
              <a:rPr lang="en" sz="1400"/>
              <a:t>inequities</a:t>
            </a:r>
            <a:r>
              <a:rPr lang="en" sz="1400"/>
              <a:t> still </a:t>
            </a:r>
            <a:r>
              <a:rPr lang="en" sz="1400"/>
              <a:t>remain</a:t>
            </a:r>
            <a:r>
              <a:rPr lang="en" sz="1400"/>
              <a:t> despite the rising number of c</a:t>
            </a:r>
            <a:r>
              <a:rPr lang="en" sz="1400"/>
              <a:t>ulturally</a:t>
            </a:r>
            <a:r>
              <a:rPr lang="en" sz="1400"/>
              <a:t> and </a:t>
            </a:r>
            <a:r>
              <a:rPr lang="en" sz="1400"/>
              <a:t>linguistically</a:t>
            </a:r>
            <a:r>
              <a:rPr lang="en" sz="1400"/>
              <a:t> diverse students </a:t>
            </a:r>
            <a:endParaRPr sz="1400"/>
          </a:p>
          <a:p>
            <a:pPr indent="0" lvl="0" marL="457200" rtl="0" algn="l">
              <a:spcBef>
                <a:spcPts val="1200"/>
              </a:spcBef>
              <a:spcAft>
                <a:spcPts val="1200"/>
              </a:spcAft>
              <a:buNone/>
            </a:pPr>
            <a:r>
              <a:t/>
            </a:r>
            <a:endParaRPr/>
          </a:p>
        </p:txBody>
      </p:sp>
      <p:pic>
        <p:nvPicPr>
          <p:cNvPr id="129" name="Google Shape;129;p23"/>
          <p:cNvPicPr preferRelativeResize="0"/>
          <p:nvPr/>
        </p:nvPicPr>
        <p:blipFill>
          <a:blip r:embed="rId3">
            <a:alphaModFix/>
          </a:blip>
          <a:stretch>
            <a:fillRect/>
          </a:stretch>
        </p:blipFill>
        <p:spPr>
          <a:xfrm>
            <a:off x="6724313" y="1545350"/>
            <a:ext cx="2417267" cy="1812950"/>
          </a:xfrm>
          <a:prstGeom prst="rect">
            <a:avLst/>
          </a:prstGeom>
          <a:noFill/>
          <a:ln>
            <a:noFill/>
          </a:ln>
        </p:spPr>
      </p:pic>
      <p:pic>
        <p:nvPicPr>
          <p:cNvPr id="130" name="Google Shape;130;p23"/>
          <p:cNvPicPr preferRelativeResize="0"/>
          <p:nvPr/>
        </p:nvPicPr>
        <p:blipFill>
          <a:blip r:embed="rId4">
            <a:alphaModFix/>
          </a:blip>
          <a:stretch>
            <a:fillRect/>
          </a:stretch>
        </p:blipFill>
        <p:spPr>
          <a:xfrm>
            <a:off x="256800" y="130950"/>
            <a:ext cx="2152875" cy="1291725"/>
          </a:xfrm>
          <a:prstGeom prst="rect">
            <a:avLst/>
          </a:prstGeom>
          <a:noFill/>
          <a:ln>
            <a:noFill/>
          </a:ln>
        </p:spPr>
      </p:pic>
      <p:pic>
        <p:nvPicPr>
          <p:cNvPr id="131" name="Google Shape;131;p23"/>
          <p:cNvPicPr preferRelativeResize="0"/>
          <p:nvPr/>
        </p:nvPicPr>
        <p:blipFill>
          <a:blip r:embed="rId5">
            <a:alphaModFix/>
          </a:blip>
          <a:stretch>
            <a:fillRect/>
          </a:stretch>
        </p:blipFill>
        <p:spPr>
          <a:xfrm>
            <a:off x="7211316" y="61900"/>
            <a:ext cx="1930258" cy="1429825"/>
          </a:xfrm>
          <a:prstGeom prst="rect">
            <a:avLst/>
          </a:prstGeom>
          <a:noFill/>
          <a:ln>
            <a:noFill/>
          </a:ln>
        </p:spPr>
      </p:pic>
      <p:pic>
        <p:nvPicPr>
          <p:cNvPr id="132" name="Google Shape;132;p23"/>
          <p:cNvPicPr preferRelativeResize="0"/>
          <p:nvPr/>
        </p:nvPicPr>
        <p:blipFill>
          <a:blip r:embed="rId6">
            <a:alphaModFix/>
          </a:blip>
          <a:stretch>
            <a:fillRect/>
          </a:stretch>
        </p:blipFill>
        <p:spPr>
          <a:xfrm>
            <a:off x="7091800" y="3270625"/>
            <a:ext cx="1890648" cy="1812950"/>
          </a:xfrm>
          <a:prstGeom prst="rect">
            <a:avLst/>
          </a:prstGeom>
          <a:noFill/>
          <a:ln>
            <a:noFill/>
          </a:ln>
        </p:spPr>
      </p:pic>
      <p:sp>
        <p:nvSpPr>
          <p:cNvPr id="133" name="Google Shape;133;p23"/>
          <p:cNvSpPr txBox="1"/>
          <p:nvPr/>
        </p:nvSpPr>
        <p:spPr>
          <a:xfrm>
            <a:off x="256800" y="3631050"/>
            <a:ext cx="6246900" cy="1363200"/>
          </a:xfrm>
          <a:prstGeom prst="rect">
            <a:avLst/>
          </a:prstGeom>
          <a:solidFill>
            <a:srgbClr val="CC0000"/>
          </a:solidFill>
          <a:ln>
            <a:noFill/>
          </a:ln>
        </p:spPr>
        <p:txBody>
          <a:bodyPr anchorCtr="0" anchor="t" bIns="91425" lIns="91425" spcFirstLastPara="1" rIns="91425" wrap="square" tIns="91425">
            <a:spAutoFit/>
          </a:bodyPr>
          <a:lstStyle/>
          <a:p>
            <a:pPr indent="0" lvl="0" marL="0" rtl="0" algn="l">
              <a:lnSpc>
                <a:spcPct val="156250"/>
              </a:lnSpc>
              <a:spcBef>
                <a:spcPts val="900"/>
              </a:spcBef>
              <a:spcAft>
                <a:spcPts val="0"/>
              </a:spcAft>
              <a:buClr>
                <a:schemeClr val="dk1"/>
              </a:buClr>
              <a:buSzPts val="1100"/>
              <a:buFont typeface="Arial"/>
              <a:buNone/>
            </a:pPr>
            <a:r>
              <a:rPr lang="en" sz="1100">
                <a:solidFill>
                  <a:srgbClr val="252525"/>
                </a:solidFill>
                <a:highlight>
                  <a:schemeClr val="lt1"/>
                </a:highlight>
                <a:latin typeface="Century"/>
                <a:ea typeface="Century"/>
                <a:cs typeface="Century"/>
                <a:sym typeface="Century"/>
              </a:rPr>
              <a:t>History, as nearly no one seems to know, is not merely something to be read.... On the contrary, the great force of history comes from the fact that we carry it within us, are unconsciously controlled by it in many ways, and history is literally present in all that we do."—James Baldwin (1965)</a:t>
            </a:r>
            <a:endParaRPr sz="1100">
              <a:solidFill>
                <a:srgbClr val="252525"/>
              </a:solidFill>
              <a:highlight>
                <a:schemeClr val="lt1"/>
              </a:highlight>
              <a:latin typeface="Century"/>
              <a:ea typeface="Century"/>
              <a:cs typeface="Century"/>
              <a:sym typeface="Century"/>
            </a:endParaRPr>
          </a:p>
          <a:p>
            <a:pPr indent="0" lvl="0" marL="0" rtl="0" algn="l">
              <a:spcBef>
                <a:spcPts val="0"/>
              </a:spcBef>
              <a:spcAft>
                <a:spcPts val="0"/>
              </a:spcAft>
              <a:buClr>
                <a:schemeClr val="dk1"/>
              </a:buClr>
              <a:buSzPts val="1100"/>
              <a:buFont typeface="Arial"/>
              <a:buNone/>
            </a:pPr>
            <a:r>
              <a:t/>
            </a:r>
            <a:endParaRPr sz="1100">
              <a:solidFill>
                <a:schemeClr val="dk1"/>
              </a:solidFill>
            </a:endParaRPr>
          </a:p>
          <a:p>
            <a:pPr indent="0" lvl="0" marL="0" rtl="0" algn="l">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4"/>
          <p:cNvSpPr txBox="1"/>
          <p:nvPr>
            <p:ph type="ctrTitle"/>
          </p:nvPr>
        </p:nvSpPr>
        <p:spPr>
          <a:xfrm>
            <a:off x="266075" y="159675"/>
            <a:ext cx="8520600" cy="738900"/>
          </a:xfrm>
          <a:prstGeom prst="rect">
            <a:avLst/>
          </a:prstGeom>
        </p:spPr>
        <p:txBody>
          <a:bodyPr anchorCtr="0" anchor="b" bIns="91425" lIns="91425" spcFirstLastPara="1" rIns="91425" wrap="square" tIns="91425">
            <a:spAutoFit/>
          </a:bodyPr>
          <a:lstStyle/>
          <a:p>
            <a:pPr indent="0" lvl="0" marL="0" rtl="0" algn="l">
              <a:spcBef>
                <a:spcPts val="0"/>
              </a:spcBef>
              <a:spcAft>
                <a:spcPts val="0"/>
              </a:spcAft>
              <a:buNone/>
            </a:pPr>
            <a:r>
              <a:rPr b="1" lang="en" sz="3600">
                <a:solidFill>
                  <a:srgbClr val="CC0000"/>
                </a:solidFill>
                <a:latin typeface="Century"/>
                <a:ea typeface="Century"/>
                <a:cs typeface="Century"/>
                <a:sym typeface="Century"/>
              </a:rPr>
              <a:t>White </a:t>
            </a:r>
            <a:r>
              <a:rPr b="1" lang="en" sz="3600">
                <a:solidFill>
                  <a:srgbClr val="CC0000"/>
                </a:solidFill>
                <a:latin typeface="Century"/>
                <a:ea typeface="Century"/>
                <a:cs typeface="Century"/>
                <a:sym typeface="Century"/>
              </a:rPr>
              <a:t>Supremacy</a:t>
            </a:r>
            <a:r>
              <a:rPr b="1" lang="en" sz="3600">
                <a:solidFill>
                  <a:srgbClr val="CC0000"/>
                </a:solidFill>
                <a:latin typeface="Century"/>
                <a:ea typeface="Century"/>
                <a:cs typeface="Century"/>
                <a:sym typeface="Century"/>
              </a:rPr>
              <a:t> Culture </a:t>
            </a:r>
            <a:r>
              <a:rPr b="1" lang="en" sz="3600">
                <a:solidFill>
                  <a:srgbClr val="CC0000"/>
                </a:solidFill>
                <a:latin typeface="Century"/>
                <a:ea typeface="Century"/>
                <a:cs typeface="Century"/>
                <a:sym typeface="Century"/>
              </a:rPr>
              <a:t>Characteristics</a:t>
            </a:r>
            <a:r>
              <a:rPr b="1" lang="en" sz="3600">
                <a:solidFill>
                  <a:srgbClr val="CC0000"/>
                </a:solidFill>
                <a:latin typeface="Century"/>
                <a:ea typeface="Century"/>
                <a:cs typeface="Century"/>
                <a:sym typeface="Century"/>
              </a:rPr>
              <a:t> </a:t>
            </a:r>
            <a:endParaRPr b="1" sz="3600">
              <a:solidFill>
                <a:srgbClr val="CC0000"/>
              </a:solidFill>
              <a:latin typeface="Century"/>
              <a:ea typeface="Century"/>
              <a:cs typeface="Century"/>
              <a:sym typeface="Century"/>
            </a:endParaRPr>
          </a:p>
        </p:txBody>
      </p:sp>
      <p:sp>
        <p:nvSpPr>
          <p:cNvPr id="139" name="Google Shape;139;p24"/>
          <p:cNvSpPr txBox="1"/>
          <p:nvPr/>
        </p:nvSpPr>
        <p:spPr>
          <a:xfrm>
            <a:off x="558825" y="1003600"/>
            <a:ext cx="7709700" cy="193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latin typeface="Century Gothic"/>
                <a:ea typeface="Century Gothic"/>
                <a:cs typeface="Century Gothic"/>
                <a:sym typeface="Century Gothic"/>
              </a:rPr>
              <a:t>Pause before we go into this and set your </a:t>
            </a:r>
            <a:r>
              <a:rPr lang="en">
                <a:latin typeface="Century Gothic"/>
                <a:ea typeface="Century Gothic"/>
                <a:cs typeface="Century Gothic"/>
                <a:sym typeface="Century Gothic"/>
              </a:rPr>
              <a:t>intention</a:t>
            </a:r>
            <a:r>
              <a:rPr lang="en">
                <a:latin typeface="Century Gothic"/>
                <a:ea typeface="Century Gothic"/>
                <a:cs typeface="Century Gothic"/>
                <a:sym typeface="Century Gothic"/>
              </a:rPr>
              <a:t> for this session. </a:t>
            </a:r>
            <a:endParaRPr>
              <a:latin typeface="Century Gothic"/>
              <a:ea typeface="Century Gothic"/>
              <a:cs typeface="Century Gothic"/>
              <a:sym typeface="Century Gothic"/>
            </a:endParaRPr>
          </a:p>
          <a:p>
            <a:pPr indent="0" lvl="0" marL="0" rtl="0" algn="ctr">
              <a:spcBef>
                <a:spcPts val="0"/>
              </a:spcBef>
              <a:spcAft>
                <a:spcPts val="0"/>
              </a:spcAft>
              <a:buNone/>
            </a:pPr>
            <a:r>
              <a:t/>
            </a:r>
            <a:endParaRPr>
              <a:latin typeface="Century Gothic"/>
              <a:ea typeface="Century Gothic"/>
              <a:cs typeface="Century Gothic"/>
              <a:sym typeface="Century Gothic"/>
            </a:endParaRPr>
          </a:p>
          <a:p>
            <a:pPr indent="0" lvl="0" marL="0" rtl="0" algn="ctr">
              <a:spcBef>
                <a:spcPts val="0"/>
              </a:spcBef>
              <a:spcAft>
                <a:spcPts val="0"/>
              </a:spcAft>
              <a:buNone/>
            </a:pPr>
            <a:r>
              <a:rPr b="1" i="1" lang="en">
                <a:latin typeface="Century Gothic"/>
                <a:ea typeface="Century Gothic"/>
                <a:cs typeface="Century Gothic"/>
                <a:sym typeface="Century Gothic"/>
              </a:rPr>
              <a:t>“</a:t>
            </a:r>
            <a:r>
              <a:rPr b="1" i="1" lang="en" sz="1150">
                <a:solidFill>
                  <a:schemeClr val="dk1"/>
                </a:solidFill>
                <a:highlight>
                  <a:srgbClr val="FFFFFF"/>
                </a:highlight>
                <a:latin typeface="Century Gothic"/>
                <a:ea typeface="Century Gothic"/>
                <a:cs typeface="Century Gothic"/>
                <a:sym typeface="Century Gothic"/>
              </a:rPr>
              <a:t>If you find yourself becoming defensive as you read them, lean into the gift of defensiveness and ask yourself what you are defending. The description of these characteristics are meant to help us see our culture so that we can transgress and transform and build culture that truly supports us individually and collectively. Breathe into that intention if you can.”</a:t>
            </a:r>
            <a:r>
              <a:rPr lang="en" sz="1150">
                <a:solidFill>
                  <a:schemeClr val="dk1"/>
                </a:solidFill>
                <a:highlight>
                  <a:srgbClr val="FFFFFF"/>
                </a:highlight>
                <a:latin typeface="Century Gothic"/>
                <a:ea typeface="Century Gothic"/>
                <a:cs typeface="Century Gothic"/>
                <a:sym typeface="Century Gothic"/>
              </a:rPr>
              <a:t>  </a:t>
            </a:r>
            <a:r>
              <a:rPr lang="en" sz="1150" u="sng">
                <a:solidFill>
                  <a:schemeClr val="hlink"/>
                </a:solidFill>
                <a:highlight>
                  <a:srgbClr val="FFFFFF"/>
                </a:highlight>
                <a:latin typeface="Century Gothic"/>
                <a:ea typeface="Century Gothic"/>
                <a:cs typeface="Century Gothic"/>
                <a:sym typeface="Century Gothic"/>
                <a:hlinkClick r:id="rId3"/>
              </a:rPr>
              <a:t>https://surj.org/resources/white-supremacy-culture-characteristics-test/</a:t>
            </a:r>
            <a:endParaRPr sz="1150">
              <a:solidFill>
                <a:schemeClr val="dk1"/>
              </a:solidFill>
              <a:highlight>
                <a:srgbClr val="FFFFFF"/>
              </a:highlight>
              <a:latin typeface="Century Gothic"/>
              <a:ea typeface="Century Gothic"/>
              <a:cs typeface="Century Gothic"/>
              <a:sym typeface="Century Gothic"/>
            </a:endParaRPr>
          </a:p>
          <a:p>
            <a:pPr indent="0" lvl="0" marL="0" rtl="0" algn="ctr">
              <a:spcBef>
                <a:spcPts val="0"/>
              </a:spcBef>
              <a:spcAft>
                <a:spcPts val="0"/>
              </a:spcAft>
              <a:buClr>
                <a:schemeClr val="dk1"/>
              </a:buClr>
              <a:buSzPts val="1100"/>
              <a:buFont typeface="Arial"/>
              <a:buNone/>
            </a:pPr>
            <a:r>
              <a:rPr lang="en" u="sng">
                <a:solidFill>
                  <a:schemeClr val="accent5"/>
                </a:solidFill>
                <a:hlinkClick r:id="rId4">
                  <a:extLst>
                    <a:ext uri="{A12FA001-AC4F-418D-AE19-62706E023703}">
                      <ahyp:hlinkClr val="tx"/>
                    </a:ext>
                  </a:extLst>
                </a:hlinkClick>
              </a:rPr>
              <a:t>JAMBOARD ACTIVITY</a:t>
            </a:r>
            <a:endParaRPr sz="1150">
              <a:solidFill>
                <a:schemeClr val="dk1"/>
              </a:solidFill>
              <a:highlight>
                <a:srgbClr val="FFFFFF"/>
              </a:highlight>
              <a:latin typeface="Century Gothic"/>
              <a:ea typeface="Century Gothic"/>
              <a:cs typeface="Century Gothic"/>
              <a:sym typeface="Century Gothic"/>
            </a:endParaRPr>
          </a:p>
          <a:p>
            <a:pPr indent="0" lvl="0" marL="0" rtl="0" algn="l">
              <a:spcBef>
                <a:spcPts val="0"/>
              </a:spcBef>
              <a:spcAft>
                <a:spcPts val="0"/>
              </a:spcAft>
              <a:buNone/>
            </a:pPr>
            <a:r>
              <a:t/>
            </a:r>
            <a:endParaRPr sz="1150">
              <a:solidFill>
                <a:schemeClr val="dk1"/>
              </a:solidFill>
              <a:highlight>
                <a:srgbClr val="FFFFFF"/>
              </a:highlight>
              <a:latin typeface="Open Sans"/>
              <a:ea typeface="Open Sans"/>
              <a:cs typeface="Open Sans"/>
              <a:sym typeface="Open Sans"/>
            </a:endParaRPr>
          </a:p>
        </p:txBody>
      </p:sp>
      <p:graphicFrame>
        <p:nvGraphicFramePr>
          <p:cNvPr id="140" name="Google Shape;140;p24"/>
          <p:cNvGraphicFramePr/>
          <p:nvPr/>
        </p:nvGraphicFramePr>
        <p:xfrm>
          <a:off x="0" y="2932025"/>
          <a:ext cx="3000000" cy="3000000"/>
        </p:xfrm>
        <a:graphic>
          <a:graphicData uri="http://schemas.openxmlformats.org/drawingml/2006/table">
            <a:tbl>
              <a:tblPr>
                <a:noFill/>
                <a:tableStyleId>{C9C3E299-D07D-435F-95C1-2F6EB01B3B26}</a:tableStyleId>
              </a:tblPr>
              <a:tblGrid>
                <a:gridCol w="1566725"/>
                <a:gridCol w="1297925"/>
                <a:gridCol w="1157725"/>
                <a:gridCol w="1251200"/>
                <a:gridCol w="1204450"/>
                <a:gridCol w="1484900"/>
                <a:gridCol w="1181075"/>
              </a:tblGrid>
              <a:tr h="834350">
                <a:tc>
                  <a:txBody>
                    <a:bodyPr/>
                    <a:lstStyle/>
                    <a:p>
                      <a:pPr indent="0" lvl="0" marL="0" rtl="0" algn="l">
                        <a:spcBef>
                          <a:spcPts val="0"/>
                        </a:spcBef>
                        <a:spcAft>
                          <a:spcPts val="0"/>
                        </a:spcAft>
                        <a:buNone/>
                      </a:pPr>
                      <a:r>
                        <a:rPr b="1" lang="en">
                          <a:solidFill>
                            <a:schemeClr val="lt1"/>
                          </a:solidFill>
                          <a:latin typeface="Century"/>
                          <a:ea typeface="Century"/>
                          <a:cs typeface="Century"/>
                          <a:sym typeface="Century"/>
                        </a:rPr>
                        <a:t>Fear </a:t>
                      </a:r>
                      <a:endParaRPr b="1">
                        <a:solidFill>
                          <a:schemeClr val="lt1"/>
                        </a:solidFill>
                        <a:latin typeface="Century"/>
                        <a:ea typeface="Century"/>
                        <a:cs typeface="Century"/>
                        <a:sym typeface="Century"/>
                      </a:endParaRPr>
                    </a:p>
                  </a:txBody>
                  <a:tcPr marT="91425" marB="91425" marR="91425" marL="91425">
                    <a:solidFill>
                      <a:srgbClr val="980000"/>
                    </a:solidFill>
                  </a:tcPr>
                </a:tc>
                <a:tc>
                  <a:txBody>
                    <a:bodyPr/>
                    <a:lstStyle/>
                    <a:p>
                      <a:pPr indent="0" lvl="0" marL="0" rtl="0" algn="l">
                        <a:spcBef>
                          <a:spcPts val="0"/>
                        </a:spcBef>
                        <a:spcAft>
                          <a:spcPts val="0"/>
                        </a:spcAft>
                        <a:buNone/>
                      </a:pPr>
                      <a:r>
                        <a:rPr lang="en">
                          <a:solidFill>
                            <a:schemeClr val="lt1"/>
                          </a:solidFill>
                          <a:latin typeface="Century"/>
                          <a:ea typeface="Century"/>
                          <a:cs typeface="Century"/>
                          <a:sym typeface="Century"/>
                        </a:rPr>
                        <a:t>Perfectionism</a:t>
                      </a:r>
                      <a:r>
                        <a:rPr lang="en">
                          <a:solidFill>
                            <a:schemeClr val="lt1"/>
                          </a:solidFill>
                          <a:latin typeface="Century"/>
                          <a:ea typeface="Century"/>
                          <a:cs typeface="Century"/>
                          <a:sym typeface="Century"/>
                        </a:rPr>
                        <a:t> </a:t>
                      </a:r>
                      <a:endParaRPr>
                        <a:solidFill>
                          <a:schemeClr val="lt1"/>
                        </a:solidFill>
                        <a:latin typeface="Century"/>
                        <a:ea typeface="Century"/>
                        <a:cs typeface="Century"/>
                        <a:sym typeface="Century"/>
                      </a:endParaRPr>
                    </a:p>
                  </a:txBody>
                  <a:tcPr marT="91425" marB="91425" marR="91425" marL="91425">
                    <a:solidFill>
                      <a:srgbClr val="980000"/>
                    </a:solidFill>
                  </a:tcPr>
                </a:tc>
                <a:tc>
                  <a:txBody>
                    <a:bodyPr/>
                    <a:lstStyle/>
                    <a:p>
                      <a:pPr indent="0" lvl="0" marL="0" rtl="0" algn="l">
                        <a:spcBef>
                          <a:spcPts val="0"/>
                        </a:spcBef>
                        <a:spcAft>
                          <a:spcPts val="0"/>
                        </a:spcAft>
                        <a:buNone/>
                      </a:pPr>
                      <a:r>
                        <a:rPr b="1" lang="en">
                          <a:solidFill>
                            <a:schemeClr val="lt1"/>
                          </a:solidFill>
                          <a:latin typeface="Century"/>
                          <a:ea typeface="Century"/>
                          <a:cs typeface="Century"/>
                          <a:sym typeface="Century"/>
                        </a:rPr>
                        <a:t>One Right Way </a:t>
                      </a:r>
                      <a:endParaRPr b="1">
                        <a:solidFill>
                          <a:schemeClr val="lt1"/>
                        </a:solidFill>
                        <a:latin typeface="Century"/>
                        <a:ea typeface="Century"/>
                        <a:cs typeface="Century"/>
                        <a:sym typeface="Century"/>
                      </a:endParaRPr>
                    </a:p>
                  </a:txBody>
                  <a:tcPr marT="91425" marB="91425" marR="91425" marL="91425">
                    <a:solidFill>
                      <a:srgbClr val="980000"/>
                    </a:solidFill>
                  </a:tcPr>
                </a:tc>
                <a:tc>
                  <a:txBody>
                    <a:bodyPr/>
                    <a:lstStyle/>
                    <a:p>
                      <a:pPr indent="0" lvl="0" marL="0" rtl="0" algn="l">
                        <a:spcBef>
                          <a:spcPts val="0"/>
                        </a:spcBef>
                        <a:spcAft>
                          <a:spcPts val="0"/>
                        </a:spcAft>
                        <a:buNone/>
                      </a:pPr>
                      <a:r>
                        <a:rPr b="1" lang="en">
                          <a:solidFill>
                            <a:schemeClr val="lt1"/>
                          </a:solidFill>
                          <a:latin typeface="Century"/>
                          <a:ea typeface="Century"/>
                          <a:cs typeface="Century"/>
                          <a:sym typeface="Century"/>
                        </a:rPr>
                        <a:t>Paternalism</a:t>
                      </a:r>
                      <a:r>
                        <a:rPr lang="en">
                          <a:solidFill>
                            <a:schemeClr val="lt1"/>
                          </a:solidFill>
                          <a:latin typeface="Century"/>
                          <a:ea typeface="Century"/>
                          <a:cs typeface="Century"/>
                          <a:sym typeface="Century"/>
                        </a:rPr>
                        <a:t> </a:t>
                      </a:r>
                      <a:endParaRPr>
                        <a:solidFill>
                          <a:schemeClr val="lt1"/>
                        </a:solidFill>
                        <a:latin typeface="Century"/>
                        <a:ea typeface="Century"/>
                        <a:cs typeface="Century"/>
                        <a:sym typeface="Century"/>
                      </a:endParaRPr>
                    </a:p>
                  </a:txBody>
                  <a:tcPr marT="91425" marB="91425" marR="91425" marL="91425">
                    <a:solidFill>
                      <a:srgbClr val="980000"/>
                    </a:solidFill>
                  </a:tcPr>
                </a:tc>
                <a:tc>
                  <a:txBody>
                    <a:bodyPr/>
                    <a:lstStyle/>
                    <a:p>
                      <a:pPr indent="0" lvl="0" marL="0" rtl="0" algn="l">
                        <a:spcBef>
                          <a:spcPts val="0"/>
                        </a:spcBef>
                        <a:spcAft>
                          <a:spcPts val="0"/>
                        </a:spcAft>
                        <a:buNone/>
                      </a:pPr>
                      <a:r>
                        <a:rPr lang="en">
                          <a:solidFill>
                            <a:schemeClr val="lt1"/>
                          </a:solidFill>
                          <a:latin typeface="Century"/>
                          <a:ea typeface="Century"/>
                          <a:cs typeface="Century"/>
                          <a:sym typeface="Century"/>
                        </a:rPr>
                        <a:t>Objectivity </a:t>
                      </a:r>
                      <a:endParaRPr>
                        <a:solidFill>
                          <a:schemeClr val="lt1"/>
                        </a:solidFill>
                        <a:latin typeface="Century"/>
                        <a:ea typeface="Century"/>
                        <a:cs typeface="Century"/>
                        <a:sym typeface="Century"/>
                      </a:endParaRPr>
                    </a:p>
                  </a:txBody>
                  <a:tcPr marT="91425" marB="91425" marR="91425" marL="91425">
                    <a:solidFill>
                      <a:srgbClr val="980000"/>
                    </a:solidFill>
                  </a:tcPr>
                </a:tc>
                <a:tc>
                  <a:txBody>
                    <a:bodyPr/>
                    <a:lstStyle/>
                    <a:p>
                      <a:pPr indent="0" lvl="0" marL="0" rtl="0" algn="l">
                        <a:spcBef>
                          <a:spcPts val="0"/>
                        </a:spcBef>
                        <a:spcAft>
                          <a:spcPts val="0"/>
                        </a:spcAft>
                        <a:buNone/>
                      </a:pPr>
                      <a:r>
                        <a:rPr lang="en">
                          <a:solidFill>
                            <a:schemeClr val="lt1"/>
                          </a:solidFill>
                          <a:latin typeface="Century"/>
                          <a:ea typeface="Century"/>
                          <a:cs typeface="Century"/>
                          <a:sym typeface="Century"/>
                        </a:rPr>
                        <a:t>Qualified</a:t>
                      </a:r>
                      <a:r>
                        <a:rPr lang="en">
                          <a:solidFill>
                            <a:schemeClr val="lt1"/>
                          </a:solidFill>
                          <a:latin typeface="Century"/>
                          <a:ea typeface="Century"/>
                          <a:cs typeface="Century"/>
                          <a:sym typeface="Century"/>
                        </a:rPr>
                        <a:t> </a:t>
                      </a:r>
                      <a:endParaRPr>
                        <a:solidFill>
                          <a:schemeClr val="lt1"/>
                        </a:solidFill>
                        <a:latin typeface="Century"/>
                        <a:ea typeface="Century"/>
                        <a:cs typeface="Century"/>
                        <a:sym typeface="Century"/>
                      </a:endParaRPr>
                    </a:p>
                  </a:txBody>
                  <a:tcPr marT="91425" marB="91425" marR="91425" marL="91425">
                    <a:solidFill>
                      <a:srgbClr val="980000"/>
                    </a:solidFill>
                  </a:tcPr>
                </a:tc>
                <a:tc>
                  <a:txBody>
                    <a:bodyPr/>
                    <a:lstStyle/>
                    <a:p>
                      <a:pPr indent="0" lvl="0" marL="0" rtl="0" algn="l">
                        <a:spcBef>
                          <a:spcPts val="0"/>
                        </a:spcBef>
                        <a:spcAft>
                          <a:spcPts val="0"/>
                        </a:spcAft>
                        <a:buNone/>
                      </a:pPr>
                      <a:r>
                        <a:rPr b="1" lang="en">
                          <a:solidFill>
                            <a:schemeClr val="lt1"/>
                          </a:solidFill>
                          <a:latin typeface="Century"/>
                          <a:ea typeface="Century"/>
                          <a:cs typeface="Century"/>
                          <a:sym typeface="Century"/>
                        </a:rPr>
                        <a:t>Either/or and the Binary</a:t>
                      </a:r>
                      <a:r>
                        <a:rPr lang="en">
                          <a:solidFill>
                            <a:schemeClr val="lt1"/>
                          </a:solidFill>
                          <a:latin typeface="Century"/>
                          <a:ea typeface="Century"/>
                          <a:cs typeface="Century"/>
                          <a:sym typeface="Century"/>
                        </a:rPr>
                        <a:t> </a:t>
                      </a:r>
                      <a:endParaRPr>
                        <a:solidFill>
                          <a:schemeClr val="lt1"/>
                        </a:solidFill>
                        <a:latin typeface="Century"/>
                        <a:ea typeface="Century"/>
                        <a:cs typeface="Century"/>
                        <a:sym typeface="Century"/>
                      </a:endParaRPr>
                    </a:p>
                  </a:txBody>
                  <a:tcPr marT="91425" marB="91425" marR="91425" marL="91425">
                    <a:solidFill>
                      <a:srgbClr val="980000"/>
                    </a:solidFill>
                  </a:tcPr>
                </a:tc>
              </a:tr>
              <a:tr h="822925">
                <a:tc>
                  <a:txBody>
                    <a:bodyPr/>
                    <a:lstStyle/>
                    <a:p>
                      <a:pPr indent="0" lvl="0" marL="0" rtl="0" algn="l">
                        <a:spcBef>
                          <a:spcPts val="0"/>
                        </a:spcBef>
                        <a:spcAft>
                          <a:spcPts val="0"/>
                        </a:spcAft>
                        <a:buNone/>
                      </a:pPr>
                      <a:r>
                        <a:rPr b="1" lang="en">
                          <a:solidFill>
                            <a:schemeClr val="lt1"/>
                          </a:solidFill>
                          <a:latin typeface="Century"/>
                          <a:ea typeface="Century"/>
                          <a:cs typeface="Century"/>
                          <a:sym typeface="Century"/>
                        </a:rPr>
                        <a:t>Progress</a:t>
                      </a:r>
                      <a:r>
                        <a:rPr b="1" lang="en">
                          <a:solidFill>
                            <a:schemeClr val="lt1"/>
                          </a:solidFill>
                          <a:latin typeface="Century"/>
                          <a:ea typeface="Century"/>
                          <a:cs typeface="Century"/>
                          <a:sym typeface="Century"/>
                        </a:rPr>
                        <a:t> is bigger/more</a:t>
                      </a:r>
                      <a:endParaRPr b="1">
                        <a:solidFill>
                          <a:schemeClr val="lt1"/>
                        </a:solidFill>
                        <a:latin typeface="Century"/>
                        <a:ea typeface="Century"/>
                        <a:cs typeface="Century"/>
                        <a:sym typeface="Century"/>
                      </a:endParaRPr>
                    </a:p>
                  </a:txBody>
                  <a:tcPr marT="91425" marB="91425" marR="91425" marL="91425">
                    <a:solidFill>
                      <a:srgbClr val="980000"/>
                    </a:solidFill>
                  </a:tcPr>
                </a:tc>
                <a:tc>
                  <a:txBody>
                    <a:bodyPr/>
                    <a:lstStyle/>
                    <a:p>
                      <a:pPr indent="0" lvl="0" marL="0" rtl="0" algn="l">
                        <a:spcBef>
                          <a:spcPts val="0"/>
                        </a:spcBef>
                        <a:spcAft>
                          <a:spcPts val="0"/>
                        </a:spcAft>
                        <a:buNone/>
                      </a:pPr>
                      <a:r>
                        <a:rPr lang="en">
                          <a:solidFill>
                            <a:schemeClr val="lt1"/>
                          </a:solidFill>
                          <a:latin typeface="Century"/>
                          <a:ea typeface="Century"/>
                          <a:cs typeface="Century"/>
                          <a:sym typeface="Century"/>
                        </a:rPr>
                        <a:t>Quantity</a:t>
                      </a:r>
                      <a:r>
                        <a:rPr lang="en">
                          <a:solidFill>
                            <a:schemeClr val="lt1"/>
                          </a:solidFill>
                          <a:latin typeface="Century"/>
                          <a:ea typeface="Century"/>
                          <a:cs typeface="Century"/>
                          <a:sym typeface="Century"/>
                        </a:rPr>
                        <a:t> over quality </a:t>
                      </a:r>
                      <a:endParaRPr>
                        <a:solidFill>
                          <a:schemeClr val="lt1"/>
                        </a:solidFill>
                        <a:latin typeface="Century"/>
                        <a:ea typeface="Century"/>
                        <a:cs typeface="Century"/>
                        <a:sym typeface="Century"/>
                      </a:endParaRPr>
                    </a:p>
                  </a:txBody>
                  <a:tcPr marT="91425" marB="91425" marR="91425" marL="91425">
                    <a:solidFill>
                      <a:srgbClr val="980000"/>
                    </a:solidFill>
                  </a:tcPr>
                </a:tc>
                <a:tc>
                  <a:txBody>
                    <a:bodyPr/>
                    <a:lstStyle/>
                    <a:p>
                      <a:pPr indent="0" lvl="0" marL="0" rtl="0" algn="l">
                        <a:spcBef>
                          <a:spcPts val="0"/>
                        </a:spcBef>
                        <a:spcAft>
                          <a:spcPts val="0"/>
                        </a:spcAft>
                        <a:buNone/>
                      </a:pPr>
                      <a:r>
                        <a:rPr lang="en">
                          <a:solidFill>
                            <a:schemeClr val="lt1"/>
                          </a:solidFill>
                          <a:latin typeface="Century"/>
                          <a:ea typeface="Century"/>
                          <a:cs typeface="Century"/>
                          <a:sym typeface="Century"/>
                        </a:rPr>
                        <a:t>Worship of the written word </a:t>
                      </a:r>
                      <a:endParaRPr>
                        <a:solidFill>
                          <a:schemeClr val="lt1"/>
                        </a:solidFill>
                        <a:latin typeface="Century"/>
                        <a:ea typeface="Century"/>
                        <a:cs typeface="Century"/>
                        <a:sym typeface="Century"/>
                      </a:endParaRPr>
                    </a:p>
                  </a:txBody>
                  <a:tcPr marT="91425" marB="91425" marR="91425" marL="91425">
                    <a:solidFill>
                      <a:srgbClr val="980000"/>
                    </a:solidFill>
                  </a:tcPr>
                </a:tc>
                <a:tc>
                  <a:txBody>
                    <a:bodyPr/>
                    <a:lstStyle/>
                    <a:p>
                      <a:pPr indent="0" lvl="0" marL="0" rtl="0" algn="l">
                        <a:spcBef>
                          <a:spcPts val="0"/>
                        </a:spcBef>
                        <a:spcAft>
                          <a:spcPts val="0"/>
                        </a:spcAft>
                        <a:buNone/>
                      </a:pPr>
                      <a:r>
                        <a:rPr lang="en">
                          <a:solidFill>
                            <a:schemeClr val="lt1"/>
                          </a:solidFill>
                          <a:latin typeface="Century"/>
                          <a:ea typeface="Century"/>
                          <a:cs typeface="Century"/>
                          <a:sym typeface="Century"/>
                        </a:rPr>
                        <a:t>Individualism </a:t>
                      </a:r>
                      <a:endParaRPr>
                        <a:solidFill>
                          <a:schemeClr val="lt1"/>
                        </a:solidFill>
                        <a:latin typeface="Century"/>
                        <a:ea typeface="Century"/>
                        <a:cs typeface="Century"/>
                        <a:sym typeface="Century"/>
                      </a:endParaRPr>
                    </a:p>
                  </a:txBody>
                  <a:tcPr marT="91425" marB="91425" marR="91425" marL="91425">
                    <a:solidFill>
                      <a:srgbClr val="980000"/>
                    </a:solidFill>
                  </a:tcPr>
                </a:tc>
                <a:tc>
                  <a:txBody>
                    <a:bodyPr/>
                    <a:lstStyle/>
                    <a:p>
                      <a:pPr indent="0" lvl="0" marL="0" rtl="0" algn="l">
                        <a:spcBef>
                          <a:spcPts val="0"/>
                        </a:spcBef>
                        <a:spcAft>
                          <a:spcPts val="0"/>
                        </a:spcAft>
                        <a:buNone/>
                      </a:pPr>
                      <a:r>
                        <a:rPr lang="en">
                          <a:solidFill>
                            <a:schemeClr val="lt1"/>
                          </a:solidFill>
                          <a:latin typeface="Century"/>
                          <a:ea typeface="Century"/>
                          <a:cs typeface="Century"/>
                          <a:sym typeface="Century"/>
                        </a:rPr>
                        <a:t>I am the only one </a:t>
                      </a:r>
                      <a:endParaRPr>
                        <a:solidFill>
                          <a:schemeClr val="lt1"/>
                        </a:solidFill>
                        <a:latin typeface="Century"/>
                        <a:ea typeface="Century"/>
                        <a:cs typeface="Century"/>
                        <a:sym typeface="Century"/>
                      </a:endParaRPr>
                    </a:p>
                  </a:txBody>
                  <a:tcPr marT="91425" marB="91425" marR="91425" marL="91425">
                    <a:solidFill>
                      <a:srgbClr val="980000"/>
                    </a:solidFill>
                  </a:tcPr>
                </a:tc>
                <a:tc>
                  <a:txBody>
                    <a:bodyPr/>
                    <a:lstStyle/>
                    <a:p>
                      <a:pPr indent="0" lvl="0" marL="0" rtl="0" algn="l">
                        <a:spcBef>
                          <a:spcPts val="0"/>
                        </a:spcBef>
                        <a:spcAft>
                          <a:spcPts val="0"/>
                        </a:spcAft>
                        <a:buNone/>
                      </a:pPr>
                      <a:r>
                        <a:rPr b="1" lang="en">
                          <a:solidFill>
                            <a:schemeClr val="lt1"/>
                          </a:solidFill>
                          <a:latin typeface="Century"/>
                          <a:ea typeface="Century"/>
                          <a:cs typeface="Century"/>
                          <a:sym typeface="Century"/>
                        </a:rPr>
                        <a:t>Defensiveness </a:t>
                      </a:r>
                      <a:endParaRPr b="1">
                        <a:solidFill>
                          <a:schemeClr val="lt1"/>
                        </a:solidFill>
                        <a:latin typeface="Century"/>
                        <a:ea typeface="Century"/>
                        <a:cs typeface="Century"/>
                        <a:sym typeface="Century"/>
                      </a:endParaRPr>
                    </a:p>
                  </a:txBody>
                  <a:tcPr marT="91425" marB="91425" marR="91425" marL="91425">
                    <a:solidFill>
                      <a:srgbClr val="980000"/>
                    </a:solidFill>
                  </a:tcPr>
                </a:tc>
                <a:tc>
                  <a:txBody>
                    <a:bodyPr/>
                    <a:lstStyle/>
                    <a:p>
                      <a:pPr indent="0" lvl="0" marL="0" rtl="0" algn="l">
                        <a:spcBef>
                          <a:spcPts val="0"/>
                        </a:spcBef>
                        <a:spcAft>
                          <a:spcPts val="0"/>
                        </a:spcAft>
                        <a:buNone/>
                      </a:pPr>
                      <a:r>
                        <a:rPr lang="en">
                          <a:solidFill>
                            <a:schemeClr val="lt1"/>
                          </a:solidFill>
                          <a:latin typeface="Century"/>
                          <a:ea typeface="Century"/>
                          <a:cs typeface="Century"/>
                          <a:sym typeface="Century"/>
                        </a:rPr>
                        <a:t>Denial</a:t>
                      </a:r>
                      <a:r>
                        <a:rPr lang="en">
                          <a:solidFill>
                            <a:schemeClr val="lt1"/>
                          </a:solidFill>
                          <a:latin typeface="Century"/>
                          <a:ea typeface="Century"/>
                          <a:cs typeface="Century"/>
                          <a:sym typeface="Century"/>
                        </a:rPr>
                        <a:t> </a:t>
                      </a:r>
                      <a:endParaRPr>
                        <a:solidFill>
                          <a:schemeClr val="lt1"/>
                        </a:solidFill>
                        <a:latin typeface="Century"/>
                        <a:ea typeface="Century"/>
                        <a:cs typeface="Century"/>
                        <a:sym typeface="Century"/>
                      </a:endParaRPr>
                    </a:p>
                  </a:txBody>
                  <a:tcPr marT="91425" marB="91425" marR="91425" marL="91425">
                    <a:solidFill>
                      <a:srgbClr val="980000"/>
                    </a:solidFill>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5"/>
          <p:cNvSpPr txBox="1"/>
          <p:nvPr>
            <p:ph type="ctrTitle"/>
          </p:nvPr>
        </p:nvSpPr>
        <p:spPr>
          <a:xfrm>
            <a:off x="311708" y="152650"/>
            <a:ext cx="8520600" cy="969600"/>
          </a:xfrm>
          <a:prstGeom prst="rect">
            <a:avLst/>
          </a:prstGeom>
          <a:ln cap="flat" cmpd="sng" w="28575">
            <a:solidFill>
              <a:srgbClr val="CC0000"/>
            </a:solidFill>
            <a:prstDash val="dot"/>
            <a:round/>
            <a:headEnd len="sm" w="sm" type="none"/>
            <a:tailEnd len="sm" w="sm" type="none"/>
          </a:ln>
        </p:spPr>
        <p:txBody>
          <a:bodyPr anchorCtr="0" anchor="b" bIns="91425" lIns="91425" spcFirstLastPara="1" rIns="91425" wrap="square" tIns="91425">
            <a:spAutoFit/>
          </a:bodyPr>
          <a:lstStyle/>
          <a:p>
            <a:pPr indent="0" lvl="0" marL="0" rtl="0" algn="ctr">
              <a:spcBef>
                <a:spcPts val="0"/>
              </a:spcBef>
              <a:spcAft>
                <a:spcPts val="0"/>
              </a:spcAft>
              <a:buNone/>
            </a:pPr>
            <a:r>
              <a:rPr b="1" lang="en" sz="5100">
                <a:solidFill>
                  <a:srgbClr val="CC0000"/>
                </a:solidFill>
                <a:latin typeface="Century"/>
                <a:ea typeface="Century"/>
                <a:cs typeface="Century"/>
                <a:sym typeface="Century"/>
              </a:rPr>
              <a:t>Pause </a:t>
            </a:r>
            <a:endParaRPr b="1" sz="5100">
              <a:solidFill>
                <a:srgbClr val="CC0000"/>
              </a:solidFill>
              <a:latin typeface="Century"/>
              <a:ea typeface="Century"/>
              <a:cs typeface="Century"/>
              <a:sym typeface="Century"/>
            </a:endParaRPr>
          </a:p>
        </p:txBody>
      </p:sp>
      <p:sp>
        <p:nvSpPr>
          <p:cNvPr id="146" name="Google Shape;146;p25"/>
          <p:cNvSpPr txBox="1"/>
          <p:nvPr/>
        </p:nvSpPr>
        <p:spPr>
          <a:xfrm>
            <a:off x="206975" y="1243600"/>
            <a:ext cx="5080500" cy="3109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latin typeface="Century Gothic"/>
                <a:ea typeface="Century Gothic"/>
                <a:cs typeface="Century Gothic"/>
                <a:sym typeface="Century Gothic"/>
              </a:rPr>
              <a:t>You can use this time to do any of the following:</a:t>
            </a:r>
            <a:endParaRPr sz="1900">
              <a:latin typeface="Century Gothic"/>
              <a:ea typeface="Century Gothic"/>
              <a:cs typeface="Century Gothic"/>
              <a:sym typeface="Century Gothic"/>
            </a:endParaRPr>
          </a:p>
          <a:p>
            <a:pPr indent="-349250" lvl="0" marL="457200" rtl="0" algn="l">
              <a:spcBef>
                <a:spcPts val="0"/>
              </a:spcBef>
              <a:spcAft>
                <a:spcPts val="0"/>
              </a:spcAft>
              <a:buSzPts val="1900"/>
              <a:buFont typeface="Century Gothic"/>
              <a:buChar char="●"/>
            </a:pPr>
            <a:r>
              <a:rPr lang="en" sz="1900">
                <a:latin typeface="Century Gothic"/>
                <a:ea typeface="Century Gothic"/>
                <a:cs typeface="Century Gothic"/>
                <a:sym typeface="Century Gothic"/>
              </a:rPr>
              <a:t>Get up and move </a:t>
            </a:r>
            <a:endParaRPr sz="1900">
              <a:latin typeface="Century Gothic"/>
              <a:ea typeface="Century Gothic"/>
              <a:cs typeface="Century Gothic"/>
              <a:sym typeface="Century Gothic"/>
            </a:endParaRPr>
          </a:p>
          <a:p>
            <a:pPr indent="-349250" lvl="0" marL="457200" rtl="0" algn="l">
              <a:spcBef>
                <a:spcPts val="0"/>
              </a:spcBef>
              <a:spcAft>
                <a:spcPts val="0"/>
              </a:spcAft>
              <a:buSzPts val="1900"/>
              <a:buFont typeface="Century Gothic"/>
              <a:buChar char="●"/>
            </a:pPr>
            <a:r>
              <a:rPr lang="en" sz="1900">
                <a:latin typeface="Century Gothic"/>
                <a:ea typeface="Century Gothic"/>
                <a:cs typeface="Century Gothic"/>
                <a:sym typeface="Century Gothic"/>
              </a:rPr>
              <a:t>Journal to </a:t>
            </a:r>
            <a:r>
              <a:rPr lang="en" sz="1900">
                <a:latin typeface="Century Gothic"/>
                <a:ea typeface="Century Gothic"/>
                <a:cs typeface="Century Gothic"/>
                <a:sym typeface="Century Gothic"/>
              </a:rPr>
              <a:t>process</a:t>
            </a:r>
            <a:r>
              <a:rPr lang="en" sz="1900">
                <a:latin typeface="Century Gothic"/>
                <a:ea typeface="Century Gothic"/>
                <a:cs typeface="Century Gothic"/>
                <a:sym typeface="Century Gothic"/>
              </a:rPr>
              <a:t> your thoughts about White Supremacy Culture Characteristics</a:t>
            </a:r>
            <a:endParaRPr sz="1900">
              <a:latin typeface="Century Gothic"/>
              <a:ea typeface="Century Gothic"/>
              <a:cs typeface="Century Gothic"/>
              <a:sym typeface="Century Gothic"/>
            </a:endParaRPr>
          </a:p>
          <a:p>
            <a:pPr indent="-349250" lvl="0" marL="457200" rtl="0" algn="l">
              <a:spcBef>
                <a:spcPts val="0"/>
              </a:spcBef>
              <a:spcAft>
                <a:spcPts val="0"/>
              </a:spcAft>
              <a:buSzPts val="1900"/>
              <a:buFont typeface="Century Gothic"/>
              <a:buChar char="●"/>
            </a:pPr>
            <a:r>
              <a:rPr lang="en" sz="1900">
                <a:latin typeface="Century Gothic"/>
                <a:ea typeface="Century Gothic"/>
                <a:cs typeface="Century Gothic"/>
                <a:sym typeface="Century Gothic"/>
              </a:rPr>
              <a:t>Examine the tree on the screen. Identify where you’d place yourself relative to culturally responsive teaching and why you are there. </a:t>
            </a:r>
            <a:endParaRPr sz="1900">
              <a:latin typeface="Century Gothic"/>
              <a:ea typeface="Century Gothic"/>
              <a:cs typeface="Century Gothic"/>
              <a:sym typeface="Century Gothic"/>
            </a:endParaRPr>
          </a:p>
        </p:txBody>
      </p:sp>
      <p:pic>
        <p:nvPicPr>
          <p:cNvPr id="147" name="Google Shape;147;p25"/>
          <p:cNvPicPr preferRelativeResize="0"/>
          <p:nvPr/>
        </p:nvPicPr>
        <p:blipFill rotWithShape="1">
          <a:blip r:embed="rId3">
            <a:alphaModFix/>
          </a:blip>
          <a:srcRect b="0" l="0" r="0" t="0"/>
          <a:stretch/>
        </p:blipFill>
        <p:spPr>
          <a:xfrm>
            <a:off x="5108975" y="1243600"/>
            <a:ext cx="3788475" cy="3899901"/>
          </a:xfrm>
          <a:prstGeom prst="rect">
            <a:avLst/>
          </a:prstGeom>
          <a:noFill/>
          <a:ln>
            <a:noFill/>
          </a:ln>
        </p:spPr>
      </p:pic>
      <p:pic>
        <p:nvPicPr>
          <p:cNvPr id="148" name="Google Shape;148;p25"/>
          <p:cNvPicPr preferRelativeResize="0"/>
          <p:nvPr/>
        </p:nvPicPr>
        <p:blipFill>
          <a:blip r:embed="rId4">
            <a:alphaModFix/>
          </a:blip>
          <a:stretch>
            <a:fillRect/>
          </a:stretch>
        </p:blipFill>
        <p:spPr>
          <a:xfrm>
            <a:off x="1684171" y="4364450"/>
            <a:ext cx="1947600" cy="7790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6"/>
          <p:cNvSpPr txBox="1"/>
          <p:nvPr>
            <p:ph type="ctrTitle"/>
          </p:nvPr>
        </p:nvSpPr>
        <p:spPr>
          <a:xfrm>
            <a:off x="103408" y="151700"/>
            <a:ext cx="8520600" cy="877200"/>
          </a:xfrm>
          <a:prstGeom prst="rect">
            <a:avLst/>
          </a:prstGeom>
        </p:spPr>
        <p:txBody>
          <a:bodyPr anchorCtr="0" anchor="b" bIns="91425" lIns="91425" spcFirstLastPara="1" rIns="91425" wrap="square" tIns="91425">
            <a:spAutoFit/>
          </a:bodyPr>
          <a:lstStyle/>
          <a:p>
            <a:pPr indent="0" lvl="0" marL="0" rtl="0" algn="l">
              <a:spcBef>
                <a:spcPts val="0"/>
              </a:spcBef>
              <a:spcAft>
                <a:spcPts val="0"/>
              </a:spcAft>
              <a:buNone/>
            </a:pPr>
            <a:r>
              <a:rPr lang="en" sz="4500">
                <a:solidFill>
                  <a:srgbClr val="CC0000"/>
                </a:solidFill>
                <a:latin typeface="Century"/>
                <a:ea typeface="Century"/>
                <a:cs typeface="Century"/>
                <a:sym typeface="Century"/>
              </a:rPr>
              <a:t>Our students ...</a:t>
            </a:r>
            <a:endParaRPr sz="4500">
              <a:solidFill>
                <a:srgbClr val="CC0000"/>
              </a:solidFill>
              <a:latin typeface="Century"/>
              <a:ea typeface="Century"/>
              <a:cs typeface="Century"/>
              <a:sym typeface="Century"/>
            </a:endParaRPr>
          </a:p>
        </p:txBody>
      </p:sp>
      <p:pic>
        <p:nvPicPr>
          <p:cNvPr id="154" name="Google Shape;154;p26"/>
          <p:cNvPicPr preferRelativeResize="0"/>
          <p:nvPr/>
        </p:nvPicPr>
        <p:blipFill rotWithShape="1">
          <a:blip r:embed="rId3">
            <a:alphaModFix/>
          </a:blip>
          <a:srcRect b="0" l="10490" r="0" t="0"/>
          <a:stretch/>
        </p:blipFill>
        <p:spPr>
          <a:xfrm>
            <a:off x="103400" y="1249800"/>
            <a:ext cx="4451524" cy="2252676"/>
          </a:xfrm>
          <a:prstGeom prst="rect">
            <a:avLst/>
          </a:prstGeom>
          <a:noFill/>
          <a:ln>
            <a:noFill/>
          </a:ln>
        </p:spPr>
      </p:pic>
      <p:pic>
        <p:nvPicPr>
          <p:cNvPr id="155" name="Google Shape;155;p26"/>
          <p:cNvPicPr preferRelativeResize="0"/>
          <p:nvPr/>
        </p:nvPicPr>
        <p:blipFill rotWithShape="1">
          <a:blip r:embed="rId4">
            <a:alphaModFix/>
          </a:blip>
          <a:srcRect b="0" l="0" r="3846" t="0"/>
          <a:stretch/>
        </p:blipFill>
        <p:spPr>
          <a:xfrm>
            <a:off x="4689975" y="1249800"/>
            <a:ext cx="4363225" cy="2252676"/>
          </a:xfrm>
          <a:prstGeom prst="rect">
            <a:avLst/>
          </a:prstGeom>
          <a:noFill/>
          <a:ln>
            <a:noFill/>
          </a:ln>
        </p:spPr>
      </p:pic>
      <p:sp>
        <p:nvSpPr>
          <p:cNvPr id="156" name="Google Shape;156;p26"/>
          <p:cNvSpPr txBox="1"/>
          <p:nvPr/>
        </p:nvSpPr>
        <p:spPr>
          <a:xfrm>
            <a:off x="51600" y="4031250"/>
            <a:ext cx="90408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700">
                <a:solidFill>
                  <a:schemeClr val="dk1"/>
                </a:solidFill>
                <a:latin typeface="Century Gothic"/>
                <a:ea typeface="Century Gothic"/>
                <a:cs typeface="Century Gothic"/>
                <a:sym typeface="Century Gothic"/>
              </a:rPr>
              <a:t>“Culturally Responsive Practice views the culture, languages, experiences and learning modalities of each student as an asset in the classroom, not a deficit.” </a:t>
            </a:r>
            <a:endParaRPr i="1" sz="1700">
              <a:solidFill>
                <a:schemeClr val="dk1"/>
              </a:solidFill>
              <a:latin typeface="Century Gothic"/>
              <a:ea typeface="Century Gothic"/>
              <a:cs typeface="Century Gothic"/>
              <a:sym typeface="Century Gothic"/>
            </a:endParaRPr>
          </a:p>
          <a:p>
            <a:pPr indent="457200" lvl="0" marL="0" rtl="0" algn="ctr">
              <a:spcBef>
                <a:spcPts val="0"/>
              </a:spcBef>
              <a:spcAft>
                <a:spcPts val="0"/>
              </a:spcAft>
              <a:buNone/>
            </a:pPr>
            <a:r>
              <a:rPr lang="en" sz="1000">
                <a:solidFill>
                  <a:schemeClr val="dk1"/>
                </a:solidFill>
                <a:highlight>
                  <a:srgbClr val="FFFFFF"/>
                </a:highlight>
                <a:latin typeface="Century Gothic"/>
                <a:ea typeface="Century Gothic"/>
                <a:cs typeface="Century Gothic"/>
                <a:sym typeface="Century Gothic"/>
              </a:rPr>
              <a:t>From </a:t>
            </a:r>
            <a:r>
              <a:rPr i="1" lang="en" sz="1000">
                <a:solidFill>
                  <a:schemeClr val="dk1"/>
                </a:solidFill>
                <a:highlight>
                  <a:srgbClr val="FFFFFF"/>
                </a:highlight>
                <a:uFill>
                  <a:noFill/>
                </a:uFill>
                <a:latin typeface="Century Gothic"/>
                <a:ea typeface="Century Gothic"/>
                <a:cs typeface="Century Gothic"/>
                <a:sym typeface="Century Gothic"/>
                <a:hlinkClick r:id="rId5">
                  <a:extLst>
                    <a:ext uri="{A12FA001-AC4F-418D-AE19-62706E023703}">
                      <ahyp:hlinkClr val="tx"/>
                    </a:ext>
                  </a:extLst>
                </a:hlinkClick>
              </a:rPr>
              <a:t>Including Students with Severe and Multiple Disabilities in Typical Classrooms, Third Edition, </a:t>
            </a:r>
            <a:r>
              <a:rPr lang="en" sz="1000">
                <a:solidFill>
                  <a:schemeClr val="dk1"/>
                </a:solidFill>
                <a:highlight>
                  <a:srgbClr val="FFFFFF"/>
                </a:highlight>
                <a:latin typeface="Century Gothic"/>
                <a:ea typeface="Century Gothic"/>
                <a:cs typeface="Century Gothic"/>
                <a:sym typeface="Century Gothic"/>
              </a:rPr>
              <a:t>by June E. </a:t>
            </a:r>
            <a:endParaRPr sz="1000">
              <a:solidFill>
                <a:schemeClr val="dk1"/>
              </a:solidFill>
              <a:highlight>
                <a:srgbClr val="FFFFFF"/>
              </a:highlight>
              <a:latin typeface="Century Gothic"/>
              <a:ea typeface="Century Gothic"/>
              <a:cs typeface="Century Gothic"/>
              <a:sym typeface="Century Gothic"/>
            </a:endParaRPr>
          </a:p>
          <a:p>
            <a:pPr indent="457200" lvl="0" marL="0" rtl="0" algn="ctr">
              <a:spcBef>
                <a:spcPts val="0"/>
              </a:spcBef>
              <a:spcAft>
                <a:spcPts val="0"/>
              </a:spcAft>
              <a:buNone/>
            </a:pPr>
            <a:r>
              <a:rPr lang="en" sz="1000">
                <a:solidFill>
                  <a:schemeClr val="dk1"/>
                </a:solidFill>
                <a:highlight>
                  <a:srgbClr val="FFFFFF"/>
                </a:highlight>
                <a:latin typeface="Century Gothic"/>
                <a:ea typeface="Century Gothic"/>
                <a:cs typeface="Century Gothic"/>
                <a:sym typeface="Century Gothic"/>
              </a:rPr>
              <a:t>Downing, Ph.D.</a:t>
            </a:r>
            <a:endParaRPr i="1" sz="1500">
              <a:solidFill>
                <a:schemeClr val="dk1"/>
              </a:solidFill>
              <a:latin typeface="Century Gothic"/>
              <a:ea typeface="Century Gothic"/>
              <a:cs typeface="Century Gothic"/>
              <a:sym typeface="Century Gothic"/>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7"/>
          <p:cNvSpPr txBox="1"/>
          <p:nvPr>
            <p:ph type="ctrTitle"/>
          </p:nvPr>
        </p:nvSpPr>
        <p:spPr>
          <a:xfrm>
            <a:off x="150" y="76800"/>
            <a:ext cx="9144000" cy="1031400"/>
          </a:xfrm>
          <a:prstGeom prst="rect">
            <a:avLst/>
          </a:prstGeom>
        </p:spPr>
        <p:txBody>
          <a:bodyPr anchorCtr="0" anchor="b" bIns="91425" lIns="91425" spcFirstLastPara="1" rIns="91425" wrap="square" tIns="91425">
            <a:spAutoFit/>
          </a:bodyPr>
          <a:lstStyle/>
          <a:p>
            <a:pPr indent="0" lvl="0" marL="0" rtl="0" algn="l">
              <a:spcBef>
                <a:spcPts val="0"/>
              </a:spcBef>
              <a:spcAft>
                <a:spcPts val="0"/>
              </a:spcAft>
              <a:buNone/>
            </a:pPr>
            <a:r>
              <a:rPr lang="en" sz="3700">
                <a:solidFill>
                  <a:srgbClr val="CC0000"/>
                </a:solidFill>
                <a:latin typeface="Century"/>
                <a:ea typeface="Century"/>
                <a:cs typeface="Century"/>
                <a:sym typeface="Century"/>
              </a:rPr>
              <a:t>Cultivating Student’s Funds of Knowledge</a:t>
            </a:r>
            <a:endParaRPr sz="3700">
              <a:solidFill>
                <a:srgbClr val="CC0000"/>
              </a:solidFill>
              <a:latin typeface="Century"/>
              <a:ea typeface="Century"/>
              <a:cs typeface="Century"/>
              <a:sym typeface="Century"/>
            </a:endParaRPr>
          </a:p>
          <a:p>
            <a:pPr indent="0" lvl="0" marL="0" rtl="0" algn="ctr">
              <a:spcBef>
                <a:spcPts val="0"/>
              </a:spcBef>
              <a:spcAft>
                <a:spcPts val="0"/>
              </a:spcAft>
              <a:buNone/>
            </a:pPr>
            <a:r>
              <a:rPr i="1" lang="en" sz="1800">
                <a:solidFill>
                  <a:srgbClr val="CC0000"/>
                </a:solidFill>
                <a:latin typeface="Century"/>
                <a:ea typeface="Century"/>
                <a:cs typeface="Century"/>
                <a:sym typeface="Century"/>
              </a:rPr>
              <a:t>✷ </a:t>
            </a:r>
            <a:r>
              <a:rPr i="1" lang="en" sz="1600">
                <a:solidFill>
                  <a:srgbClr val="CC0000"/>
                </a:solidFill>
                <a:latin typeface="Century Gothic"/>
                <a:ea typeface="Century Gothic"/>
                <a:cs typeface="Century Gothic"/>
                <a:sym typeface="Century Gothic"/>
              </a:rPr>
              <a:t>Culturally Responsive Educators leverage student’s funds of knowledge</a:t>
            </a:r>
            <a:r>
              <a:rPr i="1" lang="en" sz="1500">
                <a:solidFill>
                  <a:srgbClr val="CC0000"/>
                </a:solidFill>
                <a:latin typeface="Century Gothic"/>
                <a:ea typeface="Century Gothic"/>
                <a:cs typeface="Century Gothic"/>
                <a:sym typeface="Century Gothic"/>
              </a:rPr>
              <a:t> </a:t>
            </a:r>
            <a:r>
              <a:rPr i="1" lang="en" sz="1800">
                <a:solidFill>
                  <a:srgbClr val="CC0000"/>
                </a:solidFill>
                <a:latin typeface="Century"/>
                <a:ea typeface="Century"/>
                <a:cs typeface="Century"/>
                <a:sym typeface="Century"/>
              </a:rPr>
              <a:t>✷</a:t>
            </a:r>
            <a:endParaRPr i="1" sz="1800">
              <a:solidFill>
                <a:srgbClr val="CC0000"/>
              </a:solidFill>
              <a:latin typeface="Century"/>
              <a:ea typeface="Century"/>
              <a:cs typeface="Century"/>
              <a:sym typeface="Century"/>
            </a:endParaRPr>
          </a:p>
        </p:txBody>
      </p:sp>
      <p:sp>
        <p:nvSpPr>
          <p:cNvPr id="162" name="Google Shape;162;p27"/>
          <p:cNvSpPr txBox="1"/>
          <p:nvPr/>
        </p:nvSpPr>
        <p:spPr>
          <a:xfrm>
            <a:off x="150" y="4035300"/>
            <a:ext cx="9144000" cy="1108200"/>
          </a:xfrm>
          <a:prstGeom prst="rect">
            <a:avLst/>
          </a:prstGeom>
          <a:solidFill>
            <a:srgbClr val="CC0000"/>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lt1"/>
                </a:solidFill>
                <a:latin typeface="Century Gothic"/>
                <a:ea typeface="Century Gothic"/>
                <a:cs typeface="Century Gothic"/>
                <a:sym typeface="Century Gothic"/>
              </a:rPr>
              <a:t>Learning in Indigenous cultures is not about institutions or formal education. </a:t>
            </a:r>
            <a:r>
              <a:rPr lang="en" sz="1200">
                <a:solidFill>
                  <a:schemeClr val="lt1"/>
                </a:solidFill>
                <a:latin typeface="Century Gothic"/>
                <a:ea typeface="Century Gothic"/>
                <a:cs typeface="Century Gothic"/>
                <a:sym typeface="Century Gothic"/>
              </a:rPr>
              <a:t>Learning</a:t>
            </a:r>
            <a:r>
              <a:rPr lang="en" sz="1200">
                <a:solidFill>
                  <a:schemeClr val="lt1"/>
                </a:solidFill>
                <a:latin typeface="Century Gothic"/>
                <a:ea typeface="Century Gothic"/>
                <a:cs typeface="Century Gothic"/>
                <a:sym typeface="Century Gothic"/>
              </a:rPr>
              <a:t> is guided by learning spirit who </a:t>
            </a:r>
            <a:r>
              <a:rPr lang="en" sz="1200">
                <a:solidFill>
                  <a:schemeClr val="lt1"/>
                </a:solidFill>
                <a:latin typeface="Century Gothic"/>
                <a:ea typeface="Century Gothic"/>
                <a:cs typeface="Century Gothic"/>
                <a:sym typeface="Century Gothic"/>
              </a:rPr>
              <a:t>travels and guide individuals on their earth walks, offering guidance, inspiration, and quiet unrealized potential to fully realize self. </a:t>
            </a:r>
            <a:r>
              <a:rPr lang="en" sz="1200">
                <a:solidFill>
                  <a:schemeClr val="lt1"/>
                </a:solidFill>
                <a:latin typeface="Century Gothic"/>
                <a:ea typeface="Century Gothic"/>
                <a:cs typeface="Century Gothic"/>
                <a:sym typeface="Century Gothic"/>
              </a:rPr>
              <a:t>Without</a:t>
            </a:r>
            <a:r>
              <a:rPr lang="en" sz="1200">
                <a:solidFill>
                  <a:schemeClr val="lt1"/>
                </a:solidFill>
                <a:latin typeface="Century Gothic"/>
                <a:ea typeface="Century Gothic"/>
                <a:cs typeface="Century Gothic"/>
                <a:sym typeface="Century Gothic"/>
              </a:rPr>
              <a:t> an understanding of the interrelational </a:t>
            </a:r>
            <a:r>
              <a:rPr lang="en" sz="1200">
                <a:solidFill>
                  <a:schemeClr val="lt1"/>
                </a:solidFill>
                <a:latin typeface="Century Gothic"/>
                <a:ea typeface="Century Gothic"/>
                <a:cs typeface="Century Gothic"/>
                <a:sym typeface="Century Gothic"/>
              </a:rPr>
              <a:t>complexities</a:t>
            </a:r>
            <a:r>
              <a:rPr lang="en" sz="1200">
                <a:solidFill>
                  <a:schemeClr val="lt1"/>
                </a:solidFill>
                <a:latin typeface="Century Gothic"/>
                <a:ea typeface="Century Gothic"/>
                <a:cs typeface="Century Gothic"/>
                <a:sym typeface="Century Gothic"/>
              </a:rPr>
              <a:t> of learner and learning </a:t>
            </a:r>
            <a:r>
              <a:rPr lang="en" sz="1200">
                <a:solidFill>
                  <a:schemeClr val="lt1"/>
                </a:solidFill>
                <a:latin typeface="Century Gothic"/>
                <a:ea typeface="Century Gothic"/>
                <a:cs typeface="Century Gothic"/>
                <a:sym typeface="Century Gothic"/>
              </a:rPr>
              <a:t>journey, the learner </a:t>
            </a:r>
            <a:r>
              <a:rPr lang="en" sz="1200">
                <a:solidFill>
                  <a:schemeClr val="lt1"/>
                </a:solidFill>
                <a:latin typeface="Century Gothic"/>
                <a:ea typeface="Century Gothic"/>
                <a:cs typeface="Century Gothic"/>
                <a:sym typeface="Century Gothic"/>
              </a:rPr>
              <a:t>lacks a sense of identity, voice and has low self-esteem that ultimately damages the learning spirit. </a:t>
            </a:r>
            <a:endParaRPr sz="1200">
              <a:solidFill>
                <a:schemeClr val="lt1"/>
              </a:solidFill>
              <a:latin typeface="Century Gothic"/>
              <a:ea typeface="Century Gothic"/>
              <a:cs typeface="Century Gothic"/>
              <a:sym typeface="Century Gothic"/>
            </a:endParaRPr>
          </a:p>
          <a:p>
            <a:pPr indent="0" lvl="0" marL="0" rtl="0" algn="r">
              <a:spcBef>
                <a:spcPts val="0"/>
              </a:spcBef>
              <a:spcAft>
                <a:spcPts val="0"/>
              </a:spcAft>
              <a:buNone/>
            </a:pPr>
            <a:r>
              <a:rPr lang="en" sz="1200">
                <a:solidFill>
                  <a:schemeClr val="lt1"/>
                </a:solidFill>
                <a:latin typeface="Century Gothic"/>
                <a:ea typeface="Century Gothic"/>
                <a:cs typeface="Century Gothic"/>
                <a:sym typeface="Century Gothic"/>
              </a:rPr>
              <a:t>From </a:t>
            </a:r>
            <a:r>
              <a:rPr i="1" lang="en" sz="1200">
                <a:solidFill>
                  <a:schemeClr val="lt1"/>
                </a:solidFill>
                <a:latin typeface="Century Gothic"/>
                <a:ea typeface="Century Gothic"/>
                <a:cs typeface="Century Gothic"/>
                <a:sym typeface="Century Gothic"/>
              </a:rPr>
              <a:t>Aborginial Learning </a:t>
            </a:r>
            <a:r>
              <a:rPr lang="en" sz="1200">
                <a:solidFill>
                  <a:schemeClr val="lt1"/>
                </a:solidFill>
                <a:latin typeface="Century Gothic"/>
                <a:ea typeface="Century Gothic"/>
                <a:cs typeface="Century Gothic"/>
                <a:sym typeface="Century Gothic"/>
              </a:rPr>
              <a:t>by Scott Tunison</a:t>
            </a:r>
            <a:endParaRPr sz="1200">
              <a:solidFill>
                <a:schemeClr val="lt1"/>
              </a:solidFill>
              <a:latin typeface="Century Gothic"/>
              <a:ea typeface="Century Gothic"/>
              <a:cs typeface="Century Gothic"/>
              <a:sym typeface="Century Gothic"/>
            </a:endParaRPr>
          </a:p>
        </p:txBody>
      </p:sp>
      <p:sp>
        <p:nvSpPr>
          <p:cNvPr id="163" name="Google Shape;163;p27"/>
          <p:cNvSpPr txBox="1"/>
          <p:nvPr/>
        </p:nvSpPr>
        <p:spPr>
          <a:xfrm>
            <a:off x="309900" y="1240350"/>
            <a:ext cx="8524500" cy="2662800"/>
          </a:xfrm>
          <a:prstGeom prst="rect">
            <a:avLst/>
          </a:prstGeom>
          <a:noFill/>
          <a:ln>
            <a:noFill/>
          </a:ln>
        </p:spPr>
        <p:txBody>
          <a:bodyPr anchorCtr="0" anchor="t" bIns="91425" lIns="91425" spcFirstLastPara="1" rIns="91425" wrap="square" tIns="91425">
            <a:spAutoFit/>
          </a:bodyPr>
          <a:lstStyle/>
          <a:p>
            <a:pPr indent="-374650" lvl="0" marL="457200" rtl="0" algn="l">
              <a:spcBef>
                <a:spcPts val="0"/>
              </a:spcBef>
              <a:spcAft>
                <a:spcPts val="0"/>
              </a:spcAft>
              <a:buSzPts val="2300"/>
              <a:buFont typeface="Century"/>
              <a:buChar char="●"/>
            </a:pPr>
            <a:r>
              <a:rPr lang="en" sz="2300">
                <a:latin typeface="Century"/>
                <a:ea typeface="Century"/>
                <a:cs typeface="Century"/>
                <a:sym typeface="Century"/>
              </a:rPr>
              <a:t>Student background/experiences are strengths  </a:t>
            </a:r>
            <a:endParaRPr sz="2300">
              <a:latin typeface="Century"/>
              <a:ea typeface="Century"/>
              <a:cs typeface="Century"/>
              <a:sym typeface="Century"/>
            </a:endParaRPr>
          </a:p>
          <a:p>
            <a:pPr indent="-374650" lvl="0" marL="457200" rtl="0" algn="l">
              <a:spcBef>
                <a:spcPts val="0"/>
              </a:spcBef>
              <a:spcAft>
                <a:spcPts val="0"/>
              </a:spcAft>
              <a:buSzPts val="2300"/>
              <a:buFont typeface="Century"/>
              <a:buChar char="●"/>
            </a:pPr>
            <a:r>
              <a:rPr lang="en" sz="2300">
                <a:latin typeface="Century"/>
                <a:ea typeface="Century"/>
                <a:cs typeface="Century"/>
                <a:sym typeface="Century"/>
              </a:rPr>
              <a:t>Students come with values and knowledge—build on it  </a:t>
            </a:r>
            <a:endParaRPr sz="2300">
              <a:latin typeface="Century"/>
              <a:ea typeface="Century"/>
              <a:cs typeface="Century"/>
              <a:sym typeface="Century"/>
            </a:endParaRPr>
          </a:p>
          <a:p>
            <a:pPr indent="-374650" lvl="0" marL="457200" rtl="0" algn="l">
              <a:spcBef>
                <a:spcPts val="0"/>
              </a:spcBef>
              <a:spcAft>
                <a:spcPts val="0"/>
              </a:spcAft>
              <a:buSzPts val="2300"/>
              <a:buFont typeface="Century"/>
              <a:buChar char="●"/>
            </a:pPr>
            <a:r>
              <a:rPr lang="en" sz="2300">
                <a:latin typeface="Century"/>
                <a:ea typeface="Century"/>
                <a:cs typeface="Century"/>
                <a:sym typeface="Century"/>
              </a:rPr>
              <a:t>Avoid deficit models (stereotyping students and communities)</a:t>
            </a:r>
            <a:endParaRPr sz="2300">
              <a:latin typeface="Century"/>
              <a:ea typeface="Century"/>
              <a:cs typeface="Century"/>
              <a:sym typeface="Century"/>
            </a:endParaRPr>
          </a:p>
          <a:p>
            <a:pPr indent="-374650" lvl="0" marL="457200" rtl="0" algn="l">
              <a:spcBef>
                <a:spcPts val="0"/>
              </a:spcBef>
              <a:spcAft>
                <a:spcPts val="0"/>
              </a:spcAft>
              <a:buSzPts val="2300"/>
              <a:buFont typeface="Century"/>
              <a:buChar char="●"/>
            </a:pPr>
            <a:r>
              <a:rPr lang="en" sz="2300">
                <a:latin typeface="Century"/>
                <a:ea typeface="Century"/>
                <a:cs typeface="Century"/>
                <a:sym typeface="Century"/>
              </a:rPr>
              <a:t>The classroom is only </a:t>
            </a:r>
            <a:r>
              <a:rPr lang="en" sz="2300">
                <a:latin typeface="Century"/>
                <a:ea typeface="Century"/>
                <a:cs typeface="Century"/>
                <a:sym typeface="Century"/>
              </a:rPr>
              <a:t>one place of learning</a:t>
            </a:r>
            <a:r>
              <a:rPr lang="en" sz="2300">
                <a:solidFill>
                  <a:schemeClr val="dk1"/>
                </a:solidFill>
                <a:latin typeface="Century"/>
                <a:ea typeface="Century"/>
                <a:cs typeface="Century"/>
                <a:sym typeface="Century"/>
              </a:rPr>
              <a:t>—leverage and recognize communities as learning environments </a:t>
            </a:r>
            <a:endParaRPr sz="2300">
              <a:latin typeface="Century"/>
              <a:ea typeface="Century"/>
              <a:cs typeface="Century"/>
              <a:sym typeface="Century"/>
            </a:endParaRPr>
          </a:p>
          <a:p>
            <a:pPr indent="0" lvl="0" marL="3200400" rtl="0" algn="l">
              <a:spcBef>
                <a:spcPts val="0"/>
              </a:spcBef>
              <a:spcAft>
                <a:spcPts val="0"/>
              </a:spcAft>
              <a:buNone/>
            </a:pPr>
            <a:r>
              <a:rPr lang="en" sz="2300">
                <a:latin typeface="Century"/>
                <a:ea typeface="Century"/>
                <a:cs typeface="Century"/>
                <a:sym typeface="Century"/>
              </a:rPr>
              <a:t>Moll, Amanti, Neff &amp; Gonzalez (1992)</a:t>
            </a:r>
            <a:endParaRPr sz="2300">
              <a:latin typeface="Century"/>
              <a:ea typeface="Century"/>
              <a:cs typeface="Century"/>
              <a:sym typeface="Century"/>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8"/>
          <p:cNvSpPr txBox="1"/>
          <p:nvPr/>
        </p:nvSpPr>
        <p:spPr>
          <a:xfrm>
            <a:off x="235000" y="396375"/>
            <a:ext cx="8746500" cy="785100"/>
          </a:xfrm>
          <a:prstGeom prst="rect">
            <a:avLst/>
          </a:prstGeom>
          <a:solidFill>
            <a:srgbClr val="CC0000"/>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900">
                <a:solidFill>
                  <a:schemeClr val="lt1"/>
                </a:solidFill>
                <a:latin typeface="Century"/>
                <a:ea typeface="Century"/>
                <a:cs typeface="Century"/>
                <a:sym typeface="Century"/>
              </a:rPr>
              <a:t>CRT &amp; FoK = Education </a:t>
            </a:r>
            <a:r>
              <a:rPr lang="en" sz="3900">
                <a:solidFill>
                  <a:schemeClr val="lt1"/>
                </a:solidFill>
                <a:latin typeface="Century"/>
                <a:ea typeface="Century"/>
                <a:cs typeface="Century"/>
                <a:sym typeface="Century"/>
              </a:rPr>
              <a:t>without</a:t>
            </a:r>
            <a:r>
              <a:rPr lang="en" sz="3900">
                <a:solidFill>
                  <a:schemeClr val="lt1"/>
                </a:solidFill>
                <a:latin typeface="Century"/>
                <a:ea typeface="Century"/>
                <a:cs typeface="Century"/>
                <a:sym typeface="Century"/>
              </a:rPr>
              <a:t> walls</a:t>
            </a:r>
            <a:endParaRPr sz="1600">
              <a:solidFill>
                <a:schemeClr val="lt1"/>
              </a:solidFill>
            </a:endParaRPr>
          </a:p>
        </p:txBody>
      </p:sp>
      <p:sp>
        <p:nvSpPr>
          <p:cNvPr id="169" name="Google Shape;169;p28"/>
          <p:cNvSpPr txBox="1"/>
          <p:nvPr/>
        </p:nvSpPr>
        <p:spPr>
          <a:xfrm>
            <a:off x="339425" y="1201025"/>
            <a:ext cx="8642100" cy="3498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en" sz="2500">
                <a:solidFill>
                  <a:schemeClr val="dk1"/>
                </a:solidFill>
                <a:latin typeface="Century"/>
                <a:ea typeface="Century"/>
                <a:cs typeface="Century"/>
                <a:sym typeface="Century"/>
              </a:rPr>
              <a:t>●Culture as asset</a:t>
            </a:r>
            <a:endParaRPr sz="2500">
              <a:solidFill>
                <a:schemeClr val="dk1"/>
              </a:solidFill>
              <a:latin typeface="Century"/>
              <a:ea typeface="Century"/>
              <a:cs typeface="Century"/>
              <a:sym typeface="Century"/>
            </a:endParaRPr>
          </a:p>
          <a:p>
            <a:pPr indent="0" lvl="0" marL="0" rtl="0" algn="l">
              <a:lnSpc>
                <a:spcPct val="115000"/>
              </a:lnSpc>
              <a:spcBef>
                <a:spcPts val="0"/>
              </a:spcBef>
              <a:spcAft>
                <a:spcPts val="0"/>
              </a:spcAft>
              <a:buClr>
                <a:schemeClr val="dk1"/>
              </a:buClr>
              <a:buSzPts val="1100"/>
              <a:buFont typeface="Arial"/>
              <a:buNone/>
            </a:pPr>
            <a:r>
              <a:rPr lang="en" sz="2500">
                <a:solidFill>
                  <a:schemeClr val="dk1"/>
                </a:solidFill>
                <a:latin typeface="Century"/>
                <a:ea typeface="Century"/>
                <a:cs typeface="Century"/>
                <a:sym typeface="Century"/>
              </a:rPr>
              <a:t>●Leveraging cultural capital of community</a:t>
            </a:r>
            <a:endParaRPr sz="2500">
              <a:solidFill>
                <a:schemeClr val="dk1"/>
              </a:solidFill>
              <a:latin typeface="Century"/>
              <a:ea typeface="Century"/>
              <a:cs typeface="Century"/>
              <a:sym typeface="Century"/>
            </a:endParaRPr>
          </a:p>
          <a:p>
            <a:pPr indent="0" lvl="0" marL="0" rtl="0" algn="l">
              <a:lnSpc>
                <a:spcPct val="115000"/>
              </a:lnSpc>
              <a:spcBef>
                <a:spcPts val="0"/>
              </a:spcBef>
              <a:spcAft>
                <a:spcPts val="0"/>
              </a:spcAft>
              <a:buClr>
                <a:schemeClr val="dk1"/>
              </a:buClr>
              <a:buSzPts val="1100"/>
              <a:buFont typeface="Arial"/>
              <a:buNone/>
            </a:pPr>
            <a:r>
              <a:rPr lang="en" sz="2500">
                <a:solidFill>
                  <a:schemeClr val="dk1"/>
                </a:solidFill>
                <a:latin typeface="Century"/>
                <a:ea typeface="Century"/>
                <a:cs typeface="Century"/>
                <a:sym typeface="Century"/>
              </a:rPr>
              <a:t>●Shared knowledge = shared power</a:t>
            </a:r>
            <a:endParaRPr sz="2500">
              <a:solidFill>
                <a:schemeClr val="dk1"/>
              </a:solidFill>
              <a:latin typeface="Century"/>
              <a:ea typeface="Century"/>
              <a:cs typeface="Century"/>
              <a:sym typeface="Century"/>
            </a:endParaRPr>
          </a:p>
          <a:p>
            <a:pPr indent="0" lvl="0" marL="0" rtl="0" algn="l">
              <a:lnSpc>
                <a:spcPct val="115000"/>
              </a:lnSpc>
              <a:spcBef>
                <a:spcPts val="0"/>
              </a:spcBef>
              <a:spcAft>
                <a:spcPts val="0"/>
              </a:spcAft>
              <a:buClr>
                <a:schemeClr val="dk1"/>
              </a:buClr>
              <a:buSzPts val="1100"/>
              <a:buFont typeface="Arial"/>
              <a:buNone/>
            </a:pPr>
            <a:r>
              <a:rPr lang="en" sz="2500">
                <a:solidFill>
                  <a:schemeClr val="dk1"/>
                </a:solidFill>
                <a:latin typeface="Century"/>
                <a:ea typeface="Century"/>
                <a:cs typeface="Century"/>
                <a:sym typeface="Century"/>
              </a:rPr>
              <a:t>●Courses and strategies </a:t>
            </a:r>
            <a:r>
              <a:rPr lang="en" sz="2500">
                <a:solidFill>
                  <a:schemeClr val="dk1"/>
                </a:solidFill>
                <a:latin typeface="Century"/>
                <a:ea typeface="Century"/>
                <a:cs typeface="Century"/>
                <a:sym typeface="Century"/>
              </a:rPr>
              <a:t>viewed</a:t>
            </a:r>
            <a:r>
              <a:rPr lang="en" sz="2500">
                <a:solidFill>
                  <a:schemeClr val="dk1"/>
                </a:solidFill>
                <a:latin typeface="Century"/>
                <a:ea typeface="Century"/>
                <a:cs typeface="Century"/>
                <a:sym typeface="Century"/>
              </a:rPr>
              <a:t> through the lens of culture</a:t>
            </a:r>
            <a:endParaRPr sz="2500">
              <a:solidFill>
                <a:schemeClr val="dk1"/>
              </a:solidFill>
              <a:latin typeface="Century"/>
              <a:ea typeface="Century"/>
              <a:cs typeface="Century"/>
              <a:sym typeface="Century"/>
            </a:endParaRPr>
          </a:p>
          <a:p>
            <a:pPr indent="0" lvl="0" marL="0" rtl="0" algn="l">
              <a:lnSpc>
                <a:spcPct val="115000"/>
              </a:lnSpc>
              <a:spcBef>
                <a:spcPts val="0"/>
              </a:spcBef>
              <a:spcAft>
                <a:spcPts val="0"/>
              </a:spcAft>
              <a:buClr>
                <a:schemeClr val="dk1"/>
              </a:buClr>
              <a:buSzPts val="1100"/>
              <a:buFont typeface="Arial"/>
              <a:buNone/>
            </a:pPr>
            <a:r>
              <a:rPr lang="en" sz="2500">
                <a:solidFill>
                  <a:schemeClr val="dk1"/>
                </a:solidFill>
                <a:latin typeface="Century"/>
                <a:ea typeface="Century"/>
                <a:cs typeface="Century"/>
                <a:sym typeface="Century"/>
              </a:rPr>
              <a:t>●Foundational, not additive</a:t>
            </a:r>
            <a:endParaRPr sz="2500">
              <a:solidFill>
                <a:schemeClr val="dk1"/>
              </a:solidFill>
              <a:latin typeface="Century"/>
              <a:ea typeface="Century"/>
              <a:cs typeface="Century"/>
              <a:sym typeface="Century"/>
            </a:endParaRPr>
          </a:p>
          <a:p>
            <a:pPr indent="0" lvl="0" marL="0" rtl="0" algn="l">
              <a:lnSpc>
                <a:spcPct val="115000"/>
              </a:lnSpc>
              <a:spcBef>
                <a:spcPts val="0"/>
              </a:spcBef>
              <a:spcAft>
                <a:spcPts val="0"/>
              </a:spcAft>
              <a:buClr>
                <a:schemeClr val="dk1"/>
              </a:buClr>
              <a:buSzPts val="1100"/>
              <a:buFont typeface="Arial"/>
              <a:buNone/>
            </a:pPr>
            <a:r>
              <a:rPr lang="en" sz="2500">
                <a:solidFill>
                  <a:schemeClr val="dk1"/>
                </a:solidFill>
                <a:latin typeface="Century"/>
                <a:ea typeface="Century"/>
                <a:cs typeface="Century"/>
                <a:sym typeface="Century"/>
              </a:rPr>
              <a:t>●Product of a ever-changing dynamic society</a:t>
            </a:r>
            <a:endParaRPr sz="2500">
              <a:solidFill>
                <a:schemeClr val="dk1"/>
              </a:solidFill>
              <a:latin typeface="Century"/>
              <a:ea typeface="Century"/>
              <a:cs typeface="Century"/>
              <a:sym typeface="Century"/>
            </a:endParaRPr>
          </a:p>
          <a:p>
            <a:pPr indent="0" lvl="0" marL="0" rtl="0" algn="l">
              <a:lnSpc>
                <a:spcPct val="115000"/>
              </a:lnSpc>
              <a:spcBef>
                <a:spcPts val="0"/>
              </a:spcBef>
              <a:spcAft>
                <a:spcPts val="0"/>
              </a:spcAft>
              <a:buClr>
                <a:schemeClr val="dk1"/>
              </a:buClr>
              <a:buSzPts val="1100"/>
              <a:buFont typeface="Arial"/>
              <a:buNone/>
            </a:pPr>
            <a:r>
              <a:rPr lang="en" sz="2500">
                <a:solidFill>
                  <a:schemeClr val="dk1"/>
                </a:solidFill>
                <a:latin typeface="Century"/>
                <a:ea typeface="Century"/>
                <a:cs typeface="Century"/>
                <a:sym typeface="Century"/>
              </a:rPr>
              <a:t>●Grounded in the present </a:t>
            </a:r>
            <a:endParaRPr sz="2500">
              <a:solidFill>
                <a:schemeClr val="dk1"/>
              </a:solidFill>
              <a:latin typeface="Century"/>
              <a:ea typeface="Century"/>
              <a:cs typeface="Century"/>
              <a:sym typeface="Century"/>
            </a:endParaRPr>
          </a:p>
          <a:p>
            <a:pPr indent="0" lvl="0" marL="0" rtl="0" algn="l">
              <a:spcBef>
                <a:spcPts val="0"/>
              </a:spcBef>
              <a:spcAft>
                <a:spcPts val="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9"/>
          <p:cNvSpPr txBox="1"/>
          <p:nvPr>
            <p:ph type="title"/>
          </p:nvPr>
        </p:nvSpPr>
        <p:spPr>
          <a:xfrm>
            <a:off x="311700" y="0"/>
            <a:ext cx="8520600" cy="1046700"/>
          </a:xfrm>
          <a:prstGeom prst="rect">
            <a:avLst/>
          </a:prstGeom>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CC0000"/>
                </a:solidFill>
                <a:latin typeface="Century"/>
                <a:ea typeface="Century"/>
                <a:cs typeface="Century"/>
                <a:sym typeface="Century"/>
              </a:rPr>
              <a:t>How to I move from awareness to critical consciousness ? </a:t>
            </a:r>
            <a:endParaRPr>
              <a:solidFill>
                <a:srgbClr val="CC0000"/>
              </a:solidFill>
              <a:latin typeface="Century"/>
              <a:ea typeface="Century"/>
              <a:cs typeface="Century"/>
              <a:sym typeface="Century"/>
            </a:endParaRPr>
          </a:p>
        </p:txBody>
      </p:sp>
      <p:sp>
        <p:nvSpPr>
          <p:cNvPr id="175" name="Google Shape;175;p29"/>
          <p:cNvSpPr txBox="1"/>
          <p:nvPr>
            <p:ph idx="1" type="body"/>
          </p:nvPr>
        </p:nvSpPr>
        <p:spPr>
          <a:xfrm>
            <a:off x="242075" y="1269375"/>
            <a:ext cx="8520600" cy="2916900"/>
          </a:xfrm>
          <a:prstGeom prst="rect">
            <a:avLst/>
          </a:prstGeom>
        </p:spPr>
        <p:txBody>
          <a:bodyPr anchorCtr="0" anchor="t" bIns="91425" lIns="91425" spcFirstLastPara="1" rIns="91425" wrap="square" tIns="91425">
            <a:spAutoFit/>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lnSpc>
                <a:spcPct val="100000"/>
              </a:lnSpc>
              <a:spcBef>
                <a:spcPts val="1200"/>
              </a:spcBef>
              <a:spcAft>
                <a:spcPts val="0"/>
              </a:spcAft>
              <a:buNone/>
            </a:pPr>
            <a:r>
              <a:t/>
            </a:r>
            <a:endParaRPr sz="1200">
              <a:latin typeface="Century"/>
              <a:ea typeface="Century"/>
              <a:cs typeface="Century"/>
              <a:sym typeface="Century"/>
            </a:endParaRPr>
          </a:p>
          <a:p>
            <a:pPr indent="0" lvl="0" marL="0" rtl="0" algn="l">
              <a:spcBef>
                <a:spcPts val="0"/>
              </a:spcBef>
              <a:spcAft>
                <a:spcPts val="1200"/>
              </a:spcAft>
              <a:buNone/>
            </a:pPr>
            <a:r>
              <a:t/>
            </a:r>
            <a:endParaRPr sz="1200">
              <a:latin typeface="Century"/>
              <a:ea typeface="Century"/>
              <a:cs typeface="Century"/>
              <a:sym typeface="Century"/>
            </a:endParaRPr>
          </a:p>
        </p:txBody>
      </p:sp>
      <p:graphicFrame>
        <p:nvGraphicFramePr>
          <p:cNvPr id="176" name="Google Shape;176;p29"/>
          <p:cNvGraphicFramePr/>
          <p:nvPr/>
        </p:nvGraphicFramePr>
        <p:xfrm>
          <a:off x="483500" y="949300"/>
          <a:ext cx="3000000" cy="3000000"/>
        </p:xfrm>
        <a:graphic>
          <a:graphicData uri="http://schemas.openxmlformats.org/drawingml/2006/table">
            <a:tbl>
              <a:tblPr>
                <a:noFill/>
                <a:tableStyleId>{C9C3E299-D07D-435F-95C1-2F6EB01B3B26}</a:tableStyleId>
              </a:tblPr>
              <a:tblGrid>
                <a:gridCol w="2679250"/>
                <a:gridCol w="2679250"/>
                <a:gridCol w="2679250"/>
              </a:tblGrid>
              <a:tr h="319000">
                <a:tc>
                  <a:txBody>
                    <a:bodyPr/>
                    <a:lstStyle/>
                    <a:p>
                      <a:pPr indent="0" lvl="0" marL="0" rtl="0" algn="l">
                        <a:spcBef>
                          <a:spcPts val="0"/>
                        </a:spcBef>
                        <a:spcAft>
                          <a:spcPts val="0"/>
                        </a:spcAft>
                        <a:buNone/>
                      </a:pPr>
                      <a:r>
                        <a:rPr lang="en">
                          <a:solidFill>
                            <a:schemeClr val="lt1"/>
                          </a:solidFill>
                          <a:latin typeface="Century"/>
                          <a:ea typeface="Century"/>
                          <a:cs typeface="Century"/>
                          <a:sym typeface="Century"/>
                        </a:rPr>
                        <a:t>Awareness</a:t>
                      </a:r>
                      <a:endParaRPr>
                        <a:solidFill>
                          <a:schemeClr val="lt1"/>
                        </a:solidFill>
                        <a:latin typeface="Century"/>
                        <a:ea typeface="Century"/>
                        <a:cs typeface="Century"/>
                        <a:sym typeface="Century"/>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980000"/>
                    </a:solidFill>
                  </a:tcPr>
                </a:tc>
                <a:tc>
                  <a:txBody>
                    <a:bodyPr/>
                    <a:lstStyle/>
                    <a:p>
                      <a:pPr indent="0" lvl="0" marL="0" rtl="0" algn="l">
                        <a:spcBef>
                          <a:spcPts val="0"/>
                        </a:spcBef>
                        <a:spcAft>
                          <a:spcPts val="0"/>
                        </a:spcAft>
                        <a:buNone/>
                      </a:pPr>
                      <a:r>
                        <a:rPr lang="en">
                          <a:solidFill>
                            <a:schemeClr val="lt1"/>
                          </a:solidFill>
                          <a:latin typeface="Century"/>
                          <a:ea typeface="Century"/>
                          <a:cs typeface="Century"/>
                          <a:sym typeface="Century"/>
                        </a:rPr>
                        <a:t>Cultural competence </a:t>
                      </a:r>
                      <a:endParaRPr>
                        <a:solidFill>
                          <a:schemeClr val="lt1"/>
                        </a:solidFill>
                        <a:latin typeface="Century"/>
                        <a:ea typeface="Century"/>
                        <a:cs typeface="Century"/>
                        <a:sym typeface="Century"/>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980000"/>
                    </a:solidFill>
                  </a:tcPr>
                </a:tc>
                <a:tc>
                  <a:txBody>
                    <a:bodyPr/>
                    <a:lstStyle/>
                    <a:p>
                      <a:pPr indent="0" lvl="0" marL="0" rtl="0" algn="l">
                        <a:spcBef>
                          <a:spcPts val="0"/>
                        </a:spcBef>
                        <a:spcAft>
                          <a:spcPts val="0"/>
                        </a:spcAft>
                        <a:buNone/>
                      </a:pPr>
                      <a:r>
                        <a:rPr lang="en">
                          <a:solidFill>
                            <a:schemeClr val="lt1"/>
                          </a:solidFill>
                          <a:latin typeface="Century"/>
                          <a:ea typeface="Century"/>
                          <a:cs typeface="Century"/>
                          <a:sym typeface="Century"/>
                        </a:rPr>
                        <a:t>Critical consciousness </a:t>
                      </a:r>
                      <a:endParaRPr>
                        <a:solidFill>
                          <a:schemeClr val="lt1"/>
                        </a:solidFill>
                        <a:latin typeface="Century"/>
                        <a:ea typeface="Century"/>
                        <a:cs typeface="Century"/>
                        <a:sym typeface="Century"/>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980000"/>
                    </a:solidFill>
                  </a:tcPr>
                </a:tc>
              </a:tr>
              <a:tr h="2036800">
                <a:tc>
                  <a:txBody>
                    <a:bodyPr/>
                    <a:lstStyle/>
                    <a:p>
                      <a:pPr indent="0" lvl="0" marL="0" rtl="0" algn="l">
                        <a:spcBef>
                          <a:spcPts val="0"/>
                        </a:spcBef>
                        <a:spcAft>
                          <a:spcPts val="0"/>
                        </a:spcAft>
                        <a:buNone/>
                      </a:pPr>
                      <a:r>
                        <a:rPr lang="en">
                          <a:solidFill>
                            <a:srgbClr val="A61C00"/>
                          </a:solidFill>
                          <a:latin typeface="Century"/>
                          <a:ea typeface="Century"/>
                          <a:cs typeface="Century"/>
                          <a:sym typeface="Century"/>
                        </a:rPr>
                        <a:t>Understanding one’s own cultural framework and how it may inform teaching practices and student interactions</a:t>
                      </a:r>
                      <a:endParaRPr>
                        <a:solidFill>
                          <a:srgbClr val="A61C00"/>
                        </a:solidFill>
                        <a:latin typeface="Century"/>
                        <a:ea typeface="Century"/>
                        <a:cs typeface="Century"/>
                        <a:sym typeface="Century"/>
                      </a:endParaRPr>
                    </a:p>
                    <a:p>
                      <a:pPr indent="0" lvl="0" marL="0" rtl="0" algn="l">
                        <a:spcBef>
                          <a:spcPts val="0"/>
                        </a:spcBef>
                        <a:spcAft>
                          <a:spcPts val="0"/>
                        </a:spcAft>
                        <a:buNone/>
                      </a:pPr>
                      <a:r>
                        <a:t/>
                      </a:r>
                      <a:endParaRPr>
                        <a:solidFill>
                          <a:srgbClr val="A61C00"/>
                        </a:solidFill>
                        <a:latin typeface="Century"/>
                        <a:ea typeface="Century"/>
                        <a:cs typeface="Century"/>
                        <a:sym typeface="Century"/>
                      </a:endParaRPr>
                    </a:p>
                    <a:p>
                      <a:pPr indent="0" lvl="0" marL="0" rtl="0" algn="l">
                        <a:spcBef>
                          <a:spcPts val="0"/>
                        </a:spcBef>
                        <a:spcAft>
                          <a:spcPts val="0"/>
                        </a:spcAft>
                        <a:buNone/>
                      </a:pPr>
                      <a:r>
                        <a:t/>
                      </a:r>
                      <a:endParaRPr>
                        <a:solidFill>
                          <a:srgbClr val="A61C00"/>
                        </a:solidFill>
                        <a:latin typeface="Century"/>
                        <a:ea typeface="Century"/>
                        <a:cs typeface="Century"/>
                        <a:sym typeface="Century"/>
                      </a:endParaRPr>
                    </a:p>
                    <a:p>
                      <a:pPr indent="0" lvl="0" marL="0" rtl="0" algn="l">
                        <a:spcBef>
                          <a:spcPts val="0"/>
                        </a:spcBef>
                        <a:spcAft>
                          <a:spcPts val="0"/>
                        </a:spcAft>
                        <a:buNone/>
                      </a:pPr>
                      <a:r>
                        <a:t/>
                      </a:r>
                      <a:endParaRPr>
                        <a:solidFill>
                          <a:srgbClr val="A61C00"/>
                        </a:solidFill>
                        <a:latin typeface="Century"/>
                        <a:ea typeface="Century"/>
                        <a:cs typeface="Century"/>
                        <a:sym typeface="Century"/>
                      </a:endParaRPr>
                    </a:p>
                    <a:p>
                      <a:pPr indent="0" lvl="0" marL="0" rtl="0" algn="l">
                        <a:spcBef>
                          <a:spcPts val="0"/>
                        </a:spcBef>
                        <a:spcAft>
                          <a:spcPts val="0"/>
                        </a:spcAft>
                        <a:buNone/>
                      </a:pPr>
                      <a:r>
                        <a:t/>
                      </a:r>
                      <a:endParaRPr>
                        <a:solidFill>
                          <a:srgbClr val="A61C00"/>
                        </a:solidFill>
                        <a:latin typeface="Century"/>
                        <a:ea typeface="Century"/>
                        <a:cs typeface="Century"/>
                        <a:sym typeface="Century"/>
                      </a:endParaRPr>
                    </a:p>
                    <a:p>
                      <a:pPr indent="0" lvl="0" marL="0" rtl="0" algn="l">
                        <a:spcBef>
                          <a:spcPts val="0"/>
                        </a:spcBef>
                        <a:spcAft>
                          <a:spcPts val="0"/>
                        </a:spcAft>
                        <a:buNone/>
                      </a:pPr>
                      <a:r>
                        <a:t/>
                      </a:r>
                      <a:endParaRPr>
                        <a:solidFill>
                          <a:srgbClr val="A61C00"/>
                        </a:solidFill>
                        <a:latin typeface="Century"/>
                        <a:ea typeface="Century"/>
                        <a:cs typeface="Century"/>
                        <a:sym typeface="Century"/>
                      </a:endParaRPr>
                    </a:p>
                    <a:p>
                      <a:pPr indent="0" lvl="0" marL="0" rtl="0" algn="l">
                        <a:spcBef>
                          <a:spcPts val="0"/>
                        </a:spcBef>
                        <a:spcAft>
                          <a:spcPts val="0"/>
                        </a:spcAft>
                        <a:buNone/>
                      </a:pPr>
                      <a:r>
                        <a:t/>
                      </a:r>
                      <a:endParaRPr>
                        <a:solidFill>
                          <a:srgbClr val="A61C00"/>
                        </a:solidFill>
                        <a:latin typeface="Century"/>
                        <a:ea typeface="Century"/>
                        <a:cs typeface="Century"/>
                        <a:sym typeface="Century"/>
                      </a:endParaRPr>
                    </a:p>
                    <a:p>
                      <a:pPr indent="0" lvl="0" marL="0" rtl="0" algn="l">
                        <a:spcBef>
                          <a:spcPts val="0"/>
                        </a:spcBef>
                        <a:spcAft>
                          <a:spcPts val="0"/>
                        </a:spcAft>
                        <a:buNone/>
                      </a:pPr>
                      <a:r>
                        <a:t/>
                      </a:r>
                      <a:endParaRPr>
                        <a:solidFill>
                          <a:srgbClr val="A61C00"/>
                        </a:solidFill>
                        <a:latin typeface="Century"/>
                        <a:ea typeface="Century"/>
                        <a:cs typeface="Century"/>
                        <a:sym typeface="Century"/>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a:solidFill>
                            <a:srgbClr val="A61C00"/>
                          </a:solidFill>
                          <a:latin typeface="Century"/>
                          <a:ea typeface="Century"/>
                          <a:cs typeface="Century"/>
                          <a:sym typeface="Century"/>
                        </a:rPr>
                        <a:t>The ability understand, appreciate, and interact with cultures and belief systems different from our own. </a:t>
                      </a:r>
                      <a:endParaRPr>
                        <a:solidFill>
                          <a:srgbClr val="A61C00"/>
                        </a:solidFill>
                        <a:latin typeface="Century"/>
                        <a:ea typeface="Century"/>
                        <a:cs typeface="Century"/>
                        <a:sym typeface="Century"/>
                      </a:endParaRPr>
                    </a:p>
                    <a:p>
                      <a:pPr indent="0" lvl="0" marL="0" rtl="0" algn="l">
                        <a:spcBef>
                          <a:spcPts val="0"/>
                        </a:spcBef>
                        <a:spcAft>
                          <a:spcPts val="0"/>
                        </a:spcAft>
                        <a:buNone/>
                      </a:pPr>
                      <a:r>
                        <a:rPr lang="en">
                          <a:solidFill>
                            <a:srgbClr val="A61C00"/>
                          </a:solidFill>
                          <a:latin typeface="Century"/>
                          <a:ea typeface="Century"/>
                          <a:cs typeface="Century"/>
                          <a:sym typeface="Century"/>
                        </a:rPr>
                        <a:t>In education, the ability to effectively teach students from different cultures</a:t>
                      </a:r>
                      <a:endParaRPr>
                        <a:solidFill>
                          <a:srgbClr val="A61C00"/>
                        </a:solidFill>
                        <a:latin typeface="Century"/>
                        <a:ea typeface="Century"/>
                        <a:cs typeface="Century"/>
                        <a:sym typeface="Century"/>
                      </a:endParaRPr>
                    </a:p>
                    <a:p>
                      <a:pPr indent="0" lvl="0" marL="0" rtl="0" algn="l">
                        <a:spcBef>
                          <a:spcPts val="0"/>
                        </a:spcBef>
                        <a:spcAft>
                          <a:spcPts val="0"/>
                        </a:spcAft>
                        <a:buNone/>
                      </a:pPr>
                      <a:r>
                        <a:t/>
                      </a:r>
                      <a:endParaRPr>
                        <a:solidFill>
                          <a:srgbClr val="A61C00"/>
                        </a:solidFill>
                        <a:latin typeface="Century"/>
                        <a:ea typeface="Century"/>
                        <a:cs typeface="Century"/>
                        <a:sym typeface="Century"/>
                      </a:endParaRPr>
                    </a:p>
                    <a:p>
                      <a:pPr indent="0" lvl="0" marL="0" rtl="0" algn="l">
                        <a:lnSpc>
                          <a:spcPct val="115000"/>
                        </a:lnSpc>
                        <a:spcBef>
                          <a:spcPts val="0"/>
                        </a:spcBef>
                        <a:spcAft>
                          <a:spcPts val="1200"/>
                        </a:spcAft>
                        <a:buNone/>
                      </a:pPr>
                      <a:r>
                        <a:t/>
                      </a:r>
                      <a:endParaRPr>
                        <a:solidFill>
                          <a:srgbClr val="A61C00"/>
                        </a:solidFill>
                        <a:latin typeface="Century"/>
                        <a:ea typeface="Century"/>
                        <a:cs typeface="Century"/>
                        <a:sym typeface="Century"/>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a:solidFill>
                            <a:srgbClr val="A61C00"/>
                          </a:solidFill>
                          <a:latin typeface="Century"/>
                          <a:ea typeface="Century"/>
                          <a:cs typeface="Century"/>
                          <a:sym typeface="Century"/>
                        </a:rPr>
                        <a:t>The ability  to identify, challenge, and critique the social forces that produce inequity, oppression and injustice</a:t>
                      </a:r>
                      <a:endParaRPr>
                        <a:solidFill>
                          <a:srgbClr val="A61C00"/>
                        </a:solidFill>
                        <a:latin typeface="Century"/>
                        <a:ea typeface="Century"/>
                        <a:cs typeface="Century"/>
                        <a:sym typeface="Century"/>
                      </a:endParaRPr>
                    </a:p>
                    <a:p>
                      <a:pPr indent="0" lvl="0" marL="0" rtl="0" algn="l">
                        <a:spcBef>
                          <a:spcPts val="0"/>
                        </a:spcBef>
                        <a:spcAft>
                          <a:spcPts val="0"/>
                        </a:spcAft>
                        <a:buNone/>
                      </a:pPr>
                      <a:r>
                        <a:t/>
                      </a:r>
                      <a:endParaRPr>
                        <a:solidFill>
                          <a:srgbClr val="A61C00"/>
                        </a:solidFill>
                        <a:latin typeface="Century"/>
                        <a:ea typeface="Century"/>
                        <a:cs typeface="Century"/>
                        <a:sym typeface="Century"/>
                      </a:endParaRPr>
                    </a:p>
                    <a:p>
                      <a:pPr indent="0" lvl="0" marL="0" rtl="0" algn="l">
                        <a:spcBef>
                          <a:spcPts val="0"/>
                        </a:spcBef>
                        <a:spcAft>
                          <a:spcPts val="0"/>
                        </a:spcAft>
                        <a:buNone/>
                      </a:pPr>
                      <a:r>
                        <a:t/>
                      </a:r>
                      <a:endParaRPr sz="1350">
                        <a:solidFill>
                          <a:srgbClr val="A61C00"/>
                        </a:solidFill>
                        <a:highlight>
                          <a:srgbClr val="FFFFFF"/>
                        </a:highlight>
                        <a:latin typeface="Century"/>
                        <a:ea typeface="Century"/>
                        <a:cs typeface="Century"/>
                        <a:sym typeface="Century"/>
                      </a:endParaRPr>
                    </a:p>
                    <a:p>
                      <a:pPr indent="0" lvl="0" marL="0" rtl="0" algn="l">
                        <a:spcBef>
                          <a:spcPts val="0"/>
                        </a:spcBef>
                        <a:spcAft>
                          <a:spcPts val="0"/>
                        </a:spcAft>
                        <a:buNone/>
                      </a:pPr>
                      <a:r>
                        <a:t/>
                      </a:r>
                      <a:endParaRPr>
                        <a:solidFill>
                          <a:srgbClr val="A61C00"/>
                        </a:solidFill>
                        <a:latin typeface="Century"/>
                        <a:ea typeface="Century"/>
                        <a:cs typeface="Century"/>
                        <a:sym typeface="Century"/>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77" name="Google Shape;177;p29"/>
          <p:cNvSpPr txBox="1"/>
          <p:nvPr/>
        </p:nvSpPr>
        <p:spPr>
          <a:xfrm>
            <a:off x="190050" y="3020350"/>
            <a:ext cx="8763900" cy="1982400"/>
          </a:xfrm>
          <a:prstGeom prst="rect">
            <a:avLst/>
          </a:prstGeom>
          <a:solidFill>
            <a:srgbClr val="A61C00"/>
          </a:solidFill>
          <a:ln>
            <a:noFill/>
          </a:ln>
        </p:spPr>
        <p:txBody>
          <a:bodyPr anchorCtr="0" anchor="t" bIns="91425" lIns="91425" spcFirstLastPara="1" rIns="91425" wrap="square" tIns="91425">
            <a:spAutoFit/>
          </a:bodyPr>
          <a:lstStyle/>
          <a:p>
            <a:pPr indent="-304800" lvl="0" marL="457200" rtl="0" algn="l">
              <a:lnSpc>
                <a:spcPct val="115000"/>
              </a:lnSpc>
              <a:spcBef>
                <a:spcPts val="1200"/>
              </a:spcBef>
              <a:spcAft>
                <a:spcPts val="0"/>
              </a:spcAft>
              <a:buClr>
                <a:srgbClr val="2B2D2C"/>
              </a:buClr>
              <a:buSzPts val="1200"/>
              <a:buFont typeface="Georgia"/>
              <a:buAutoNum type="arabicPeriod"/>
            </a:pPr>
            <a:r>
              <a:rPr b="1" lang="en" sz="1200">
                <a:solidFill>
                  <a:srgbClr val="2B2D2C"/>
                </a:solidFill>
                <a:highlight>
                  <a:srgbClr val="FFFFFF"/>
                </a:highlight>
                <a:latin typeface="Georgia"/>
                <a:ea typeface="Georgia"/>
                <a:cs typeface="Georgia"/>
                <a:sym typeface="Georgia"/>
              </a:rPr>
              <a:t>Social analysis</a:t>
            </a:r>
            <a:r>
              <a:rPr lang="en" sz="1200">
                <a:solidFill>
                  <a:srgbClr val="2B2D2C"/>
                </a:solidFill>
                <a:highlight>
                  <a:srgbClr val="FFFFFF"/>
                </a:highlight>
                <a:latin typeface="Georgia"/>
                <a:ea typeface="Georgia"/>
                <a:cs typeface="Georgia"/>
                <a:sym typeface="Georgia"/>
              </a:rPr>
              <a:t>: the ability to name and analyze social, political, and economic forces that contribute to inequity and inequality</a:t>
            </a:r>
            <a:endParaRPr sz="1200">
              <a:solidFill>
                <a:srgbClr val="2B2D2C"/>
              </a:solidFill>
              <a:highlight>
                <a:srgbClr val="FFFFFF"/>
              </a:highlight>
              <a:latin typeface="Georgia"/>
              <a:ea typeface="Georgia"/>
              <a:cs typeface="Georgia"/>
              <a:sym typeface="Georgia"/>
            </a:endParaRPr>
          </a:p>
          <a:p>
            <a:pPr indent="-304800" lvl="0" marL="457200" rtl="0" algn="l">
              <a:lnSpc>
                <a:spcPct val="115000"/>
              </a:lnSpc>
              <a:spcBef>
                <a:spcPts val="0"/>
              </a:spcBef>
              <a:spcAft>
                <a:spcPts val="0"/>
              </a:spcAft>
              <a:buClr>
                <a:srgbClr val="2B2D2C"/>
              </a:buClr>
              <a:buSzPts val="1200"/>
              <a:buFont typeface="Georgia"/>
              <a:buAutoNum type="arabicPeriod"/>
            </a:pPr>
            <a:r>
              <a:rPr b="1" lang="en" sz="1200">
                <a:solidFill>
                  <a:srgbClr val="2B2D2C"/>
                </a:solidFill>
                <a:highlight>
                  <a:srgbClr val="FFFFFF"/>
                </a:highlight>
                <a:latin typeface="Georgia"/>
                <a:ea typeface="Georgia"/>
                <a:cs typeface="Georgia"/>
                <a:sym typeface="Georgia"/>
              </a:rPr>
              <a:t>Political agency</a:t>
            </a:r>
            <a:r>
              <a:rPr lang="en" sz="1200">
                <a:solidFill>
                  <a:srgbClr val="2B2D2C"/>
                </a:solidFill>
                <a:highlight>
                  <a:srgbClr val="FFFFFF"/>
                </a:highlight>
                <a:latin typeface="Georgia"/>
                <a:ea typeface="Georgia"/>
                <a:cs typeface="Georgia"/>
                <a:sym typeface="Georgia"/>
              </a:rPr>
              <a:t>: the belief that one has the capacity to affect social and political change, the feeling that if one wanted to make a change, they could do it</a:t>
            </a:r>
            <a:endParaRPr sz="1200">
              <a:solidFill>
                <a:srgbClr val="2B2D2C"/>
              </a:solidFill>
              <a:highlight>
                <a:srgbClr val="FFFFFF"/>
              </a:highlight>
              <a:latin typeface="Georgia"/>
              <a:ea typeface="Georgia"/>
              <a:cs typeface="Georgia"/>
              <a:sym typeface="Georgia"/>
            </a:endParaRPr>
          </a:p>
          <a:p>
            <a:pPr indent="-304800" lvl="0" marL="457200" rtl="0" algn="l">
              <a:lnSpc>
                <a:spcPct val="115000"/>
              </a:lnSpc>
              <a:spcBef>
                <a:spcPts val="0"/>
              </a:spcBef>
              <a:spcAft>
                <a:spcPts val="0"/>
              </a:spcAft>
              <a:buClr>
                <a:srgbClr val="2B2D2C"/>
              </a:buClr>
              <a:buSzPts val="1200"/>
              <a:buFont typeface="Georgia"/>
              <a:buAutoNum type="arabicPeriod"/>
            </a:pPr>
            <a:r>
              <a:rPr b="1" lang="en" sz="1200">
                <a:solidFill>
                  <a:srgbClr val="2B2D2C"/>
                </a:solidFill>
                <a:highlight>
                  <a:srgbClr val="FFFFFF"/>
                </a:highlight>
                <a:latin typeface="Georgia"/>
                <a:ea typeface="Georgia"/>
                <a:cs typeface="Georgia"/>
                <a:sym typeface="Georgia"/>
              </a:rPr>
              <a:t>Social action</a:t>
            </a:r>
            <a:r>
              <a:rPr lang="en" sz="1200">
                <a:solidFill>
                  <a:srgbClr val="2B2D2C"/>
                </a:solidFill>
                <a:highlight>
                  <a:srgbClr val="FFFFFF"/>
                </a:highlight>
                <a:latin typeface="Georgia"/>
                <a:ea typeface="Georgia"/>
                <a:cs typeface="Georgia"/>
                <a:sym typeface="Georgia"/>
              </a:rPr>
              <a:t>: the wide range of activities that individuals engage in to challenge oppressive forces</a:t>
            </a:r>
            <a:endParaRPr sz="1200">
              <a:solidFill>
                <a:srgbClr val="2B2D2C"/>
              </a:solidFill>
              <a:highlight>
                <a:srgbClr val="FFFFFF"/>
              </a:highlight>
              <a:latin typeface="Georgia"/>
              <a:ea typeface="Georgia"/>
              <a:cs typeface="Georgia"/>
              <a:sym typeface="Georgia"/>
            </a:endParaRPr>
          </a:p>
          <a:p>
            <a:pPr indent="0" lvl="0" marL="0" rtl="0" algn="ctr">
              <a:lnSpc>
                <a:spcPct val="115000"/>
              </a:lnSpc>
              <a:spcBef>
                <a:spcPts val="1200"/>
              </a:spcBef>
              <a:spcAft>
                <a:spcPts val="0"/>
              </a:spcAft>
              <a:buNone/>
            </a:pPr>
            <a:r>
              <a:rPr lang="en" sz="1200">
                <a:solidFill>
                  <a:srgbClr val="2B2D2C"/>
                </a:solidFill>
                <a:highlight>
                  <a:srgbClr val="FFFFFF"/>
                </a:highlight>
                <a:latin typeface="Georgia"/>
                <a:ea typeface="Georgia"/>
                <a:cs typeface="Georgia"/>
                <a:sym typeface="Georgia"/>
              </a:rPr>
              <a:t>https://onlinelibrary.wiley.com/doi/abs/10.1002/cd.310</a:t>
            </a:r>
            <a:endParaRPr sz="1200">
              <a:solidFill>
                <a:srgbClr val="2B2D2C"/>
              </a:solidFill>
              <a:highlight>
                <a:srgbClr val="FFFFFF"/>
              </a:highlight>
              <a:latin typeface="Georgia"/>
              <a:ea typeface="Georgia"/>
              <a:cs typeface="Georgia"/>
              <a:sym typeface="Georgia"/>
            </a:endParaRPr>
          </a:p>
          <a:p>
            <a:pPr indent="0" lvl="0" marL="0" rtl="0" algn="l">
              <a:spcBef>
                <a:spcPts val="120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30"/>
          <p:cNvSpPr txBox="1"/>
          <p:nvPr>
            <p:ph type="ctrTitle"/>
          </p:nvPr>
        </p:nvSpPr>
        <p:spPr>
          <a:xfrm>
            <a:off x="311700" y="311725"/>
            <a:ext cx="8520600" cy="969600"/>
          </a:xfrm>
          <a:prstGeom prst="rect">
            <a:avLst/>
          </a:prstGeom>
        </p:spPr>
        <p:txBody>
          <a:bodyPr anchorCtr="0" anchor="b" bIns="91425" lIns="91425" spcFirstLastPara="1" rIns="91425" wrap="square" tIns="91425">
            <a:spAutoFit/>
          </a:bodyPr>
          <a:lstStyle/>
          <a:p>
            <a:pPr indent="0" lvl="0" marL="0" rtl="0" algn="ctr">
              <a:spcBef>
                <a:spcPts val="0"/>
              </a:spcBef>
              <a:spcAft>
                <a:spcPts val="0"/>
              </a:spcAft>
              <a:buNone/>
            </a:pPr>
            <a:r>
              <a:rPr lang="en" sz="5100">
                <a:solidFill>
                  <a:srgbClr val="CC0000"/>
                </a:solidFill>
                <a:latin typeface="Century"/>
                <a:ea typeface="Century"/>
                <a:cs typeface="Century"/>
                <a:sym typeface="Century"/>
              </a:rPr>
              <a:t>Breakout </a:t>
            </a:r>
            <a:endParaRPr sz="5100">
              <a:solidFill>
                <a:srgbClr val="CC0000"/>
              </a:solidFill>
              <a:latin typeface="Century"/>
              <a:ea typeface="Century"/>
              <a:cs typeface="Century"/>
              <a:sym typeface="Century"/>
            </a:endParaRPr>
          </a:p>
        </p:txBody>
      </p:sp>
      <p:sp>
        <p:nvSpPr>
          <p:cNvPr id="183" name="Google Shape;183;p30"/>
          <p:cNvSpPr txBox="1"/>
          <p:nvPr/>
        </p:nvSpPr>
        <p:spPr>
          <a:xfrm>
            <a:off x="732450" y="1281325"/>
            <a:ext cx="7918200" cy="2924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CC0000"/>
                </a:solidFill>
                <a:latin typeface="Century"/>
                <a:ea typeface="Century"/>
                <a:cs typeface="Century"/>
                <a:sym typeface="Century"/>
              </a:rPr>
              <a:t>Consider</a:t>
            </a:r>
            <a:r>
              <a:rPr lang="en" sz="1900">
                <a:solidFill>
                  <a:srgbClr val="CC0000"/>
                </a:solidFill>
                <a:latin typeface="Century"/>
                <a:ea typeface="Century"/>
                <a:cs typeface="Century"/>
                <a:sym typeface="Century"/>
              </a:rPr>
              <a:t> and </a:t>
            </a:r>
            <a:r>
              <a:rPr lang="en" sz="1900">
                <a:solidFill>
                  <a:srgbClr val="CC0000"/>
                </a:solidFill>
                <a:latin typeface="Century"/>
                <a:ea typeface="Century"/>
                <a:cs typeface="Century"/>
                <a:sym typeface="Century"/>
              </a:rPr>
              <a:t>discuss</a:t>
            </a:r>
            <a:r>
              <a:rPr lang="en" sz="1900">
                <a:solidFill>
                  <a:srgbClr val="CC0000"/>
                </a:solidFill>
                <a:latin typeface="Century"/>
                <a:ea typeface="Century"/>
                <a:cs typeface="Century"/>
                <a:sym typeface="Century"/>
              </a:rPr>
              <a:t> the following questions in your breakout rooms.</a:t>
            </a:r>
            <a:endParaRPr sz="1900">
              <a:solidFill>
                <a:srgbClr val="CC0000"/>
              </a:solidFill>
              <a:latin typeface="Century"/>
              <a:ea typeface="Century"/>
              <a:cs typeface="Century"/>
              <a:sym typeface="Century"/>
            </a:endParaRPr>
          </a:p>
          <a:p>
            <a:pPr indent="0" lvl="0" marL="0" rtl="0" algn="l">
              <a:spcBef>
                <a:spcPts val="0"/>
              </a:spcBef>
              <a:spcAft>
                <a:spcPts val="0"/>
              </a:spcAft>
              <a:buNone/>
            </a:pPr>
            <a:r>
              <a:t/>
            </a:r>
            <a:endParaRPr sz="1900">
              <a:solidFill>
                <a:srgbClr val="CC0000"/>
              </a:solidFill>
              <a:latin typeface="Century"/>
              <a:ea typeface="Century"/>
              <a:cs typeface="Century"/>
              <a:sym typeface="Century"/>
            </a:endParaRPr>
          </a:p>
          <a:p>
            <a:pPr indent="-342900" lvl="0" marL="457200" rtl="0" algn="l">
              <a:spcBef>
                <a:spcPts val="0"/>
              </a:spcBef>
              <a:spcAft>
                <a:spcPts val="0"/>
              </a:spcAft>
              <a:buClr>
                <a:srgbClr val="CC0000"/>
              </a:buClr>
              <a:buSzPts val="1800"/>
              <a:buFont typeface="Century"/>
              <a:buAutoNum type="arabicPeriod"/>
            </a:pPr>
            <a:r>
              <a:rPr lang="en" sz="1800">
                <a:solidFill>
                  <a:srgbClr val="CC0000"/>
                </a:solidFill>
                <a:highlight>
                  <a:schemeClr val="lt1"/>
                </a:highlight>
                <a:latin typeface="Century"/>
                <a:ea typeface="Century"/>
                <a:cs typeface="Century"/>
                <a:sym typeface="Century"/>
              </a:rPr>
              <a:t>What have you done to increase your cultural competency? </a:t>
            </a:r>
            <a:endParaRPr sz="1800">
              <a:solidFill>
                <a:srgbClr val="CC0000"/>
              </a:solidFill>
              <a:highlight>
                <a:schemeClr val="lt1"/>
              </a:highlight>
              <a:latin typeface="Century"/>
              <a:ea typeface="Century"/>
              <a:cs typeface="Century"/>
              <a:sym typeface="Century"/>
            </a:endParaRPr>
          </a:p>
          <a:p>
            <a:pPr indent="-342900" lvl="0" marL="457200" rtl="0" algn="l">
              <a:spcBef>
                <a:spcPts val="0"/>
              </a:spcBef>
              <a:spcAft>
                <a:spcPts val="0"/>
              </a:spcAft>
              <a:buClr>
                <a:srgbClr val="CC0000"/>
              </a:buClr>
              <a:buSzPts val="1800"/>
              <a:buFont typeface="Century"/>
              <a:buAutoNum type="arabicPeriod"/>
            </a:pPr>
            <a:r>
              <a:rPr lang="en" sz="1800">
                <a:solidFill>
                  <a:srgbClr val="CC0000"/>
                </a:solidFill>
                <a:highlight>
                  <a:schemeClr val="lt1"/>
                </a:highlight>
                <a:latin typeface="Century"/>
                <a:ea typeface="Century"/>
                <a:cs typeface="Century"/>
                <a:sym typeface="Century"/>
              </a:rPr>
              <a:t>What have done or plan to do in the classroom as a result of your increased competency?</a:t>
            </a:r>
            <a:endParaRPr sz="1700">
              <a:solidFill>
                <a:srgbClr val="CC0000"/>
              </a:solidFill>
              <a:latin typeface="Century"/>
              <a:ea typeface="Century"/>
              <a:cs typeface="Century"/>
              <a:sym typeface="Century"/>
            </a:endParaRPr>
          </a:p>
          <a:p>
            <a:pPr indent="-342900" lvl="0" marL="457200" rtl="0" algn="l">
              <a:spcBef>
                <a:spcPts val="0"/>
              </a:spcBef>
              <a:spcAft>
                <a:spcPts val="0"/>
              </a:spcAft>
              <a:buClr>
                <a:srgbClr val="CC0000"/>
              </a:buClr>
              <a:buSzPts val="1800"/>
              <a:buFont typeface="Century"/>
              <a:buAutoNum type="arabicPeriod"/>
            </a:pPr>
            <a:r>
              <a:rPr lang="en" sz="1800">
                <a:solidFill>
                  <a:srgbClr val="CC0000"/>
                </a:solidFill>
                <a:highlight>
                  <a:schemeClr val="lt1"/>
                </a:highlight>
                <a:latin typeface="Century"/>
                <a:ea typeface="Century"/>
                <a:cs typeface="Century"/>
                <a:sym typeface="Century"/>
              </a:rPr>
              <a:t>What knowledge do you value that our students bring into your classrooms?  </a:t>
            </a:r>
            <a:endParaRPr sz="1800">
              <a:solidFill>
                <a:srgbClr val="CC0000"/>
              </a:solidFill>
              <a:highlight>
                <a:schemeClr val="lt1"/>
              </a:highlight>
              <a:latin typeface="Century"/>
              <a:ea typeface="Century"/>
              <a:cs typeface="Century"/>
              <a:sym typeface="Century"/>
            </a:endParaRPr>
          </a:p>
          <a:p>
            <a:pPr indent="-342900" lvl="0" marL="457200" rtl="0" algn="l">
              <a:spcBef>
                <a:spcPts val="0"/>
              </a:spcBef>
              <a:spcAft>
                <a:spcPts val="0"/>
              </a:spcAft>
              <a:buClr>
                <a:srgbClr val="CC0000"/>
              </a:buClr>
              <a:buSzPts val="1800"/>
              <a:buFont typeface="Century"/>
              <a:buAutoNum type="arabicPeriod"/>
            </a:pPr>
            <a:r>
              <a:rPr lang="en" sz="1800">
                <a:solidFill>
                  <a:srgbClr val="CC0000"/>
                </a:solidFill>
                <a:highlight>
                  <a:schemeClr val="lt1"/>
                </a:highlight>
                <a:latin typeface="Century"/>
                <a:ea typeface="Century"/>
                <a:cs typeface="Century"/>
                <a:sym typeface="Century"/>
              </a:rPr>
              <a:t>If someone were to visit one of your classes, how would this value of knowledge be demonstrated?</a:t>
            </a:r>
            <a:endParaRPr sz="1900">
              <a:solidFill>
                <a:srgbClr val="CC0000"/>
              </a:solidFill>
              <a:latin typeface="Century"/>
              <a:ea typeface="Century"/>
              <a:cs typeface="Century"/>
              <a:sym typeface="Century"/>
            </a:endParaRPr>
          </a:p>
          <a:p>
            <a:pPr indent="0" lvl="0" marL="0" rtl="0" algn="l">
              <a:spcBef>
                <a:spcPts val="0"/>
              </a:spcBef>
              <a:spcAft>
                <a:spcPts val="0"/>
              </a:spcAft>
              <a:buNone/>
            </a:pPr>
            <a:r>
              <a:t/>
            </a:r>
            <a:endParaRPr/>
          </a:p>
        </p:txBody>
      </p:sp>
      <p:sp>
        <p:nvSpPr>
          <p:cNvPr id="184" name="Google Shape;184;p30"/>
          <p:cNvSpPr txBox="1"/>
          <p:nvPr/>
        </p:nvSpPr>
        <p:spPr>
          <a:xfrm>
            <a:off x="697500" y="4170075"/>
            <a:ext cx="7988100" cy="708000"/>
          </a:xfrm>
          <a:prstGeom prst="rect">
            <a:avLst/>
          </a:prstGeom>
          <a:solidFill>
            <a:srgbClr val="CC0000"/>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chemeClr val="lt1"/>
                </a:solidFill>
                <a:latin typeface="Century Gothic"/>
                <a:ea typeface="Century Gothic"/>
                <a:cs typeface="Century Gothic"/>
                <a:sym typeface="Century Gothic"/>
              </a:rPr>
              <a:t>Personal</a:t>
            </a:r>
            <a:r>
              <a:rPr lang="en" sz="1700">
                <a:solidFill>
                  <a:schemeClr val="lt1"/>
                </a:solidFill>
                <a:latin typeface="Century Gothic"/>
                <a:ea typeface="Century Gothic"/>
                <a:cs typeface="Century Gothic"/>
                <a:sym typeface="Century Gothic"/>
              </a:rPr>
              <a:t> </a:t>
            </a:r>
            <a:r>
              <a:rPr lang="en" sz="1700">
                <a:solidFill>
                  <a:schemeClr val="lt1"/>
                </a:solidFill>
                <a:latin typeface="Century Gothic"/>
                <a:ea typeface="Century Gothic"/>
                <a:cs typeface="Century Gothic"/>
                <a:sym typeface="Century Gothic"/>
              </a:rPr>
              <a:t>reflection: What biases do I bring to the classroom? What can I do to mitigate those biases? </a:t>
            </a:r>
            <a:endParaRPr sz="1700">
              <a:solidFill>
                <a:schemeClr val="lt1"/>
              </a:solidFill>
              <a:latin typeface="Century Gothic"/>
              <a:ea typeface="Century Gothic"/>
              <a:cs typeface="Century Gothic"/>
              <a:sym typeface="Century Gothic"/>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31"/>
          <p:cNvSpPr txBox="1"/>
          <p:nvPr>
            <p:ph type="ctrTitle"/>
          </p:nvPr>
        </p:nvSpPr>
        <p:spPr>
          <a:xfrm>
            <a:off x="311708" y="0"/>
            <a:ext cx="8520600" cy="800400"/>
          </a:xfrm>
          <a:prstGeom prst="rect">
            <a:avLst/>
          </a:prstGeom>
        </p:spPr>
        <p:txBody>
          <a:bodyPr anchorCtr="0" anchor="b" bIns="91425" lIns="91425" spcFirstLastPara="1" rIns="91425" wrap="square" tIns="91425">
            <a:spAutoFit/>
          </a:bodyPr>
          <a:lstStyle/>
          <a:p>
            <a:pPr indent="0" lvl="0" marL="0" rtl="0" algn="ctr">
              <a:spcBef>
                <a:spcPts val="0"/>
              </a:spcBef>
              <a:spcAft>
                <a:spcPts val="0"/>
              </a:spcAft>
              <a:buNone/>
            </a:pPr>
            <a:r>
              <a:rPr lang="en" sz="4000">
                <a:solidFill>
                  <a:srgbClr val="CC0000"/>
                </a:solidFill>
                <a:latin typeface="Century"/>
                <a:ea typeface="Century"/>
                <a:cs typeface="Century"/>
                <a:sym typeface="Century"/>
              </a:rPr>
              <a:t>Tools/Resources</a:t>
            </a:r>
            <a:r>
              <a:rPr lang="en" sz="4000">
                <a:solidFill>
                  <a:srgbClr val="CC0000"/>
                </a:solidFill>
                <a:latin typeface="Century"/>
                <a:ea typeface="Century"/>
                <a:cs typeface="Century"/>
                <a:sym typeface="Century"/>
              </a:rPr>
              <a:t> </a:t>
            </a:r>
            <a:endParaRPr sz="4000">
              <a:solidFill>
                <a:srgbClr val="CC0000"/>
              </a:solidFill>
              <a:latin typeface="Century"/>
              <a:ea typeface="Century"/>
              <a:cs typeface="Century"/>
              <a:sym typeface="Century"/>
            </a:endParaRPr>
          </a:p>
        </p:txBody>
      </p:sp>
      <p:graphicFrame>
        <p:nvGraphicFramePr>
          <p:cNvPr id="190" name="Google Shape;190;p31"/>
          <p:cNvGraphicFramePr/>
          <p:nvPr/>
        </p:nvGraphicFramePr>
        <p:xfrm>
          <a:off x="219700" y="684825"/>
          <a:ext cx="3000000" cy="3000000"/>
        </p:xfrm>
        <a:graphic>
          <a:graphicData uri="http://schemas.openxmlformats.org/drawingml/2006/table">
            <a:tbl>
              <a:tblPr>
                <a:noFill/>
                <a:tableStyleId>{C9C3E299-D07D-435F-95C1-2F6EB01B3B26}</a:tableStyleId>
              </a:tblPr>
              <a:tblGrid>
                <a:gridCol w="4181500"/>
                <a:gridCol w="4581750"/>
              </a:tblGrid>
              <a:tr h="441925">
                <a:tc>
                  <a:txBody>
                    <a:bodyPr/>
                    <a:lstStyle/>
                    <a:p>
                      <a:pPr indent="0" lvl="0" marL="0" rtl="0" algn="l">
                        <a:spcBef>
                          <a:spcPts val="0"/>
                        </a:spcBef>
                        <a:spcAft>
                          <a:spcPts val="0"/>
                        </a:spcAft>
                        <a:buNone/>
                      </a:pPr>
                      <a:r>
                        <a:rPr b="1" lang="en" sz="1700">
                          <a:latin typeface="Century"/>
                          <a:ea typeface="Century"/>
                          <a:cs typeface="Century"/>
                          <a:sym typeface="Century"/>
                        </a:rPr>
                        <a:t>Books/Articles</a:t>
                      </a:r>
                      <a:endParaRPr b="1" sz="1700">
                        <a:latin typeface="Century"/>
                        <a:ea typeface="Century"/>
                        <a:cs typeface="Century"/>
                        <a:sym typeface="Century"/>
                      </a:endParaRPr>
                    </a:p>
                  </a:txBody>
                  <a:tcPr marT="91425" marB="91425" marR="91425" marL="91425"/>
                </a:tc>
                <a:tc>
                  <a:txBody>
                    <a:bodyPr/>
                    <a:lstStyle/>
                    <a:p>
                      <a:pPr indent="0" lvl="0" marL="0" rtl="0" algn="l">
                        <a:spcBef>
                          <a:spcPts val="0"/>
                        </a:spcBef>
                        <a:spcAft>
                          <a:spcPts val="0"/>
                        </a:spcAft>
                        <a:buNone/>
                      </a:pPr>
                      <a:r>
                        <a:rPr b="1" lang="en" sz="1700">
                          <a:latin typeface="Century"/>
                          <a:ea typeface="Century"/>
                          <a:cs typeface="Century"/>
                          <a:sym typeface="Century"/>
                        </a:rPr>
                        <a:t>Media/Websites</a:t>
                      </a:r>
                      <a:endParaRPr b="1" sz="1700">
                        <a:latin typeface="Century"/>
                        <a:ea typeface="Century"/>
                        <a:cs typeface="Century"/>
                        <a:sym typeface="Century"/>
                      </a:endParaRPr>
                    </a:p>
                  </a:txBody>
                  <a:tcPr marT="91425" marB="91425" marR="91425" marL="91425"/>
                </a:tc>
              </a:tr>
              <a:tr h="2164050">
                <a:tc>
                  <a:txBody>
                    <a:bodyPr/>
                    <a:lstStyle/>
                    <a:p>
                      <a:pPr indent="0" lvl="0" marL="0" rtl="0" algn="l">
                        <a:spcBef>
                          <a:spcPts val="0"/>
                        </a:spcBef>
                        <a:spcAft>
                          <a:spcPts val="0"/>
                        </a:spcAft>
                        <a:buClr>
                          <a:schemeClr val="dk1"/>
                        </a:buClr>
                        <a:buSzPts val="1100"/>
                        <a:buFont typeface="Arial"/>
                        <a:buNone/>
                      </a:pPr>
                      <a:r>
                        <a:rPr lang="en" sz="1200" u="sng">
                          <a:solidFill>
                            <a:schemeClr val="hlink"/>
                          </a:solidFill>
                          <a:latin typeface="Century"/>
                          <a:ea typeface="Century"/>
                          <a:cs typeface="Century"/>
                          <a:sym typeface="Century"/>
                          <a:hlinkClick r:id="rId3"/>
                        </a:rPr>
                        <a:t>Culturally Responsive Teaching and the Brain</a:t>
                      </a:r>
                      <a:r>
                        <a:rPr lang="en" sz="1200">
                          <a:latin typeface="Century"/>
                          <a:ea typeface="Century"/>
                          <a:cs typeface="Century"/>
                          <a:sym typeface="Century"/>
                        </a:rPr>
                        <a:t> by Zaretta Hammond</a:t>
                      </a:r>
                      <a:endParaRPr sz="1200">
                        <a:latin typeface="Century"/>
                        <a:ea typeface="Century"/>
                        <a:cs typeface="Century"/>
                        <a:sym typeface="Century"/>
                      </a:endParaRPr>
                    </a:p>
                    <a:p>
                      <a:pPr indent="0" lvl="0" marL="0" rtl="0" algn="l">
                        <a:spcBef>
                          <a:spcPts val="0"/>
                        </a:spcBef>
                        <a:spcAft>
                          <a:spcPts val="0"/>
                        </a:spcAft>
                        <a:buClr>
                          <a:schemeClr val="dk1"/>
                        </a:buClr>
                        <a:buSzPts val="1100"/>
                        <a:buFont typeface="Arial"/>
                        <a:buNone/>
                      </a:pPr>
                      <a:r>
                        <a:t/>
                      </a:r>
                      <a:endParaRPr sz="500">
                        <a:latin typeface="Century"/>
                        <a:ea typeface="Century"/>
                        <a:cs typeface="Century"/>
                        <a:sym typeface="Century"/>
                      </a:endParaRPr>
                    </a:p>
                    <a:p>
                      <a:pPr indent="0" lvl="0" marL="0" rtl="0" algn="l">
                        <a:spcBef>
                          <a:spcPts val="0"/>
                        </a:spcBef>
                        <a:spcAft>
                          <a:spcPts val="0"/>
                        </a:spcAft>
                        <a:buClr>
                          <a:schemeClr val="dk1"/>
                        </a:buClr>
                        <a:buSzPts val="1100"/>
                        <a:buFont typeface="Arial"/>
                        <a:buNone/>
                      </a:pPr>
                      <a:r>
                        <a:rPr lang="en" sz="1200" u="sng">
                          <a:solidFill>
                            <a:schemeClr val="accent5"/>
                          </a:solidFill>
                          <a:latin typeface="Century"/>
                          <a:ea typeface="Century"/>
                          <a:cs typeface="Century"/>
                          <a:sym typeface="Century"/>
                          <a:hlinkClick r:id="rId4">
                            <a:extLst>
                              <a:ext uri="{A12FA001-AC4F-418D-AE19-62706E023703}">
                                <ahyp:hlinkClr val="tx"/>
                              </a:ext>
                            </a:extLst>
                          </a:hlinkClick>
                        </a:rPr>
                        <a:t>Funds-of-Knowledge-in-Higher-Education-Honoring-Students-Cultural-Experiences</a:t>
                      </a:r>
                      <a:r>
                        <a:rPr lang="en" sz="1200">
                          <a:latin typeface="Century"/>
                          <a:ea typeface="Century"/>
                          <a:cs typeface="Century"/>
                          <a:sym typeface="Century"/>
                        </a:rPr>
                        <a:t> by Kiyama Rios Aguilar </a:t>
                      </a:r>
                      <a:endParaRPr sz="1200">
                        <a:latin typeface="Century"/>
                        <a:ea typeface="Century"/>
                        <a:cs typeface="Century"/>
                        <a:sym typeface="Century"/>
                      </a:endParaRPr>
                    </a:p>
                    <a:p>
                      <a:pPr indent="0" lvl="0" marL="0" rtl="0" algn="l">
                        <a:spcBef>
                          <a:spcPts val="0"/>
                        </a:spcBef>
                        <a:spcAft>
                          <a:spcPts val="0"/>
                        </a:spcAft>
                        <a:buClr>
                          <a:schemeClr val="dk1"/>
                        </a:buClr>
                        <a:buSzPts val="1100"/>
                        <a:buFont typeface="Arial"/>
                        <a:buNone/>
                      </a:pPr>
                      <a:r>
                        <a:t/>
                      </a:r>
                      <a:endParaRPr sz="500">
                        <a:latin typeface="Century"/>
                        <a:ea typeface="Century"/>
                        <a:cs typeface="Century"/>
                        <a:sym typeface="Century"/>
                      </a:endParaRPr>
                    </a:p>
                    <a:p>
                      <a:pPr indent="0" lvl="0" marL="0" rtl="0" algn="l">
                        <a:spcBef>
                          <a:spcPts val="0"/>
                        </a:spcBef>
                        <a:spcAft>
                          <a:spcPts val="0"/>
                        </a:spcAft>
                        <a:buClr>
                          <a:schemeClr val="dk1"/>
                        </a:buClr>
                        <a:buSzPts val="1100"/>
                        <a:buFont typeface="Arial"/>
                        <a:buNone/>
                      </a:pPr>
                      <a:r>
                        <a:rPr lang="en" sz="1200" u="sng">
                          <a:solidFill>
                            <a:schemeClr val="hlink"/>
                          </a:solidFill>
                          <a:latin typeface="Century"/>
                          <a:ea typeface="Century"/>
                          <a:cs typeface="Century"/>
                          <a:sym typeface="Century"/>
                          <a:hlinkClick r:id="rId5"/>
                        </a:rPr>
                        <a:t>The Dictionary of Cultural Literacy</a:t>
                      </a:r>
                      <a:r>
                        <a:rPr lang="en" sz="1200">
                          <a:latin typeface="Century"/>
                          <a:ea typeface="Century"/>
                          <a:cs typeface="Century"/>
                          <a:sym typeface="Century"/>
                        </a:rPr>
                        <a:t> by E.D. Hirsch Jr.</a:t>
                      </a:r>
                      <a:endParaRPr sz="1200">
                        <a:latin typeface="Century"/>
                        <a:ea typeface="Century"/>
                        <a:cs typeface="Century"/>
                        <a:sym typeface="Century"/>
                      </a:endParaRPr>
                    </a:p>
                    <a:p>
                      <a:pPr indent="0" lvl="0" marL="0" rtl="0" algn="l">
                        <a:spcBef>
                          <a:spcPts val="0"/>
                        </a:spcBef>
                        <a:spcAft>
                          <a:spcPts val="0"/>
                        </a:spcAft>
                        <a:buClr>
                          <a:schemeClr val="dk1"/>
                        </a:buClr>
                        <a:buSzPts val="1100"/>
                        <a:buFont typeface="Arial"/>
                        <a:buNone/>
                      </a:pPr>
                      <a:r>
                        <a:t/>
                      </a:r>
                      <a:endParaRPr sz="500">
                        <a:latin typeface="Century"/>
                        <a:ea typeface="Century"/>
                        <a:cs typeface="Century"/>
                        <a:sym typeface="Century"/>
                      </a:endParaRPr>
                    </a:p>
                    <a:p>
                      <a:pPr indent="0" lvl="0" marL="0" rtl="0" algn="l">
                        <a:spcBef>
                          <a:spcPts val="0"/>
                        </a:spcBef>
                        <a:spcAft>
                          <a:spcPts val="0"/>
                        </a:spcAft>
                        <a:buClr>
                          <a:schemeClr val="dk1"/>
                        </a:buClr>
                        <a:buSzPts val="1100"/>
                        <a:buFont typeface="Arial"/>
                        <a:buNone/>
                      </a:pPr>
                      <a:r>
                        <a:rPr lang="en" sz="1200" u="sng">
                          <a:solidFill>
                            <a:schemeClr val="hlink"/>
                          </a:solidFill>
                          <a:latin typeface="Century"/>
                          <a:ea typeface="Century"/>
                          <a:cs typeface="Century"/>
                          <a:sym typeface="Century"/>
                          <a:hlinkClick r:id="rId6"/>
                        </a:rPr>
                        <a:t>Culturally Responsive Teaching in Higher Education </a:t>
                      </a:r>
                      <a:r>
                        <a:rPr lang="en" sz="1200">
                          <a:latin typeface="Century"/>
                          <a:ea typeface="Century"/>
                          <a:cs typeface="Century"/>
                          <a:sym typeface="Century"/>
                        </a:rPr>
                        <a:t>by Patricia Larke</a:t>
                      </a:r>
                      <a:endParaRPr sz="1200">
                        <a:latin typeface="Century"/>
                        <a:ea typeface="Century"/>
                        <a:cs typeface="Century"/>
                        <a:sym typeface="Century"/>
                      </a:endParaRPr>
                    </a:p>
                    <a:p>
                      <a:pPr indent="0" lvl="0" marL="0" rtl="0" algn="l">
                        <a:spcBef>
                          <a:spcPts val="0"/>
                        </a:spcBef>
                        <a:spcAft>
                          <a:spcPts val="0"/>
                        </a:spcAft>
                        <a:buClr>
                          <a:schemeClr val="dk1"/>
                        </a:buClr>
                        <a:buSzPts val="1100"/>
                        <a:buFont typeface="Arial"/>
                        <a:buNone/>
                      </a:pPr>
                      <a:r>
                        <a:t/>
                      </a:r>
                      <a:endParaRPr sz="500">
                        <a:latin typeface="Century"/>
                        <a:ea typeface="Century"/>
                        <a:cs typeface="Century"/>
                        <a:sym typeface="Century"/>
                      </a:endParaRPr>
                    </a:p>
                    <a:p>
                      <a:pPr indent="0" lvl="0" marL="0" rtl="0" algn="l">
                        <a:spcBef>
                          <a:spcPts val="0"/>
                        </a:spcBef>
                        <a:spcAft>
                          <a:spcPts val="0"/>
                        </a:spcAft>
                        <a:buClr>
                          <a:schemeClr val="dk1"/>
                        </a:buClr>
                        <a:buSzPts val="1100"/>
                        <a:buFont typeface="Arial"/>
                        <a:buNone/>
                      </a:pPr>
                      <a:r>
                        <a:rPr lang="en" sz="1200" u="sng">
                          <a:solidFill>
                            <a:schemeClr val="hlink"/>
                          </a:solidFill>
                          <a:latin typeface="Century"/>
                          <a:ea typeface="Century"/>
                          <a:cs typeface="Century"/>
                          <a:sym typeface="Century"/>
                          <a:hlinkClick r:id="rId7"/>
                        </a:rPr>
                        <a:t>What are we seeking to sustain through culturally sustaining pedagogy?</a:t>
                      </a:r>
                      <a:r>
                        <a:rPr lang="en" sz="1200">
                          <a:solidFill>
                            <a:schemeClr val="dk1"/>
                          </a:solidFill>
                          <a:latin typeface="Century"/>
                          <a:ea typeface="Century"/>
                          <a:cs typeface="Century"/>
                          <a:sym typeface="Century"/>
                        </a:rPr>
                        <a:t> by Almin &amp; Paris </a:t>
                      </a:r>
                      <a:endParaRPr sz="1200">
                        <a:solidFill>
                          <a:schemeClr val="dk1"/>
                        </a:solidFill>
                        <a:latin typeface="Century"/>
                        <a:ea typeface="Century"/>
                        <a:cs typeface="Century"/>
                        <a:sym typeface="Century"/>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entury"/>
                        <a:ea typeface="Century"/>
                        <a:cs typeface="Century"/>
                        <a:sym typeface="Century"/>
                      </a:endParaRPr>
                    </a:p>
                    <a:p>
                      <a:pPr indent="0" lvl="0" marL="0" rtl="0" algn="l">
                        <a:spcBef>
                          <a:spcPts val="0"/>
                        </a:spcBef>
                        <a:spcAft>
                          <a:spcPts val="0"/>
                        </a:spcAft>
                        <a:buClr>
                          <a:schemeClr val="dk1"/>
                        </a:buClr>
                        <a:buSzPts val="1100"/>
                        <a:buFont typeface="Arial"/>
                        <a:buNone/>
                      </a:pPr>
                      <a:r>
                        <a:rPr lang="en" sz="1200" u="sng">
                          <a:solidFill>
                            <a:schemeClr val="hlink"/>
                          </a:solidFill>
                          <a:latin typeface="Century"/>
                          <a:ea typeface="Century"/>
                          <a:cs typeface="Century"/>
                          <a:sym typeface="Century"/>
                          <a:hlinkClick r:id="rId8"/>
                        </a:rPr>
                        <a:t>Development and Validation of Critical Consciousness Scale</a:t>
                      </a:r>
                      <a:r>
                        <a:rPr lang="en" sz="1200">
                          <a:solidFill>
                            <a:schemeClr val="dk1"/>
                          </a:solidFill>
                          <a:latin typeface="Century"/>
                          <a:ea typeface="Century"/>
                          <a:cs typeface="Century"/>
                          <a:sym typeface="Century"/>
                        </a:rPr>
                        <a:t> </a:t>
                      </a:r>
                      <a:endParaRPr sz="1200">
                        <a:solidFill>
                          <a:schemeClr val="dk1"/>
                        </a:solidFill>
                        <a:latin typeface="Century"/>
                        <a:ea typeface="Century"/>
                        <a:cs typeface="Century"/>
                        <a:sym typeface="Century"/>
                      </a:endParaRPr>
                    </a:p>
                  </a:txBody>
                  <a:tcPr marT="91425" marB="91425" marR="91425" marL="91425"/>
                </a:tc>
                <a:tc>
                  <a:txBody>
                    <a:bodyPr/>
                    <a:lstStyle/>
                    <a:p>
                      <a:pPr indent="0" lvl="0" marL="0" rtl="0" algn="l">
                        <a:spcBef>
                          <a:spcPts val="0"/>
                        </a:spcBef>
                        <a:spcAft>
                          <a:spcPts val="0"/>
                        </a:spcAft>
                        <a:buNone/>
                      </a:pPr>
                      <a:r>
                        <a:rPr lang="en" sz="1200" u="sng">
                          <a:solidFill>
                            <a:schemeClr val="accent5"/>
                          </a:solidFill>
                          <a:latin typeface="Century"/>
                          <a:ea typeface="Century"/>
                          <a:cs typeface="Century"/>
                          <a:sym typeface="Century"/>
                          <a:hlinkClick r:id="rId9">
                            <a:extLst>
                              <a:ext uri="{A12FA001-AC4F-418D-AE19-62706E023703}">
                                <ahyp:hlinkClr val="tx"/>
                              </a:ext>
                            </a:extLst>
                          </a:hlinkClick>
                        </a:rPr>
                        <a:t>C</a:t>
                      </a:r>
                      <a:r>
                        <a:rPr lang="en" sz="1200" u="sng">
                          <a:solidFill>
                            <a:schemeClr val="accent5"/>
                          </a:solidFill>
                          <a:latin typeface="Century"/>
                          <a:ea typeface="Century"/>
                          <a:cs typeface="Century"/>
                          <a:sym typeface="Century"/>
                          <a:hlinkClick r:id="rId10">
                            <a:extLst>
                              <a:ext uri="{A12FA001-AC4F-418D-AE19-62706E023703}">
                                <ahyp:hlinkClr val="tx"/>
                              </a:ext>
                            </a:extLst>
                          </a:hlinkClick>
                        </a:rPr>
                        <a:t>ulturally-responsive-practice-shared-funds-of-knowledge-with-our-community</a:t>
                      </a:r>
                      <a:endParaRPr sz="1200">
                        <a:latin typeface="Century"/>
                        <a:ea typeface="Century"/>
                        <a:cs typeface="Century"/>
                        <a:sym typeface="Century"/>
                      </a:endParaRPr>
                    </a:p>
                    <a:p>
                      <a:pPr indent="0" lvl="0" marL="0" rtl="0" algn="l">
                        <a:spcBef>
                          <a:spcPts val="0"/>
                        </a:spcBef>
                        <a:spcAft>
                          <a:spcPts val="0"/>
                        </a:spcAft>
                        <a:buNone/>
                      </a:pPr>
                      <a:r>
                        <a:t/>
                      </a:r>
                      <a:endParaRPr sz="600">
                        <a:latin typeface="Century"/>
                        <a:ea typeface="Century"/>
                        <a:cs typeface="Century"/>
                        <a:sym typeface="Century"/>
                      </a:endParaRPr>
                    </a:p>
                    <a:p>
                      <a:pPr indent="0" lvl="0" marL="0" rtl="0" algn="l">
                        <a:spcBef>
                          <a:spcPts val="0"/>
                        </a:spcBef>
                        <a:spcAft>
                          <a:spcPts val="0"/>
                        </a:spcAft>
                        <a:buClr>
                          <a:schemeClr val="dk1"/>
                        </a:buClr>
                        <a:buSzPts val="1100"/>
                        <a:buFont typeface="Arial"/>
                        <a:buNone/>
                      </a:pPr>
                      <a:r>
                        <a:rPr lang="en" sz="1200" u="sng">
                          <a:solidFill>
                            <a:schemeClr val="accent5"/>
                          </a:solidFill>
                          <a:latin typeface="Century"/>
                          <a:ea typeface="Century"/>
                          <a:cs typeface="Century"/>
                          <a:sym typeface="Century"/>
                          <a:hlinkClick r:id="rId11">
                            <a:extLst>
                              <a:ext uri="{A12FA001-AC4F-418D-AE19-62706E023703}">
                                <ahyp:hlinkClr val="tx"/>
                              </a:ext>
                            </a:extLst>
                          </a:hlinkClick>
                        </a:rPr>
                        <a:t>first-generation-college-student-/community-cultural-wealth</a:t>
                      </a:r>
                      <a:endParaRPr sz="1200">
                        <a:latin typeface="Century"/>
                        <a:ea typeface="Century"/>
                        <a:cs typeface="Century"/>
                        <a:sym typeface="Century"/>
                      </a:endParaRPr>
                    </a:p>
                    <a:p>
                      <a:pPr indent="0" lvl="0" marL="0" rtl="0" algn="l">
                        <a:spcBef>
                          <a:spcPts val="0"/>
                        </a:spcBef>
                        <a:spcAft>
                          <a:spcPts val="0"/>
                        </a:spcAft>
                        <a:buClr>
                          <a:schemeClr val="dk1"/>
                        </a:buClr>
                        <a:buSzPts val="1100"/>
                        <a:buFont typeface="Arial"/>
                        <a:buNone/>
                      </a:pPr>
                      <a:r>
                        <a:t/>
                      </a:r>
                      <a:endParaRPr sz="800">
                        <a:latin typeface="Century"/>
                        <a:ea typeface="Century"/>
                        <a:cs typeface="Century"/>
                        <a:sym typeface="Century"/>
                      </a:endParaRPr>
                    </a:p>
                    <a:p>
                      <a:pPr indent="0" lvl="0" marL="0" rtl="0" algn="l">
                        <a:spcBef>
                          <a:spcPts val="0"/>
                        </a:spcBef>
                        <a:spcAft>
                          <a:spcPts val="0"/>
                        </a:spcAft>
                        <a:buClr>
                          <a:schemeClr val="dk1"/>
                        </a:buClr>
                        <a:buSzPts val="1100"/>
                        <a:buFont typeface="Arial"/>
                        <a:buNone/>
                      </a:pPr>
                      <a:r>
                        <a:rPr lang="en" sz="1200" u="sng">
                          <a:solidFill>
                            <a:schemeClr val="accent5"/>
                          </a:solidFill>
                          <a:latin typeface="Century"/>
                          <a:ea typeface="Century"/>
                          <a:cs typeface="Century"/>
                          <a:sym typeface="Century"/>
                          <a:hlinkClick r:id="rId12">
                            <a:extLst>
                              <a:ext uri="{A12FA001-AC4F-418D-AE19-62706E023703}">
                                <ahyp:hlinkClr val="tx"/>
                              </a:ext>
                            </a:extLst>
                          </a:hlinkClick>
                        </a:rPr>
                        <a:t>Racial Literacy: A Call to Action for Teachers</a:t>
                      </a:r>
                      <a:endParaRPr sz="1200">
                        <a:latin typeface="Century"/>
                        <a:ea typeface="Century"/>
                        <a:cs typeface="Century"/>
                        <a:sym typeface="Century"/>
                      </a:endParaRPr>
                    </a:p>
                    <a:p>
                      <a:pPr indent="0" lvl="0" marL="0" rtl="0" algn="l">
                        <a:spcBef>
                          <a:spcPts val="0"/>
                        </a:spcBef>
                        <a:spcAft>
                          <a:spcPts val="0"/>
                        </a:spcAft>
                        <a:buClr>
                          <a:schemeClr val="dk1"/>
                        </a:buClr>
                        <a:buSzPts val="1100"/>
                        <a:buFont typeface="Arial"/>
                        <a:buNone/>
                      </a:pPr>
                      <a:r>
                        <a:t/>
                      </a:r>
                      <a:endParaRPr sz="1200">
                        <a:latin typeface="Century"/>
                        <a:ea typeface="Century"/>
                        <a:cs typeface="Century"/>
                        <a:sym typeface="Century"/>
                      </a:endParaRPr>
                    </a:p>
                    <a:p>
                      <a:pPr indent="0" lvl="0" marL="0" rtl="0" algn="l">
                        <a:spcBef>
                          <a:spcPts val="0"/>
                        </a:spcBef>
                        <a:spcAft>
                          <a:spcPts val="0"/>
                        </a:spcAft>
                        <a:buClr>
                          <a:schemeClr val="dk1"/>
                        </a:buClr>
                        <a:buSzPts val="1100"/>
                        <a:buFont typeface="Arial"/>
                        <a:buNone/>
                      </a:pPr>
                      <a:r>
                        <a:rPr lang="en" sz="1100" u="sng">
                          <a:solidFill>
                            <a:schemeClr val="hlink"/>
                          </a:solidFill>
                          <a:latin typeface="Century"/>
                          <a:ea typeface="Century"/>
                          <a:cs typeface="Century"/>
                          <a:sym typeface="Century"/>
                          <a:hlinkClick r:id="rId13"/>
                        </a:rPr>
                        <a:t>Learning for Justice: Anti-Bias Education</a:t>
                      </a:r>
                      <a:endParaRPr sz="1100">
                        <a:solidFill>
                          <a:schemeClr val="dk2"/>
                        </a:solidFill>
                        <a:latin typeface="Century"/>
                        <a:ea typeface="Century"/>
                        <a:cs typeface="Century"/>
                        <a:sym typeface="Century"/>
                      </a:endParaRPr>
                    </a:p>
                    <a:p>
                      <a:pPr indent="0" lvl="0" marL="0" rtl="0" algn="l">
                        <a:spcBef>
                          <a:spcPts val="0"/>
                        </a:spcBef>
                        <a:spcAft>
                          <a:spcPts val="0"/>
                        </a:spcAft>
                        <a:buClr>
                          <a:schemeClr val="dk1"/>
                        </a:buClr>
                        <a:buSzPts val="1100"/>
                        <a:buFont typeface="Arial"/>
                        <a:buNone/>
                      </a:pPr>
                      <a:r>
                        <a:t/>
                      </a:r>
                      <a:endParaRPr sz="1100">
                        <a:solidFill>
                          <a:schemeClr val="dk2"/>
                        </a:solidFill>
                        <a:latin typeface="Century"/>
                        <a:ea typeface="Century"/>
                        <a:cs typeface="Century"/>
                        <a:sym typeface="Century"/>
                      </a:endParaRPr>
                    </a:p>
                    <a:p>
                      <a:pPr indent="0" lvl="0" marL="0" rtl="0" algn="l">
                        <a:spcBef>
                          <a:spcPts val="0"/>
                        </a:spcBef>
                        <a:spcAft>
                          <a:spcPts val="0"/>
                        </a:spcAft>
                        <a:buClr>
                          <a:schemeClr val="dk1"/>
                        </a:buClr>
                        <a:buSzPts val="1100"/>
                        <a:buFont typeface="Arial"/>
                        <a:buNone/>
                      </a:pPr>
                      <a:r>
                        <a:rPr lang="en" sz="1100" u="sng">
                          <a:solidFill>
                            <a:schemeClr val="hlink"/>
                          </a:solidFill>
                          <a:latin typeface="Century"/>
                          <a:ea typeface="Century"/>
                          <a:cs typeface="Century"/>
                          <a:sym typeface="Century"/>
                          <a:hlinkClick r:id="rId14"/>
                        </a:rPr>
                        <a:t>Facing History: Cultivating Critical Consciousness  </a:t>
                      </a:r>
                      <a:endParaRPr sz="1100">
                        <a:solidFill>
                          <a:schemeClr val="dk2"/>
                        </a:solidFill>
                        <a:latin typeface="Century"/>
                        <a:ea typeface="Century"/>
                        <a:cs typeface="Century"/>
                        <a:sym typeface="Century"/>
                      </a:endParaRPr>
                    </a:p>
                    <a:p>
                      <a:pPr indent="0" lvl="0" marL="0" rtl="0" algn="l">
                        <a:spcBef>
                          <a:spcPts val="0"/>
                        </a:spcBef>
                        <a:spcAft>
                          <a:spcPts val="0"/>
                        </a:spcAft>
                        <a:buClr>
                          <a:schemeClr val="dk1"/>
                        </a:buClr>
                        <a:buSzPts val="1100"/>
                        <a:buFont typeface="Arial"/>
                        <a:buNone/>
                      </a:pPr>
                      <a:r>
                        <a:t/>
                      </a:r>
                      <a:endParaRPr sz="1100">
                        <a:solidFill>
                          <a:schemeClr val="dk2"/>
                        </a:solidFill>
                        <a:latin typeface="Century"/>
                        <a:ea typeface="Century"/>
                        <a:cs typeface="Century"/>
                        <a:sym typeface="Century"/>
                      </a:endParaRPr>
                    </a:p>
                    <a:p>
                      <a:pPr indent="0" lvl="0" marL="0" rtl="0" algn="l">
                        <a:spcBef>
                          <a:spcPts val="0"/>
                        </a:spcBef>
                        <a:spcAft>
                          <a:spcPts val="0"/>
                        </a:spcAft>
                        <a:buClr>
                          <a:schemeClr val="dk1"/>
                        </a:buClr>
                        <a:buSzPts val="1100"/>
                        <a:buFont typeface="Arial"/>
                        <a:buNone/>
                      </a:pPr>
                      <a:r>
                        <a:rPr lang="en" sz="1100" u="sng">
                          <a:solidFill>
                            <a:schemeClr val="hlink"/>
                          </a:solidFill>
                          <a:latin typeface="Century"/>
                          <a:ea typeface="Century"/>
                          <a:cs typeface="Century"/>
                          <a:sym typeface="Century"/>
                          <a:hlinkClick r:id="rId15"/>
                        </a:rPr>
                        <a:t>Creating a culturally responsive STEM classroom</a:t>
                      </a:r>
                      <a:endParaRPr sz="1100">
                        <a:solidFill>
                          <a:schemeClr val="dk2"/>
                        </a:solidFill>
                        <a:latin typeface="Century"/>
                        <a:ea typeface="Century"/>
                        <a:cs typeface="Century"/>
                        <a:sym typeface="Century"/>
                      </a:endParaRPr>
                    </a:p>
                    <a:p>
                      <a:pPr indent="0" lvl="0" marL="0" rtl="0" algn="l">
                        <a:spcBef>
                          <a:spcPts val="0"/>
                        </a:spcBef>
                        <a:spcAft>
                          <a:spcPts val="0"/>
                        </a:spcAft>
                        <a:buClr>
                          <a:schemeClr val="dk1"/>
                        </a:buClr>
                        <a:buSzPts val="1100"/>
                        <a:buFont typeface="Arial"/>
                        <a:buNone/>
                      </a:pPr>
                      <a:r>
                        <a:t/>
                      </a:r>
                      <a:endParaRPr sz="1200">
                        <a:solidFill>
                          <a:schemeClr val="dk2"/>
                        </a:solidFill>
                        <a:latin typeface="Century"/>
                        <a:ea typeface="Century"/>
                        <a:cs typeface="Century"/>
                        <a:sym typeface="Century"/>
                      </a:endParaRPr>
                    </a:p>
                    <a:p>
                      <a:pPr indent="0" lvl="0" marL="0" rtl="0" algn="l">
                        <a:spcBef>
                          <a:spcPts val="0"/>
                        </a:spcBef>
                        <a:spcAft>
                          <a:spcPts val="0"/>
                        </a:spcAft>
                        <a:buClr>
                          <a:schemeClr val="dk1"/>
                        </a:buClr>
                        <a:buSzPts val="1100"/>
                        <a:buFont typeface="Arial"/>
                        <a:buNone/>
                      </a:pPr>
                      <a:r>
                        <a:t/>
                      </a:r>
                      <a:endParaRPr sz="1300">
                        <a:latin typeface="Century"/>
                        <a:ea typeface="Century"/>
                        <a:cs typeface="Century"/>
                        <a:sym typeface="Century"/>
                      </a:endParaRPr>
                    </a:p>
                  </a:txBody>
                  <a:tcPr marT="91425" marB="91425" marR="91425" marL="91425"/>
                </a:tc>
              </a:tr>
              <a:tr h="386925">
                <a:tc>
                  <a:txBody>
                    <a:bodyPr/>
                    <a:lstStyle/>
                    <a:p>
                      <a:pPr indent="0" lvl="0" marL="0" rtl="0" algn="l">
                        <a:spcBef>
                          <a:spcPts val="0"/>
                        </a:spcBef>
                        <a:spcAft>
                          <a:spcPts val="0"/>
                        </a:spcAft>
                        <a:buNone/>
                      </a:pPr>
                      <a:r>
                        <a:rPr b="1" lang="en" sz="1600">
                          <a:solidFill>
                            <a:schemeClr val="dk1"/>
                          </a:solidFill>
                          <a:latin typeface="Century"/>
                          <a:ea typeface="Century"/>
                          <a:cs typeface="Century"/>
                          <a:sym typeface="Century"/>
                        </a:rPr>
                        <a:t>Explore Culture</a:t>
                      </a:r>
                      <a:endParaRPr b="1" sz="1600">
                        <a:latin typeface="Century"/>
                        <a:ea typeface="Century"/>
                        <a:cs typeface="Century"/>
                        <a:sym typeface="Century"/>
                      </a:endParaRPr>
                    </a:p>
                  </a:txBody>
                  <a:tcPr marT="91425" marB="91425" marR="91425" marL="91425">
                    <a:lnR cap="flat" cmpd="sng" w="9525">
                      <a:solidFill>
                        <a:schemeClr val="lt1"/>
                      </a:solidFill>
                      <a:prstDash val="solid"/>
                      <a:round/>
                      <a:headEnd len="sm" w="sm" type="none"/>
                      <a:tailEnd len="sm" w="sm" type="none"/>
                    </a:lnR>
                    <a:lnB cap="flat" cmpd="sng" w="9525">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t/>
                      </a:r>
                      <a:endParaRPr b="1" sz="1700">
                        <a:latin typeface="Century"/>
                        <a:ea typeface="Century"/>
                        <a:cs typeface="Century"/>
                        <a:sym typeface="Century"/>
                      </a:endParaRPr>
                    </a:p>
                  </a:txBody>
                  <a:tcPr marT="91425" marB="91425" marR="91425" marL="91425">
                    <a:lnL cap="flat" cmpd="sng" w="9525">
                      <a:solidFill>
                        <a:schemeClr val="lt1"/>
                      </a:solidFill>
                      <a:prstDash val="solid"/>
                      <a:round/>
                      <a:headEnd len="sm" w="sm" type="none"/>
                      <a:tailEnd len="sm" w="sm" type="none"/>
                    </a:lnL>
                    <a:lnB cap="flat" cmpd="sng" w="9525">
                      <a:solidFill>
                        <a:schemeClr val="lt1"/>
                      </a:solidFill>
                      <a:prstDash val="solid"/>
                      <a:round/>
                      <a:headEnd len="sm" w="sm" type="none"/>
                      <a:tailEnd len="sm" w="sm" type="none"/>
                    </a:lnB>
                  </a:tcPr>
                </a:tc>
              </a:tr>
              <a:tr h="549025">
                <a:tc>
                  <a:txBody>
                    <a:bodyPr/>
                    <a:lstStyle/>
                    <a:p>
                      <a:pPr indent="0" lvl="0" marL="0" rtl="0" algn="l">
                        <a:spcBef>
                          <a:spcPts val="0"/>
                        </a:spcBef>
                        <a:spcAft>
                          <a:spcPts val="0"/>
                        </a:spcAft>
                        <a:buClr>
                          <a:schemeClr val="dk1"/>
                        </a:buClr>
                        <a:buSzPts val="1100"/>
                        <a:buFont typeface="Arial"/>
                        <a:buNone/>
                      </a:pPr>
                      <a:r>
                        <a:rPr lang="en" sz="1200" u="sng">
                          <a:solidFill>
                            <a:schemeClr val="accent5"/>
                          </a:solidFill>
                          <a:hlinkClick r:id="rId16">
                            <a:extLst>
                              <a:ext uri="{A12FA001-AC4F-418D-AE19-62706E023703}">
                                <ahyp:hlinkClr val="tx"/>
                              </a:ext>
                            </a:extLst>
                          </a:hlinkClick>
                        </a:rPr>
                        <a:t>if-they-mango-tree-could-speak</a:t>
                      </a:r>
                      <a:r>
                        <a:rPr lang="en" sz="1200">
                          <a:solidFill>
                            <a:schemeClr val="dk1"/>
                          </a:solidFill>
                          <a:latin typeface="Century"/>
                          <a:ea typeface="Century"/>
                          <a:cs typeface="Century"/>
                          <a:sym typeface="Century"/>
                        </a:rPr>
                        <a:t>  (learn more about Central American culture)</a:t>
                      </a:r>
                      <a:endParaRPr sz="1200"/>
                    </a:p>
                  </a:txBody>
                  <a:tcPr marT="91425" marB="91425" marR="91425" marL="91425">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tcPr>
                </a:tc>
                <a:tc>
                  <a:txBody>
                    <a:bodyPr/>
                    <a:lstStyle/>
                    <a:p>
                      <a:pPr indent="0" lvl="0" marL="0" rtl="0" algn="l">
                        <a:spcBef>
                          <a:spcPts val="0"/>
                        </a:spcBef>
                        <a:spcAft>
                          <a:spcPts val="0"/>
                        </a:spcAft>
                        <a:buClr>
                          <a:schemeClr val="dk1"/>
                        </a:buClr>
                        <a:buSzPts val="1100"/>
                        <a:buFont typeface="Arial"/>
                        <a:buNone/>
                      </a:pPr>
                      <a:r>
                        <a:rPr lang="en" sz="1200">
                          <a:solidFill>
                            <a:schemeClr val="dk1"/>
                          </a:solidFill>
                          <a:latin typeface="Century"/>
                          <a:ea typeface="Century"/>
                          <a:cs typeface="Century"/>
                          <a:sym typeface="Century"/>
                        </a:rPr>
                        <a:t>Follow </a:t>
                      </a:r>
                      <a:r>
                        <a:rPr lang="en" sz="1200" u="sng">
                          <a:solidFill>
                            <a:schemeClr val="accent5"/>
                          </a:solidFill>
                          <a:latin typeface="Century"/>
                          <a:ea typeface="Century"/>
                          <a:cs typeface="Century"/>
                          <a:sym typeface="Century"/>
                          <a:hlinkClick r:id="rId17">
                            <a:extLst>
                              <a:ext uri="{A12FA001-AC4F-418D-AE19-62706E023703}">
                                <ahyp:hlinkClr val="tx"/>
                              </a:ext>
                            </a:extLst>
                          </a:hlinkClick>
                        </a:rPr>
                        <a:t>Shermann Dilla Thomas</a:t>
                      </a:r>
                      <a:r>
                        <a:rPr lang="en" sz="1200">
                          <a:solidFill>
                            <a:schemeClr val="dk1"/>
                          </a:solidFill>
                          <a:latin typeface="Century"/>
                          <a:ea typeface="Century"/>
                          <a:cs typeface="Century"/>
                          <a:sym typeface="Century"/>
                        </a:rPr>
                        <a:t> on Twitter (Chicago History from a cultural perspective)</a:t>
                      </a:r>
                      <a:endParaRPr sz="1200">
                        <a:latin typeface="Century"/>
                        <a:ea typeface="Century"/>
                        <a:cs typeface="Century"/>
                        <a:sym typeface="Century"/>
                      </a:endParaRPr>
                    </a:p>
                  </a:txBody>
                  <a:tcPr marT="91425" marB="91425" marR="91425" marL="91425">
                    <a:lnL cap="flat" cmpd="sng" w="9525">
                      <a:solidFill>
                        <a:schemeClr val="lt1"/>
                      </a:solidFill>
                      <a:prstDash val="solid"/>
                      <a:round/>
                      <a:headEnd len="sm" w="sm" type="none"/>
                      <a:tailEnd len="sm" w="sm" type="none"/>
                    </a:lnL>
                    <a:lnT cap="flat" cmpd="sng" w="9525">
                      <a:solidFill>
                        <a:schemeClr val="lt1"/>
                      </a:solidFill>
                      <a:prstDash val="solid"/>
                      <a:round/>
                      <a:headEnd len="sm" w="sm" type="none"/>
                      <a:tailEnd len="sm" w="sm" type="none"/>
                    </a:lnT>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306950"/>
            <a:ext cx="8520600" cy="708000"/>
          </a:xfrm>
          <a:prstGeom prst="rect">
            <a:avLst/>
          </a:prstGeom>
        </p:spPr>
        <p:txBody>
          <a:bodyPr anchorCtr="0" anchor="t" bIns="91425" lIns="91425" spcFirstLastPara="1" rIns="91425" wrap="square" tIns="91425">
            <a:spAutoFit/>
          </a:bodyPr>
          <a:lstStyle/>
          <a:p>
            <a:pPr indent="0" lvl="0" marL="0" rtl="0" algn="l">
              <a:spcBef>
                <a:spcPts val="0"/>
              </a:spcBef>
              <a:spcAft>
                <a:spcPts val="0"/>
              </a:spcAft>
              <a:buNone/>
            </a:pPr>
            <a:r>
              <a:rPr lang="en" sz="3400">
                <a:solidFill>
                  <a:srgbClr val="CC0000"/>
                </a:solidFill>
                <a:latin typeface="Century"/>
                <a:ea typeface="Century"/>
                <a:cs typeface="Century"/>
                <a:sym typeface="Century"/>
              </a:rPr>
              <a:t>Land </a:t>
            </a:r>
            <a:r>
              <a:rPr lang="en" sz="3400">
                <a:solidFill>
                  <a:srgbClr val="CC0000"/>
                </a:solidFill>
                <a:latin typeface="Century"/>
                <a:ea typeface="Century"/>
                <a:cs typeface="Century"/>
                <a:sym typeface="Century"/>
              </a:rPr>
              <a:t>Acknowledgement</a:t>
            </a:r>
            <a:r>
              <a:rPr lang="en" sz="3400">
                <a:solidFill>
                  <a:srgbClr val="CC0000"/>
                </a:solidFill>
                <a:latin typeface="Century"/>
                <a:ea typeface="Century"/>
                <a:cs typeface="Century"/>
                <a:sym typeface="Century"/>
              </a:rPr>
              <a:t> </a:t>
            </a:r>
            <a:endParaRPr sz="3400">
              <a:solidFill>
                <a:srgbClr val="CC0000"/>
              </a:solidFill>
              <a:latin typeface="Century"/>
              <a:ea typeface="Century"/>
              <a:cs typeface="Century"/>
              <a:sym typeface="Century"/>
            </a:endParaRPr>
          </a:p>
        </p:txBody>
      </p:sp>
      <p:sp>
        <p:nvSpPr>
          <p:cNvPr id="61" name="Google Shape;61;p14"/>
          <p:cNvSpPr txBox="1"/>
          <p:nvPr/>
        </p:nvSpPr>
        <p:spPr>
          <a:xfrm>
            <a:off x="195625" y="1138800"/>
            <a:ext cx="8756700" cy="316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350">
                <a:solidFill>
                  <a:srgbClr val="333333"/>
                </a:solidFill>
                <a:highlight>
                  <a:srgbClr val="FFFFFF"/>
                </a:highlight>
              </a:rPr>
              <a:t> </a:t>
            </a:r>
            <a:r>
              <a:rPr i="1" lang="en" sz="2150">
                <a:solidFill>
                  <a:srgbClr val="333333"/>
                </a:solidFill>
                <a:highlight>
                  <a:srgbClr val="FFFFFF"/>
                </a:highlight>
                <a:latin typeface="Century"/>
                <a:ea typeface="Century"/>
                <a:cs typeface="Century"/>
                <a:sym typeface="Century"/>
              </a:rPr>
              <a:t>We would like to </a:t>
            </a:r>
            <a:r>
              <a:rPr i="1" lang="en" sz="2150">
                <a:solidFill>
                  <a:srgbClr val="333333"/>
                </a:solidFill>
                <a:highlight>
                  <a:srgbClr val="FFFFFF"/>
                </a:highlight>
                <a:latin typeface="Century"/>
                <a:ea typeface="Century"/>
                <a:cs typeface="Century"/>
                <a:sym typeface="Century"/>
              </a:rPr>
              <a:t>acknowledge that </a:t>
            </a:r>
            <a:r>
              <a:rPr i="1" lang="en" sz="2150">
                <a:solidFill>
                  <a:srgbClr val="333333"/>
                </a:solidFill>
                <a:highlight>
                  <a:srgbClr val="FFFFFF"/>
                </a:highlight>
                <a:latin typeface="Century"/>
                <a:ea typeface="Century"/>
                <a:cs typeface="Century"/>
                <a:sym typeface="Century"/>
              </a:rPr>
              <a:t>National Louis University, Chicago campus is located on the traditional unceded homelands of the Council of the Three Fires: the Ojibwe, Odawa, and Potawatomi Nations, </a:t>
            </a:r>
            <a:r>
              <a:rPr i="1" lang="en" sz="2150">
                <a:solidFill>
                  <a:srgbClr val="494949"/>
                </a:solidFill>
                <a:highlight>
                  <a:srgbClr val="FEFEFE"/>
                </a:highlight>
                <a:latin typeface="Century"/>
                <a:ea typeface="Century"/>
                <a:cs typeface="Century"/>
                <a:sym typeface="Century"/>
              </a:rPr>
              <a:t>as well as the Miami, Ho-Chunk, Menominee, Sac, Fox, Kickapoo, and Illinois Nations.</a:t>
            </a:r>
            <a:endParaRPr i="1" sz="2150">
              <a:solidFill>
                <a:srgbClr val="333333"/>
              </a:solidFill>
              <a:highlight>
                <a:srgbClr val="FFFFFF"/>
              </a:highlight>
              <a:latin typeface="Century"/>
              <a:ea typeface="Century"/>
              <a:cs typeface="Century"/>
              <a:sym typeface="Century"/>
            </a:endParaRPr>
          </a:p>
          <a:p>
            <a:pPr indent="0" lvl="0" marL="0" rtl="0" algn="l">
              <a:spcBef>
                <a:spcPts val="0"/>
              </a:spcBef>
              <a:spcAft>
                <a:spcPts val="0"/>
              </a:spcAft>
              <a:buNone/>
            </a:pPr>
            <a:r>
              <a:t/>
            </a:r>
            <a:endParaRPr i="1" sz="2150">
              <a:solidFill>
                <a:srgbClr val="333333"/>
              </a:solidFill>
              <a:highlight>
                <a:srgbClr val="FFFFFF"/>
              </a:highlight>
              <a:latin typeface="Century"/>
              <a:ea typeface="Century"/>
              <a:cs typeface="Century"/>
              <a:sym typeface="Century"/>
            </a:endParaRPr>
          </a:p>
          <a:p>
            <a:pPr indent="0" lvl="0" marL="0" rtl="0" algn="l">
              <a:spcBef>
                <a:spcPts val="0"/>
              </a:spcBef>
              <a:spcAft>
                <a:spcPts val="0"/>
              </a:spcAft>
              <a:buNone/>
            </a:pPr>
            <a:r>
              <a:rPr lang="en" sz="2150">
                <a:solidFill>
                  <a:srgbClr val="CC0000"/>
                </a:solidFill>
                <a:highlight>
                  <a:srgbClr val="FFFFFF"/>
                </a:highlight>
                <a:latin typeface="Century"/>
                <a:ea typeface="Century"/>
                <a:cs typeface="Century"/>
                <a:sym typeface="Century"/>
              </a:rPr>
              <a:t>We </a:t>
            </a:r>
            <a:r>
              <a:rPr lang="en" sz="2150">
                <a:solidFill>
                  <a:srgbClr val="CC0000"/>
                </a:solidFill>
                <a:highlight>
                  <a:srgbClr val="FFFFFF"/>
                </a:highlight>
                <a:latin typeface="Century"/>
                <a:ea typeface="Century"/>
                <a:cs typeface="Century"/>
                <a:sym typeface="Century"/>
              </a:rPr>
              <a:t>commit to honoring and preserving Indigenous rights, racial justice and cultural equity, not only through this statement, but also through our actions (i.e., incorporation of Indigeneity in our coursework).</a:t>
            </a:r>
            <a:endParaRPr sz="2150">
              <a:solidFill>
                <a:srgbClr val="CC0000"/>
              </a:solidFill>
              <a:highlight>
                <a:srgbClr val="FFFFFF"/>
              </a:highlight>
              <a:latin typeface="Century"/>
              <a:ea typeface="Century"/>
              <a:cs typeface="Century"/>
              <a:sym typeface="Century"/>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ctrTitle"/>
          </p:nvPr>
        </p:nvSpPr>
        <p:spPr>
          <a:xfrm>
            <a:off x="116083" y="106675"/>
            <a:ext cx="8520600" cy="815700"/>
          </a:xfrm>
          <a:prstGeom prst="rect">
            <a:avLst/>
          </a:prstGeom>
        </p:spPr>
        <p:txBody>
          <a:bodyPr anchorCtr="0" anchor="b" bIns="91425" lIns="91425" spcFirstLastPara="1" rIns="91425" wrap="square" tIns="91425">
            <a:spAutoFit/>
          </a:bodyPr>
          <a:lstStyle/>
          <a:p>
            <a:pPr indent="0" lvl="0" marL="0" rtl="0" algn="l">
              <a:spcBef>
                <a:spcPts val="0"/>
              </a:spcBef>
              <a:spcAft>
                <a:spcPts val="0"/>
              </a:spcAft>
              <a:buNone/>
            </a:pPr>
            <a:r>
              <a:rPr lang="en" sz="4100">
                <a:solidFill>
                  <a:srgbClr val="CC0000"/>
                </a:solidFill>
                <a:latin typeface="Century"/>
                <a:ea typeface="Century"/>
                <a:cs typeface="Century"/>
                <a:sym typeface="Century"/>
              </a:rPr>
              <a:t>Do Now ...</a:t>
            </a:r>
            <a:r>
              <a:rPr lang="en" sz="4100">
                <a:solidFill>
                  <a:srgbClr val="CC0000"/>
                </a:solidFill>
                <a:latin typeface="Century"/>
                <a:ea typeface="Century"/>
                <a:cs typeface="Century"/>
                <a:sym typeface="Century"/>
              </a:rPr>
              <a:t> </a:t>
            </a:r>
            <a:endParaRPr sz="4100">
              <a:solidFill>
                <a:srgbClr val="CC0000"/>
              </a:solidFill>
              <a:latin typeface="Century"/>
              <a:ea typeface="Century"/>
              <a:cs typeface="Century"/>
              <a:sym typeface="Century"/>
            </a:endParaRPr>
          </a:p>
        </p:txBody>
      </p:sp>
      <p:sp>
        <p:nvSpPr>
          <p:cNvPr id="67" name="Google Shape;67;p15"/>
          <p:cNvSpPr txBox="1"/>
          <p:nvPr/>
        </p:nvSpPr>
        <p:spPr>
          <a:xfrm>
            <a:off x="311700" y="874500"/>
            <a:ext cx="8640600" cy="4017300"/>
          </a:xfrm>
          <a:prstGeom prst="rect">
            <a:avLst/>
          </a:prstGeom>
          <a:noFill/>
          <a:ln cap="flat" cmpd="sng" w="9525">
            <a:solidFill>
              <a:srgbClr val="000000"/>
            </a:solidFill>
            <a:prstDash val="dot"/>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i="1" lang="en" sz="2000" u="sng">
                <a:latin typeface="Century"/>
                <a:ea typeface="Century"/>
                <a:cs typeface="Century"/>
                <a:sym typeface="Century"/>
              </a:rPr>
              <a:t>Select one of the questions to answer in the chat. </a:t>
            </a:r>
            <a:endParaRPr i="1" sz="2000" u="sng">
              <a:latin typeface="Century"/>
              <a:ea typeface="Century"/>
              <a:cs typeface="Century"/>
              <a:sym typeface="Century"/>
            </a:endParaRPr>
          </a:p>
          <a:p>
            <a:pPr indent="0" lvl="0" marL="0" rtl="0" algn="l">
              <a:spcBef>
                <a:spcPts val="0"/>
              </a:spcBef>
              <a:spcAft>
                <a:spcPts val="0"/>
              </a:spcAft>
              <a:buNone/>
            </a:pPr>
            <a:r>
              <a:t/>
            </a:r>
            <a:endParaRPr sz="1100">
              <a:latin typeface="Century"/>
              <a:ea typeface="Century"/>
              <a:cs typeface="Century"/>
              <a:sym typeface="Century"/>
            </a:endParaRPr>
          </a:p>
          <a:p>
            <a:pPr indent="0" lvl="0" marL="0" rtl="0" algn="l">
              <a:spcBef>
                <a:spcPts val="0"/>
              </a:spcBef>
              <a:spcAft>
                <a:spcPts val="0"/>
              </a:spcAft>
              <a:buNone/>
            </a:pPr>
            <a:r>
              <a:rPr lang="en" sz="2000">
                <a:latin typeface="Century"/>
                <a:ea typeface="Century"/>
                <a:cs typeface="Century"/>
                <a:sym typeface="Century"/>
              </a:rPr>
              <a:t>Q1: </a:t>
            </a:r>
            <a:r>
              <a:rPr lang="en" sz="2000">
                <a:solidFill>
                  <a:schemeClr val="dk1"/>
                </a:solidFill>
                <a:latin typeface="Century"/>
                <a:ea typeface="Century"/>
                <a:cs typeface="Century"/>
                <a:sym typeface="Century"/>
              </a:rPr>
              <a:t>Name one culturally significant event, holiday, celebration occurring in September.  </a:t>
            </a:r>
            <a:endParaRPr sz="2000">
              <a:solidFill>
                <a:schemeClr val="dk1"/>
              </a:solidFill>
              <a:latin typeface="Century"/>
              <a:ea typeface="Century"/>
              <a:cs typeface="Century"/>
              <a:sym typeface="Century"/>
            </a:endParaRPr>
          </a:p>
          <a:p>
            <a:pPr indent="0" lvl="0" marL="0" rtl="0" algn="l">
              <a:spcBef>
                <a:spcPts val="0"/>
              </a:spcBef>
              <a:spcAft>
                <a:spcPts val="0"/>
              </a:spcAft>
              <a:buNone/>
            </a:pPr>
            <a:r>
              <a:t/>
            </a:r>
            <a:endParaRPr sz="1200">
              <a:solidFill>
                <a:schemeClr val="dk1"/>
              </a:solidFill>
              <a:latin typeface="Century"/>
              <a:ea typeface="Century"/>
              <a:cs typeface="Century"/>
              <a:sym typeface="Century"/>
            </a:endParaRPr>
          </a:p>
          <a:p>
            <a:pPr indent="0" lvl="0" marL="0" rtl="0" algn="l">
              <a:spcBef>
                <a:spcPts val="0"/>
              </a:spcBef>
              <a:spcAft>
                <a:spcPts val="0"/>
              </a:spcAft>
              <a:buNone/>
            </a:pPr>
            <a:r>
              <a:rPr lang="en" sz="2000">
                <a:solidFill>
                  <a:schemeClr val="dk1"/>
                </a:solidFill>
                <a:latin typeface="Century"/>
                <a:ea typeface="Century"/>
                <a:cs typeface="Century"/>
                <a:sym typeface="Century"/>
              </a:rPr>
              <a:t>Q2. How many state/federally recognized indigneious tribes are there in Illinois?</a:t>
            </a:r>
            <a:endParaRPr sz="2000">
              <a:solidFill>
                <a:schemeClr val="dk1"/>
              </a:solidFill>
              <a:latin typeface="Century"/>
              <a:ea typeface="Century"/>
              <a:cs typeface="Century"/>
              <a:sym typeface="Century"/>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entury"/>
              <a:ea typeface="Century"/>
              <a:cs typeface="Century"/>
              <a:sym typeface="Century"/>
            </a:endParaRPr>
          </a:p>
          <a:p>
            <a:pPr indent="0" lvl="0" marL="0" rtl="0" algn="l">
              <a:spcBef>
                <a:spcPts val="0"/>
              </a:spcBef>
              <a:spcAft>
                <a:spcPts val="0"/>
              </a:spcAft>
              <a:buClr>
                <a:schemeClr val="dk1"/>
              </a:buClr>
              <a:buSzPts val="1100"/>
              <a:buFont typeface="Arial"/>
              <a:buNone/>
            </a:pPr>
            <a:r>
              <a:rPr lang="en" sz="2000">
                <a:solidFill>
                  <a:schemeClr val="dk1"/>
                </a:solidFill>
                <a:latin typeface="Century"/>
                <a:ea typeface="Century"/>
                <a:cs typeface="Century"/>
                <a:sym typeface="Century"/>
              </a:rPr>
              <a:t>Q3. The first slide references a cultural adage/saying. What is an adage/saying from your culture or another culture with which you are familiar?</a:t>
            </a:r>
            <a:endParaRPr sz="2000">
              <a:solidFill>
                <a:schemeClr val="dk1"/>
              </a:solidFill>
              <a:latin typeface="Century"/>
              <a:ea typeface="Century"/>
              <a:cs typeface="Century"/>
              <a:sym typeface="Century"/>
            </a:endParaRPr>
          </a:p>
          <a:p>
            <a:pPr indent="0" lvl="0" marL="0" rtl="0" algn="l">
              <a:spcBef>
                <a:spcPts val="0"/>
              </a:spcBef>
              <a:spcAft>
                <a:spcPts val="0"/>
              </a:spcAft>
              <a:buClr>
                <a:schemeClr val="dk1"/>
              </a:buClr>
              <a:buSzPts val="1100"/>
              <a:buFont typeface="Arial"/>
              <a:buNone/>
            </a:pPr>
            <a:r>
              <a:t/>
            </a:r>
            <a:endParaRPr>
              <a:solidFill>
                <a:schemeClr val="dk1"/>
              </a:solidFill>
              <a:latin typeface="Century"/>
              <a:ea typeface="Century"/>
              <a:cs typeface="Century"/>
              <a:sym typeface="Century"/>
            </a:endParaRPr>
          </a:p>
          <a:p>
            <a:pPr indent="0" lvl="0" marL="0" rtl="0" algn="l">
              <a:spcBef>
                <a:spcPts val="0"/>
              </a:spcBef>
              <a:spcAft>
                <a:spcPts val="0"/>
              </a:spcAft>
              <a:buNone/>
            </a:pPr>
            <a:r>
              <a:rPr b="1" i="1" lang="en" sz="2000">
                <a:solidFill>
                  <a:srgbClr val="CC0000"/>
                </a:solidFill>
                <a:latin typeface="Century"/>
                <a:ea typeface="Century"/>
                <a:cs typeface="Century"/>
                <a:sym typeface="Century"/>
              </a:rPr>
              <a:t>Use A1, A2, A3 before your answer in the chat to help identify the question you’ve selected to answer. </a:t>
            </a:r>
            <a:endParaRPr b="1" i="1" sz="2000">
              <a:solidFill>
                <a:srgbClr val="CC0000"/>
              </a:solidFill>
              <a:latin typeface="Century"/>
              <a:ea typeface="Century"/>
              <a:cs typeface="Century"/>
              <a:sym typeface="Century"/>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ph type="ctrTitle"/>
          </p:nvPr>
        </p:nvSpPr>
        <p:spPr>
          <a:xfrm>
            <a:off x="160225" y="272400"/>
            <a:ext cx="8892900" cy="3140100"/>
          </a:xfrm>
          <a:prstGeom prst="rect">
            <a:avLst/>
          </a:prstGeom>
        </p:spPr>
        <p:txBody>
          <a:bodyPr anchorCtr="0" anchor="b" bIns="91425" lIns="91425" spcFirstLastPara="1" rIns="91425" wrap="square" tIns="91425">
            <a:spAutoFit/>
          </a:bodyPr>
          <a:lstStyle/>
          <a:p>
            <a:pPr indent="0" lvl="0" marL="0" rtl="0" algn="l">
              <a:spcBef>
                <a:spcPts val="0"/>
              </a:spcBef>
              <a:spcAft>
                <a:spcPts val="0"/>
              </a:spcAft>
              <a:buNone/>
            </a:pPr>
            <a:r>
              <a:rPr lang="en" sz="3600" u="sng">
                <a:solidFill>
                  <a:srgbClr val="CC0000"/>
                </a:solidFill>
                <a:latin typeface="Century"/>
                <a:ea typeface="Century"/>
                <a:cs typeface="Century"/>
                <a:sym typeface="Century"/>
              </a:rPr>
              <a:t>Session Outcomes</a:t>
            </a:r>
            <a:endParaRPr sz="3600" u="sng">
              <a:solidFill>
                <a:srgbClr val="CC0000"/>
              </a:solidFill>
              <a:latin typeface="Century"/>
              <a:ea typeface="Century"/>
              <a:cs typeface="Century"/>
              <a:sym typeface="Century"/>
            </a:endParaRPr>
          </a:p>
          <a:p>
            <a:pPr indent="-419100" lvl="0" marL="914400" rtl="0" algn="l">
              <a:spcBef>
                <a:spcPts val="0"/>
              </a:spcBef>
              <a:spcAft>
                <a:spcPts val="0"/>
              </a:spcAft>
              <a:buClr>
                <a:srgbClr val="CC0000"/>
              </a:buClr>
              <a:buSzPts val="3000"/>
              <a:buFont typeface="Century"/>
              <a:buChar char="●"/>
            </a:pPr>
            <a:r>
              <a:rPr i="1" lang="en" sz="3000">
                <a:solidFill>
                  <a:srgbClr val="CC0000"/>
                </a:solidFill>
                <a:latin typeface="Century"/>
                <a:ea typeface="Century"/>
                <a:cs typeface="Century"/>
                <a:sym typeface="Century"/>
              </a:rPr>
              <a:t>Gain understanding of CRT</a:t>
            </a:r>
            <a:endParaRPr i="1" sz="3000">
              <a:solidFill>
                <a:srgbClr val="CC0000"/>
              </a:solidFill>
              <a:latin typeface="Century"/>
              <a:ea typeface="Century"/>
              <a:cs typeface="Century"/>
              <a:sym typeface="Century"/>
            </a:endParaRPr>
          </a:p>
          <a:p>
            <a:pPr indent="-419100" lvl="0" marL="914400" rtl="0" algn="l">
              <a:spcBef>
                <a:spcPts val="0"/>
              </a:spcBef>
              <a:spcAft>
                <a:spcPts val="0"/>
              </a:spcAft>
              <a:buClr>
                <a:srgbClr val="CC0000"/>
              </a:buClr>
              <a:buSzPts val="3000"/>
              <a:buFont typeface="Century"/>
              <a:buChar char="●"/>
            </a:pPr>
            <a:r>
              <a:rPr i="1" lang="en" sz="3000">
                <a:solidFill>
                  <a:srgbClr val="CC0000"/>
                </a:solidFill>
                <a:latin typeface="Century"/>
                <a:ea typeface="Century"/>
                <a:cs typeface="Century"/>
                <a:sym typeface="Century"/>
              </a:rPr>
              <a:t>Offer opportunities for critical self-reflection </a:t>
            </a:r>
            <a:endParaRPr i="1" sz="3000">
              <a:solidFill>
                <a:srgbClr val="CC0000"/>
              </a:solidFill>
              <a:latin typeface="Century"/>
              <a:ea typeface="Century"/>
              <a:cs typeface="Century"/>
              <a:sym typeface="Century"/>
            </a:endParaRPr>
          </a:p>
          <a:p>
            <a:pPr indent="-419100" lvl="0" marL="914400" rtl="0" algn="l">
              <a:spcBef>
                <a:spcPts val="0"/>
              </a:spcBef>
              <a:spcAft>
                <a:spcPts val="0"/>
              </a:spcAft>
              <a:buClr>
                <a:srgbClr val="CC0000"/>
              </a:buClr>
              <a:buSzPts val="3000"/>
              <a:buFont typeface="Century"/>
              <a:buChar char="●"/>
            </a:pPr>
            <a:r>
              <a:rPr i="1" lang="en" sz="3000">
                <a:solidFill>
                  <a:srgbClr val="CC0000"/>
                </a:solidFill>
                <a:latin typeface="Century"/>
                <a:ea typeface="Century"/>
                <a:cs typeface="Century"/>
                <a:sym typeface="Century"/>
              </a:rPr>
              <a:t>Share best practices and tools for cultural </a:t>
            </a:r>
            <a:r>
              <a:rPr i="1" lang="en" sz="3000">
                <a:solidFill>
                  <a:srgbClr val="CC0000"/>
                </a:solidFill>
                <a:latin typeface="Century"/>
                <a:ea typeface="Century"/>
                <a:cs typeface="Century"/>
                <a:sym typeface="Century"/>
              </a:rPr>
              <a:t>competence/consciousness </a:t>
            </a:r>
            <a:r>
              <a:rPr i="1" lang="en" sz="3000">
                <a:solidFill>
                  <a:srgbClr val="CC0000"/>
                </a:solidFill>
                <a:latin typeface="Century"/>
                <a:ea typeface="Century"/>
                <a:cs typeface="Century"/>
                <a:sym typeface="Century"/>
              </a:rPr>
              <a:t> </a:t>
            </a:r>
            <a:endParaRPr i="1" sz="3000">
              <a:solidFill>
                <a:srgbClr val="CC0000"/>
              </a:solidFill>
              <a:latin typeface="Century"/>
              <a:ea typeface="Century"/>
              <a:cs typeface="Century"/>
              <a:sym typeface="Century"/>
            </a:endParaRPr>
          </a:p>
          <a:p>
            <a:pPr indent="-457200" lvl="0" marL="914400" rtl="0" algn="l">
              <a:spcBef>
                <a:spcPts val="0"/>
              </a:spcBef>
              <a:spcAft>
                <a:spcPts val="0"/>
              </a:spcAft>
              <a:buClr>
                <a:srgbClr val="CC0000"/>
              </a:buClr>
              <a:buSzPts val="3600"/>
              <a:buFont typeface="Century"/>
              <a:buChar char="●"/>
            </a:pPr>
            <a:r>
              <a:rPr i="1" lang="en" sz="3000">
                <a:solidFill>
                  <a:srgbClr val="CC0000"/>
                </a:solidFill>
                <a:latin typeface="Century"/>
                <a:ea typeface="Century"/>
                <a:cs typeface="Century"/>
                <a:sym typeface="Century"/>
              </a:rPr>
              <a:t>Provide space to discuss application of CRT </a:t>
            </a:r>
            <a:endParaRPr i="1" sz="3600">
              <a:solidFill>
                <a:srgbClr val="CC0000"/>
              </a:solidFill>
              <a:latin typeface="Century"/>
              <a:ea typeface="Century"/>
              <a:cs typeface="Century"/>
              <a:sym typeface="Century"/>
            </a:endParaRPr>
          </a:p>
        </p:txBody>
      </p:sp>
      <p:sp>
        <p:nvSpPr>
          <p:cNvPr id="73" name="Google Shape;73;p16"/>
          <p:cNvSpPr txBox="1"/>
          <p:nvPr/>
        </p:nvSpPr>
        <p:spPr>
          <a:xfrm>
            <a:off x="291900" y="3440850"/>
            <a:ext cx="8560200" cy="446400"/>
          </a:xfrm>
          <a:prstGeom prst="rect">
            <a:avLst/>
          </a:prstGeom>
          <a:noFill/>
          <a:ln>
            <a:noFill/>
          </a:ln>
        </p:spPr>
        <p:txBody>
          <a:bodyPr anchorCtr="0" anchor="t" bIns="91425" lIns="91425" spcFirstLastPara="1" rIns="91425" wrap="square" tIns="91425">
            <a:spAutoFit/>
          </a:bodyPr>
          <a:lstStyle/>
          <a:p>
            <a:pPr indent="457200" lvl="0" marL="0" rtl="0" algn="ctr">
              <a:spcBef>
                <a:spcPts val="0"/>
              </a:spcBef>
              <a:spcAft>
                <a:spcPts val="0"/>
              </a:spcAft>
              <a:buNone/>
            </a:pPr>
            <a:r>
              <a:t/>
            </a:r>
            <a:endParaRPr i="1" sz="1700">
              <a:solidFill>
                <a:schemeClr val="dk1"/>
              </a:solidFill>
              <a:latin typeface="Century"/>
              <a:ea typeface="Century"/>
              <a:cs typeface="Century"/>
              <a:sym typeface="Century"/>
            </a:endParaRPr>
          </a:p>
        </p:txBody>
      </p:sp>
      <p:sp>
        <p:nvSpPr>
          <p:cNvPr id="74" name="Google Shape;74;p16"/>
          <p:cNvSpPr txBox="1"/>
          <p:nvPr/>
        </p:nvSpPr>
        <p:spPr>
          <a:xfrm>
            <a:off x="394225" y="4069950"/>
            <a:ext cx="84249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latin typeface="Century Gothic"/>
                <a:ea typeface="Century Gothic"/>
                <a:cs typeface="Century Gothic"/>
                <a:sym typeface="Century Gothic"/>
              </a:rPr>
              <a:t>“Teachers must teach all students the explicit and implicit rules of power as a first step toward a more just society.” Lisa Delpit (1988)</a:t>
            </a:r>
            <a:endParaRPr sz="1800">
              <a:latin typeface="Century Gothic"/>
              <a:ea typeface="Century Gothic"/>
              <a:cs typeface="Century Gothic"/>
              <a:sym typeface="Century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7"/>
          <p:cNvSpPr txBox="1"/>
          <p:nvPr>
            <p:ph type="title"/>
          </p:nvPr>
        </p:nvSpPr>
        <p:spPr>
          <a:xfrm>
            <a:off x="311700" y="96125"/>
            <a:ext cx="8520600" cy="615600"/>
          </a:xfrm>
          <a:prstGeom prst="rect">
            <a:avLst/>
          </a:prstGeom>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CC0000"/>
                </a:solidFill>
                <a:latin typeface="Century"/>
                <a:ea typeface="Century"/>
                <a:cs typeface="Century"/>
                <a:sym typeface="Century"/>
              </a:rPr>
              <a:t>What’s the Difference?</a:t>
            </a:r>
            <a:endParaRPr>
              <a:solidFill>
                <a:srgbClr val="CC0000"/>
              </a:solidFill>
              <a:latin typeface="Century"/>
              <a:ea typeface="Century"/>
              <a:cs typeface="Century"/>
              <a:sym typeface="Century"/>
            </a:endParaRPr>
          </a:p>
        </p:txBody>
      </p:sp>
      <p:graphicFrame>
        <p:nvGraphicFramePr>
          <p:cNvPr id="80" name="Google Shape;80;p17"/>
          <p:cNvGraphicFramePr/>
          <p:nvPr/>
        </p:nvGraphicFramePr>
        <p:xfrm>
          <a:off x="200300" y="711705"/>
          <a:ext cx="3000000" cy="3000000"/>
        </p:xfrm>
        <a:graphic>
          <a:graphicData uri="http://schemas.openxmlformats.org/drawingml/2006/table">
            <a:tbl>
              <a:tblPr>
                <a:noFill/>
                <a:tableStyleId>{C9C3E299-D07D-435F-95C1-2F6EB01B3B26}</a:tableStyleId>
              </a:tblPr>
              <a:tblGrid>
                <a:gridCol w="1999875"/>
                <a:gridCol w="6808525"/>
              </a:tblGrid>
              <a:tr h="1280125">
                <a:tc>
                  <a:txBody>
                    <a:bodyPr/>
                    <a:lstStyle/>
                    <a:p>
                      <a:pPr indent="0" lvl="0" marL="0" rtl="0" algn="l">
                        <a:spcBef>
                          <a:spcPts val="0"/>
                        </a:spcBef>
                        <a:spcAft>
                          <a:spcPts val="0"/>
                        </a:spcAft>
                        <a:buNone/>
                      </a:pPr>
                      <a:r>
                        <a:rPr b="1" lang="en" sz="1900">
                          <a:latin typeface="Archivo Black"/>
                          <a:ea typeface="Archivo Black"/>
                          <a:cs typeface="Archivo Black"/>
                          <a:sym typeface="Archivo Black"/>
                        </a:rPr>
                        <a:t>Relevant</a:t>
                      </a:r>
                      <a:endParaRPr b="1" sz="1900">
                        <a:latin typeface="Archivo Black"/>
                        <a:ea typeface="Archivo Black"/>
                        <a:cs typeface="Archivo Black"/>
                        <a:sym typeface="Archivo Black"/>
                      </a:endParaRPr>
                    </a:p>
                    <a:p>
                      <a:pPr indent="0" lvl="0" marL="0" rtl="0" algn="l">
                        <a:spcBef>
                          <a:spcPts val="0"/>
                        </a:spcBef>
                        <a:spcAft>
                          <a:spcPts val="0"/>
                        </a:spcAft>
                        <a:buNone/>
                      </a:pPr>
                      <a:r>
                        <a:t/>
                      </a:r>
                      <a:endParaRPr sz="1900">
                        <a:latin typeface="Century"/>
                        <a:ea typeface="Century"/>
                        <a:cs typeface="Century"/>
                        <a:sym typeface="Century"/>
                      </a:endParaRPr>
                    </a:p>
                    <a:p>
                      <a:pPr indent="0" lvl="0" marL="0" rtl="0" algn="l">
                        <a:spcBef>
                          <a:spcPts val="0"/>
                        </a:spcBef>
                        <a:spcAft>
                          <a:spcPts val="0"/>
                        </a:spcAft>
                        <a:buNone/>
                      </a:pPr>
                      <a:r>
                        <a:t/>
                      </a:r>
                      <a:endParaRPr sz="1900">
                        <a:latin typeface="Century"/>
                        <a:ea typeface="Century"/>
                        <a:cs typeface="Century"/>
                        <a:sym typeface="Century"/>
                      </a:endParaRPr>
                    </a:p>
                    <a:p>
                      <a:pPr indent="0" lvl="0" marL="0" rtl="0" algn="l">
                        <a:spcBef>
                          <a:spcPts val="0"/>
                        </a:spcBef>
                        <a:spcAft>
                          <a:spcPts val="0"/>
                        </a:spcAft>
                        <a:buNone/>
                      </a:pPr>
                      <a:r>
                        <a:rPr i="1" lang="en">
                          <a:latin typeface="Century"/>
                          <a:ea typeface="Century"/>
                          <a:cs typeface="Century"/>
                          <a:sym typeface="Century"/>
                        </a:rPr>
                        <a:t>Gloria Ladson-Billings</a:t>
                      </a:r>
                      <a:endParaRPr i="1">
                        <a:latin typeface="Century"/>
                        <a:ea typeface="Century"/>
                        <a:cs typeface="Century"/>
                        <a:sym typeface="Century"/>
                      </a:endParaRPr>
                    </a:p>
                  </a:txBody>
                  <a:tcPr marT="91425" marB="91425" marR="91425" marL="91425">
                    <a:solidFill>
                      <a:srgbClr val="CC0000"/>
                    </a:solidFill>
                  </a:tcPr>
                </a:tc>
                <a:tc>
                  <a:txBody>
                    <a:bodyPr/>
                    <a:lstStyle/>
                    <a:p>
                      <a:pPr indent="0" lvl="0" marL="0" rtl="0" algn="l">
                        <a:spcBef>
                          <a:spcPts val="0"/>
                        </a:spcBef>
                        <a:spcAft>
                          <a:spcPts val="0"/>
                        </a:spcAft>
                        <a:buNone/>
                      </a:pPr>
                      <a:r>
                        <a:rPr lang="en" sz="1800">
                          <a:solidFill>
                            <a:schemeClr val="lt1"/>
                          </a:solidFill>
                          <a:latin typeface="Century Gothic"/>
                          <a:ea typeface="Century Gothic"/>
                          <a:cs typeface="Century Gothic"/>
                          <a:sym typeface="Century Gothic"/>
                        </a:rPr>
                        <a:t>Culturally </a:t>
                      </a:r>
                      <a:r>
                        <a:rPr b="1" i="1" lang="en" sz="1800">
                          <a:solidFill>
                            <a:schemeClr val="lt1"/>
                          </a:solidFill>
                          <a:latin typeface="Century Gothic"/>
                          <a:ea typeface="Century Gothic"/>
                          <a:cs typeface="Century Gothic"/>
                          <a:sym typeface="Century Gothic"/>
                        </a:rPr>
                        <a:t>Relevant </a:t>
                      </a:r>
                      <a:r>
                        <a:rPr lang="en" sz="1800">
                          <a:solidFill>
                            <a:schemeClr val="lt1"/>
                          </a:solidFill>
                          <a:latin typeface="Century Gothic"/>
                          <a:ea typeface="Century Gothic"/>
                          <a:cs typeface="Century Gothic"/>
                          <a:sym typeface="Century Gothic"/>
                        </a:rPr>
                        <a:t>Pedagogy problematizes teaching and encourages teachers to ask about the nature of the student teacher relationship, the curriculum, schooling, and society.</a:t>
                      </a:r>
                      <a:endParaRPr sz="1800">
                        <a:solidFill>
                          <a:schemeClr val="lt1"/>
                        </a:solidFill>
                        <a:latin typeface="Century Gothic"/>
                        <a:ea typeface="Century Gothic"/>
                        <a:cs typeface="Century Gothic"/>
                        <a:sym typeface="Century Gothic"/>
                      </a:endParaRPr>
                    </a:p>
                  </a:txBody>
                  <a:tcPr marT="91425" marB="91425" marR="91425" marL="91425">
                    <a:solidFill>
                      <a:srgbClr val="CC0000"/>
                    </a:solidFill>
                  </a:tcPr>
                </a:tc>
              </a:tr>
              <a:tr h="1219175">
                <a:tc>
                  <a:txBody>
                    <a:bodyPr/>
                    <a:lstStyle/>
                    <a:p>
                      <a:pPr indent="0" lvl="0" marL="0" rtl="0" algn="l">
                        <a:spcBef>
                          <a:spcPts val="0"/>
                        </a:spcBef>
                        <a:spcAft>
                          <a:spcPts val="0"/>
                        </a:spcAft>
                        <a:buNone/>
                      </a:pPr>
                      <a:r>
                        <a:rPr b="1" lang="en" sz="1900">
                          <a:latin typeface="Archivo Black"/>
                          <a:ea typeface="Archivo Black"/>
                          <a:cs typeface="Archivo Black"/>
                          <a:sym typeface="Archivo Black"/>
                        </a:rPr>
                        <a:t>Responsive</a:t>
                      </a:r>
                      <a:endParaRPr b="1" sz="1900">
                        <a:latin typeface="Archivo Black"/>
                        <a:ea typeface="Archivo Black"/>
                        <a:cs typeface="Archivo Black"/>
                        <a:sym typeface="Archivo Black"/>
                      </a:endParaRPr>
                    </a:p>
                    <a:p>
                      <a:pPr indent="0" lvl="0" marL="0" rtl="0" algn="l">
                        <a:spcBef>
                          <a:spcPts val="0"/>
                        </a:spcBef>
                        <a:spcAft>
                          <a:spcPts val="0"/>
                        </a:spcAft>
                        <a:buNone/>
                      </a:pPr>
                      <a:r>
                        <a:t/>
                      </a:r>
                      <a:endParaRPr sz="1900">
                        <a:latin typeface="Century"/>
                        <a:ea typeface="Century"/>
                        <a:cs typeface="Century"/>
                        <a:sym typeface="Century"/>
                      </a:endParaRPr>
                    </a:p>
                    <a:p>
                      <a:pPr indent="0" lvl="0" marL="0" rtl="0" algn="l">
                        <a:spcBef>
                          <a:spcPts val="0"/>
                        </a:spcBef>
                        <a:spcAft>
                          <a:spcPts val="0"/>
                        </a:spcAft>
                        <a:buNone/>
                      </a:pPr>
                      <a:r>
                        <a:t/>
                      </a:r>
                      <a:endParaRPr sz="1900">
                        <a:latin typeface="Century"/>
                        <a:ea typeface="Century"/>
                        <a:cs typeface="Century"/>
                        <a:sym typeface="Century"/>
                      </a:endParaRPr>
                    </a:p>
                    <a:p>
                      <a:pPr indent="0" lvl="0" marL="0" rtl="0" algn="l">
                        <a:spcBef>
                          <a:spcPts val="0"/>
                        </a:spcBef>
                        <a:spcAft>
                          <a:spcPts val="0"/>
                        </a:spcAft>
                        <a:buNone/>
                      </a:pPr>
                      <a:r>
                        <a:rPr i="1" lang="en" sz="1600">
                          <a:latin typeface="Century"/>
                          <a:ea typeface="Century"/>
                          <a:cs typeface="Century"/>
                          <a:sym typeface="Century"/>
                        </a:rPr>
                        <a:t>Geneva Gay</a:t>
                      </a:r>
                      <a:r>
                        <a:rPr lang="en" sz="1600">
                          <a:latin typeface="Century"/>
                          <a:ea typeface="Century"/>
                          <a:cs typeface="Century"/>
                          <a:sym typeface="Century"/>
                        </a:rPr>
                        <a:t> </a:t>
                      </a:r>
                      <a:endParaRPr sz="1600">
                        <a:latin typeface="Century"/>
                        <a:ea typeface="Century"/>
                        <a:cs typeface="Century"/>
                        <a:sym typeface="Century"/>
                      </a:endParaRPr>
                    </a:p>
                  </a:txBody>
                  <a:tcPr marT="91425" marB="91425" marR="91425" marL="91425"/>
                </a:tc>
                <a:tc>
                  <a:txBody>
                    <a:bodyPr/>
                    <a:lstStyle/>
                    <a:p>
                      <a:pPr indent="0" lvl="0" marL="0" rtl="0" algn="l">
                        <a:spcBef>
                          <a:spcPts val="0"/>
                        </a:spcBef>
                        <a:spcAft>
                          <a:spcPts val="0"/>
                        </a:spcAft>
                        <a:buNone/>
                      </a:pPr>
                      <a:r>
                        <a:rPr lang="en" sz="1800">
                          <a:latin typeface="Century Gothic"/>
                          <a:ea typeface="Century Gothic"/>
                          <a:cs typeface="Century Gothic"/>
                          <a:sym typeface="Century Gothic"/>
                        </a:rPr>
                        <a:t>Culturally </a:t>
                      </a:r>
                      <a:r>
                        <a:rPr b="1" i="1" lang="en" sz="1800">
                          <a:latin typeface="Century Gothic"/>
                          <a:ea typeface="Century Gothic"/>
                          <a:cs typeface="Century Gothic"/>
                          <a:sym typeface="Century Gothic"/>
                        </a:rPr>
                        <a:t>Responsive</a:t>
                      </a:r>
                      <a:r>
                        <a:rPr lang="en" sz="1800">
                          <a:latin typeface="Century Gothic"/>
                          <a:ea typeface="Century Gothic"/>
                          <a:cs typeface="Century Gothic"/>
                          <a:sym typeface="Century Gothic"/>
                        </a:rPr>
                        <a:t> Pedagogy uses cultural knowledge, prior experiences, frames of reference, and performance styles of ethnically diverse students to make learning encounters more relevant to and effective for them. </a:t>
                      </a:r>
                      <a:endParaRPr sz="1800">
                        <a:latin typeface="Century Gothic"/>
                        <a:ea typeface="Century Gothic"/>
                        <a:cs typeface="Century Gothic"/>
                        <a:sym typeface="Century Gothic"/>
                      </a:endParaRPr>
                    </a:p>
                  </a:txBody>
                  <a:tcPr marT="91425" marB="91425" marR="91425" marL="91425"/>
                </a:tc>
              </a:tr>
              <a:tr h="1138300">
                <a:tc>
                  <a:txBody>
                    <a:bodyPr/>
                    <a:lstStyle/>
                    <a:p>
                      <a:pPr indent="0" lvl="0" marL="0" rtl="0" algn="l">
                        <a:spcBef>
                          <a:spcPts val="0"/>
                        </a:spcBef>
                        <a:spcAft>
                          <a:spcPts val="0"/>
                        </a:spcAft>
                        <a:buNone/>
                      </a:pPr>
                      <a:r>
                        <a:rPr b="1" lang="en" sz="1900">
                          <a:latin typeface="Archivo Black"/>
                          <a:ea typeface="Archivo Black"/>
                          <a:cs typeface="Archivo Black"/>
                          <a:sym typeface="Archivo Black"/>
                        </a:rPr>
                        <a:t>Sustaining </a:t>
                      </a:r>
                      <a:endParaRPr b="1" sz="1900">
                        <a:latin typeface="Archivo Black"/>
                        <a:ea typeface="Archivo Black"/>
                        <a:cs typeface="Archivo Black"/>
                        <a:sym typeface="Archivo Black"/>
                      </a:endParaRPr>
                    </a:p>
                    <a:p>
                      <a:pPr indent="0" lvl="0" marL="0" rtl="0" algn="l">
                        <a:spcBef>
                          <a:spcPts val="0"/>
                        </a:spcBef>
                        <a:spcAft>
                          <a:spcPts val="0"/>
                        </a:spcAft>
                        <a:buNone/>
                      </a:pPr>
                      <a:r>
                        <a:t/>
                      </a:r>
                      <a:endParaRPr sz="1900">
                        <a:latin typeface="Century"/>
                        <a:ea typeface="Century"/>
                        <a:cs typeface="Century"/>
                        <a:sym typeface="Century"/>
                      </a:endParaRPr>
                    </a:p>
                    <a:p>
                      <a:pPr indent="0" lvl="0" marL="0" rtl="0" algn="l">
                        <a:spcBef>
                          <a:spcPts val="0"/>
                        </a:spcBef>
                        <a:spcAft>
                          <a:spcPts val="0"/>
                        </a:spcAft>
                        <a:buNone/>
                      </a:pPr>
                      <a:r>
                        <a:t/>
                      </a:r>
                      <a:endParaRPr sz="1900">
                        <a:latin typeface="Century"/>
                        <a:ea typeface="Century"/>
                        <a:cs typeface="Century"/>
                        <a:sym typeface="Century"/>
                      </a:endParaRPr>
                    </a:p>
                    <a:p>
                      <a:pPr indent="0" lvl="0" marL="0" rtl="0" algn="l">
                        <a:spcBef>
                          <a:spcPts val="0"/>
                        </a:spcBef>
                        <a:spcAft>
                          <a:spcPts val="0"/>
                        </a:spcAft>
                        <a:buNone/>
                      </a:pPr>
                      <a:r>
                        <a:rPr i="1" lang="en" sz="1600">
                          <a:latin typeface="Century"/>
                          <a:ea typeface="Century"/>
                          <a:cs typeface="Century"/>
                          <a:sym typeface="Century"/>
                        </a:rPr>
                        <a:t>Django Paris</a:t>
                      </a:r>
                      <a:endParaRPr i="1" sz="1600">
                        <a:latin typeface="Century"/>
                        <a:ea typeface="Century"/>
                        <a:cs typeface="Century"/>
                        <a:sym typeface="Century"/>
                      </a:endParaRPr>
                    </a:p>
                  </a:txBody>
                  <a:tcPr marT="91425" marB="91425" marR="91425" marL="91425">
                    <a:solidFill>
                      <a:srgbClr val="CC0000"/>
                    </a:solidFill>
                  </a:tcPr>
                </a:tc>
                <a:tc>
                  <a:txBody>
                    <a:bodyPr/>
                    <a:lstStyle/>
                    <a:p>
                      <a:pPr indent="0" lvl="0" marL="0" rtl="0" algn="l">
                        <a:spcBef>
                          <a:spcPts val="0"/>
                        </a:spcBef>
                        <a:spcAft>
                          <a:spcPts val="0"/>
                        </a:spcAft>
                        <a:buNone/>
                      </a:pPr>
                      <a:r>
                        <a:rPr lang="en" sz="1900">
                          <a:solidFill>
                            <a:schemeClr val="lt1"/>
                          </a:solidFill>
                          <a:latin typeface="Century Gothic"/>
                          <a:ea typeface="Century Gothic"/>
                          <a:cs typeface="Century Gothic"/>
                          <a:sym typeface="Century Gothic"/>
                        </a:rPr>
                        <a:t>Culturally </a:t>
                      </a:r>
                      <a:r>
                        <a:rPr b="1" i="1" lang="en" sz="1900">
                          <a:solidFill>
                            <a:schemeClr val="lt1"/>
                          </a:solidFill>
                          <a:latin typeface="Century Gothic"/>
                          <a:ea typeface="Century Gothic"/>
                          <a:cs typeface="Century Gothic"/>
                          <a:sym typeface="Century Gothic"/>
                        </a:rPr>
                        <a:t>Sustaining</a:t>
                      </a:r>
                      <a:r>
                        <a:rPr lang="en" sz="1900">
                          <a:solidFill>
                            <a:schemeClr val="lt1"/>
                          </a:solidFill>
                          <a:latin typeface="Century Gothic"/>
                          <a:ea typeface="Century Gothic"/>
                          <a:cs typeface="Century Gothic"/>
                          <a:sym typeface="Century Gothic"/>
                        </a:rPr>
                        <a:t> Pedagogy seeks to perpetuate and foster—to sustain—linguistic, literate, and cultural pluralism as part of schooling for positive social transformation and revitalization</a:t>
                      </a:r>
                      <a:endParaRPr sz="2200">
                        <a:solidFill>
                          <a:schemeClr val="lt1"/>
                        </a:solidFill>
                        <a:latin typeface="Century Gothic"/>
                        <a:ea typeface="Century Gothic"/>
                        <a:cs typeface="Century Gothic"/>
                        <a:sym typeface="Century Gothic"/>
                      </a:endParaRPr>
                    </a:p>
                  </a:txBody>
                  <a:tcPr marT="91425" marB="91425" marR="91425" marL="91425">
                    <a:solidFill>
                      <a:srgbClr val="CC0000"/>
                    </a:solidFill>
                  </a:tcPr>
                </a:tc>
              </a:tr>
            </a:tbl>
          </a:graphicData>
        </a:graphic>
      </p:graphicFrame>
      <p:sp>
        <p:nvSpPr>
          <p:cNvPr id="81" name="Google Shape;81;p17"/>
          <p:cNvSpPr/>
          <p:nvPr/>
        </p:nvSpPr>
        <p:spPr>
          <a:xfrm>
            <a:off x="1203275" y="1231813"/>
            <a:ext cx="996900" cy="224700"/>
          </a:xfrm>
          <a:prstGeom prst="rightArrow">
            <a:avLst>
              <a:gd fmla="val 50000" name="adj1"/>
              <a:gd fmla="val 50000" name="adj2"/>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7"/>
          <p:cNvSpPr/>
          <p:nvPr/>
        </p:nvSpPr>
        <p:spPr>
          <a:xfrm>
            <a:off x="1203275" y="2531325"/>
            <a:ext cx="996900" cy="224700"/>
          </a:xfrm>
          <a:prstGeom prst="rightArrow">
            <a:avLst>
              <a:gd fmla="val 50000" name="adj1"/>
              <a:gd fmla="val 50000" name="adj2"/>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7"/>
          <p:cNvSpPr/>
          <p:nvPr/>
        </p:nvSpPr>
        <p:spPr>
          <a:xfrm>
            <a:off x="1203275" y="3830825"/>
            <a:ext cx="996900" cy="224700"/>
          </a:xfrm>
          <a:prstGeom prst="rightArrow">
            <a:avLst>
              <a:gd fmla="val 50000" name="adj1"/>
              <a:gd fmla="val 50000" name="adj2"/>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8"/>
          <p:cNvSpPr txBox="1"/>
          <p:nvPr>
            <p:ph type="ctrTitle"/>
          </p:nvPr>
        </p:nvSpPr>
        <p:spPr>
          <a:xfrm>
            <a:off x="135425" y="87625"/>
            <a:ext cx="8068500" cy="785100"/>
          </a:xfrm>
          <a:prstGeom prst="rect">
            <a:avLst/>
          </a:prstGeom>
        </p:spPr>
        <p:txBody>
          <a:bodyPr anchorCtr="0" anchor="b" bIns="91425" lIns="91425" spcFirstLastPara="1" rIns="91425" wrap="square" tIns="91425">
            <a:spAutoFit/>
          </a:bodyPr>
          <a:lstStyle/>
          <a:p>
            <a:pPr indent="0" lvl="0" marL="0" rtl="0" algn="l">
              <a:spcBef>
                <a:spcPts val="0"/>
              </a:spcBef>
              <a:spcAft>
                <a:spcPts val="0"/>
              </a:spcAft>
              <a:buNone/>
            </a:pPr>
            <a:r>
              <a:rPr lang="en" sz="3900">
                <a:solidFill>
                  <a:srgbClr val="CC0000"/>
                </a:solidFill>
                <a:latin typeface="Century"/>
                <a:ea typeface="Century"/>
                <a:cs typeface="Century"/>
                <a:sym typeface="Century"/>
              </a:rPr>
              <a:t>Culturally Responsive Teaching</a:t>
            </a:r>
            <a:endParaRPr b="1" sz="4700" u="sng" strike="sngStrike">
              <a:solidFill>
                <a:srgbClr val="CC0000"/>
              </a:solidFill>
              <a:latin typeface="Allura"/>
              <a:ea typeface="Allura"/>
              <a:cs typeface="Allura"/>
              <a:sym typeface="Allura"/>
            </a:endParaRPr>
          </a:p>
        </p:txBody>
      </p:sp>
      <p:sp>
        <p:nvSpPr>
          <p:cNvPr id="89" name="Google Shape;89;p18"/>
          <p:cNvSpPr txBox="1"/>
          <p:nvPr/>
        </p:nvSpPr>
        <p:spPr>
          <a:xfrm>
            <a:off x="256725" y="2731725"/>
            <a:ext cx="7114500" cy="523200"/>
          </a:xfrm>
          <a:prstGeom prst="rect">
            <a:avLst/>
          </a:prstGeom>
          <a:solidFill>
            <a:schemeClr val="dk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solidFill>
                  <a:schemeClr val="lt1"/>
                </a:solidFill>
                <a:latin typeface="Century Gothic"/>
                <a:ea typeface="Century Gothic"/>
                <a:cs typeface="Century Gothic"/>
                <a:sym typeface="Century Gothic"/>
              </a:rPr>
              <a:t>CRT is all about building relationships with students.</a:t>
            </a:r>
            <a:endParaRPr sz="2200">
              <a:solidFill>
                <a:schemeClr val="lt1"/>
              </a:solidFill>
              <a:latin typeface="Century Gothic"/>
              <a:ea typeface="Century Gothic"/>
              <a:cs typeface="Century Gothic"/>
              <a:sym typeface="Century Gothic"/>
            </a:endParaRPr>
          </a:p>
        </p:txBody>
      </p:sp>
      <p:sp>
        <p:nvSpPr>
          <p:cNvPr id="90" name="Google Shape;90;p18"/>
          <p:cNvSpPr txBox="1"/>
          <p:nvPr/>
        </p:nvSpPr>
        <p:spPr>
          <a:xfrm>
            <a:off x="2587950" y="3556925"/>
            <a:ext cx="6208800" cy="523200"/>
          </a:xfrm>
          <a:prstGeom prst="rect">
            <a:avLst/>
          </a:prstGeom>
          <a:solidFill>
            <a:schemeClr val="dk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solidFill>
                  <a:schemeClr val="lt1"/>
                </a:solidFill>
                <a:latin typeface="Century Gothic"/>
                <a:ea typeface="Century Gothic"/>
                <a:cs typeface="Century Gothic"/>
                <a:sym typeface="Century Gothic"/>
              </a:rPr>
              <a:t>CRT is all about choosing the right strategies.</a:t>
            </a:r>
            <a:endParaRPr sz="2200">
              <a:solidFill>
                <a:schemeClr val="lt1"/>
              </a:solidFill>
              <a:latin typeface="Century Gothic"/>
              <a:ea typeface="Century Gothic"/>
              <a:cs typeface="Century Gothic"/>
              <a:sym typeface="Century Gothic"/>
            </a:endParaRPr>
          </a:p>
        </p:txBody>
      </p:sp>
      <p:sp>
        <p:nvSpPr>
          <p:cNvPr id="91" name="Google Shape;91;p18"/>
          <p:cNvSpPr txBox="1"/>
          <p:nvPr/>
        </p:nvSpPr>
        <p:spPr>
          <a:xfrm>
            <a:off x="2587950" y="1906525"/>
            <a:ext cx="3733200" cy="523200"/>
          </a:xfrm>
          <a:prstGeom prst="rect">
            <a:avLst/>
          </a:prstGeom>
          <a:solidFill>
            <a:schemeClr val="dk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solidFill>
                  <a:schemeClr val="lt1"/>
                </a:solidFill>
                <a:latin typeface="Century Gothic"/>
                <a:ea typeface="Century Gothic"/>
                <a:cs typeface="Century Gothic"/>
                <a:sym typeface="Century Gothic"/>
              </a:rPr>
              <a:t>CRT is just good teaching.</a:t>
            </a:r>
            <a:endParaRPr sz="2200">
              <a:solidFill>
                <a:schemeClr val="lt1"/>
              </a:solidFill>
              <a:latin typeface="Century Gothic"/>
              <a:ea typeface="Century Gothic"/>
              <a:cs typeface="Century Gothic"/>
              <a:sym typeface="Century Gothic"/>
            </a:endParaRPr>
          </a:p>
        </p:txBody>
      </p:sp>
      <p:sp>
        <p:nvSpPr>
          <p:cNvPr id="92" name="Google Shape;92;p18"/>
          <p:cNvSpPr txBox="1"/>
          <p:nvPr/>
        </p:nvSpPr>
        <p:spPr>
          <a:xfrm>
            <a:off x="256725" y="4382125"/>
            <a:ext cx="5792400" cy="523200"/>
          </a:xfrm>
          <a:prstGeom prst="rect">
            <a:avLst/>
          </a:prstGeom>
          <a:solidFill>
            <a:schemeClr val="dk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solidFill>
                  <a:schemeClr val="lt1"/>
                </a:solidFill>
                <a:latin typeface="Century Gothic"/>
                <a:ea typeface="Century Gothic"/>
                <a:cs typeface="Century Gothic"/>
                <a:sym typeface="Century Gothic"/>
              </a:rPr>
              <a:t>CRT is for the success of students of color.</a:t>
            </a:r>
            <a:endParaRPr sz="2200">
              <a:solidFill>
                <a:schemeClr val="lt1"/>
              </a:solidFill>
              <a:latin typeface="Century Gothic"/>
              <a:ea typeface="Century Gothic"/>
              <a:cs typeface="Century Gothic"/>
              <a:sym typeface="Century Gothic"/>
            </a:endParaRPr>
          </a:p>
        </p:txBody>
      </p:sp>
      <p:sp>
        <p:nvSpPr>
          <p:cNvPr id="93" name="Google Shape;93;p18"/>
          <p:cNvSpPr txBox="1"/>
          <p:nvPr/>
        </p:nvSpPr>
        <p:spPr>
          <a:xfrm>
            <a:off x="256725" y="1081325"/>
            <a:ext cx="4165800" cy="523200"/>
          </a:xfrm>
          <a:prstGeom prst="rect">
            <a:avLst/>
          </a:prstGeom>
          <a:solidFill>
            <a:schemeClr val="dk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solidFill>
                  <a:schemeClr val="lt1"/>
                </a:solidFill>
                <a:latin typeface="Century Gothic"/>
                <a:ea typeface="Century Gothic"/>
                <a:cs typeface="Century Gothic"/>
                <a:sym typeface="Century Gothic"/>
              </a:rPr>
              <a:t>CRT reduces academic rigor.</a:t>
            </a:r>
            <a:endParaRPr sz="2200">
              <a:solidFill>
                <a:schemeClr val="lt1"/>
              </a:solidFill>
              <a:latin typeface="Century Gothic"/>
              <a:ea typeface="Century Gothic"/>
              <a:cs typeface="Century Gothic"/>
              <a:sym typeface="Century Gothic"/>
            </a:endParaRPr>
          </a:p>
        </p:txBody>
      </p:sp>
      <p:sp>
        <p:nvSpPr>
          <p:cNvPr id="94" name="Google Shape;94;p18"/>
          <p:cNvSpPr txBox="1"/>
          <p:nvPr/>
        </p:nvSpPr>
        <p:spPr>
          <a:xfrm>
            <a:off x="6858000" y="33775"/>
            <a:ext cx="2093700" cy="892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b="1" lang="en" sz="4600" strike="sngStrike">
                <a:solidFill>
                  <a:srgbClr val="CC0000"/>
                </a:solidFill>
                <a:latin typeface="Allura"/>
                <a:ea typeface="Allura"/>
                <a:cs typeface="Allura"/>
                <a:sym typeface="Allura"/>
              </a:rPr>
              <a:t>Myths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
                                        </p:tgtEl>
                                        <p:attrNameLst>
                                          <p:attrName>style.visibility</p:attrName>
                                        </p:attrNameLst>
                                      </p:cBhvr>
                                      <p:to>
                                        <p:strVal val="visible"/>
                                      </p:to>
                                    </p:set>
                                    <p:animEffect filter="fade" transition="in">
                                      <p:cBhvr>
                                        <p:cTn dur="1000"/>
                                        <p:tgtEl>
                                          <p:spTgt spid="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3"/>
                                        </p:tgtEl>
                                        <p:attrNameLst>
                                          <p:attrName>style.visibility</p:attrName>
                                        </p:attrNameLst>
                                      </p:cBhvr>
                                      <p:to>
                                        <p:strVal val="visible"/>
                                      </p:to>
                                    </p:set>
                                    <p:animEffect filter="fade" transition="in">
                                      <p:cBhvr>
                                        <p:cTn dur="1000"/>
                                        <p:tgtEl>
                                          <p:spTgt spid="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
                                        </p:tgtEl>
                                        <p:attrNameLst>
                                          <p:attrName>style.visibility</p:attrName>
                                        </p:attrNameLst>
                                      </p:cBhvr>
                                      <p:to>
                                        <p:strVal val="visible"/>
                                      </p:to>
                                    </p:set>
                                    <p:animEffect filter="fade" transition="in">
                                      <p:cBhvr>
                                        <p:cTn dur="1000"/>
                                        <p:tgtEl>
                                          <p:spTgt spid="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
                                        </p:tgtEl>
                                        <p:attrNameLst>
                                          <p:attrName>style.visibility</p:attrName>
                                        </p:attrNameLst>
                                      </p:cBhvr>
                                      <p:to>
                                        <p:strVal val="visible"/>
                                      </p:to>
                                    </p:set>
                                    <p:animEffect filter="fade" transition="in">
                                      <p:cBhvr>
                                        <p:cTn dur="1000"/>
                                        <p:tgtEl>
                                          <p:spTgt spid="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
                                        </p:tgtEl>
                                        <p:attrNameLst>
                                          <p:attrName>style.visibility</p:attrName>
                                        </p:attrNameLst>
                                      </p:cBhvr>
                                      <p:to>
                                        <p:strVal val="visible"/>
                                      </p:to>
                                    </p:set>
                                    <p:animEffect filter="fade" transition="in">
                                      <p:cBhvr>
                                        <p:cTn dur="1000"/>
                                        <p:tgtEl>
                                          <p:spTgt spid="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
                                        </p:tgtEl>
                                        <p:attrNameLst>
                                          <p:attrName>style.visibility</p:attrName>
                                        </p:attrNameLst>
                                      </p:cBhvr>
                                      <p:to>
                                        <p:strVal val="visible"/>
                                      </p:to>
                                    </p:set>
                                    <p:animEffect filter="fade" transition="in">
                                      <p:cBhvr>
                                        <p:cTn dur="1000"/>
                                        <p:tgtEl>
                                          <p:spTgt spid="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9"/>
          <p:cNvSpPr txBox="1"/>
          <p:nvPr>
            <p:ph type="title"/>
          </p:nvPr>
        </p:nvSpPr>
        <p:spPr>
          <a:xfrm>
            <a:off x="127600" y="88325"/>
            <a:ext cx="8520600" cy="615600"/>
          </a:xfrm>
          <a:prstGeom prst="rect">
            <a:avLst/>
          </a:prstGeom>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CC0000"/>
                </a:solidFill>
                <a:latin typeface="Century"/>
                <a:ea typeface="Century"/>
                <a:cs typeface="Century"/>
                <a:sym typeface="Century"/>
              </a:rPr>
              <a:t>Culturally Responsive Teaching- An overview </a:t>
            </a:r>
            <a:endParaRPr>
              <a:solidFill>
                <a:srgbClr val="CC0000"/>
              </a:solidFill>
              <a:latin typeface="Century"/>
              <a:ea typeface="Century"/>
              <a:cs typeface="Century"/>
              <a:sym typeface="Century"/>
            </a:endParaRPr>
          </a:p>
        </p:txBody>
      </p:sp>
      <p:sp>
        <p:nvSpPr>
          <p:cNvPr id="100" name="Google Shape;100;p19"/>
          <p:cNvSpPr txBox="1"/>
          <p:nvPr>
            <p:ph idx="1" type="body"/>
          </p:nvPr>
        </p:nvSpPr>
        <p:spPr>
          <a:xfrm>
            <a:off x="70050" y="945350"/>
            <a:ext cx="8520600" cy="6550200"/>
          </a:xfrm>
          <a:prstGeom prst="rect">
            <a:avLst/>
          </a:prstGeom>
        </p:spPr>
        <p:txBody>
          <a:bodyPr anchorCtr="0" anchor="t" bIns="91425" lIns="91425" spcFirstLastPara="1" rIns="91425" wrap="square" tIns="91425">
            <a:spAutoFit/>
          </a:bodyPr>
          <a:lstStyle/>
          <a:p>
            <a:pPr indent="-298450" lvl="0" marL="457200" rtl="0" algn="l">
              <a:lnSpc>
                <a:spcPct val="150000"/>
              </a:lnSpc>
              <a:spcBef>
                <a:spcPts val="0"/>
              </a:spcBef>
              <a:spcAft>
                <a:spcPts val="0"/>
              </a:spcAft>
              <a:buClr>
                <a:srgbClr val="CC0000"/>
              </a:buClr>
              <a:buSzPts val="1100"/>
              <a:buFont typeface="Century Gothic"/>
              <a:buChar char="●"/>
            </a:pPr>
            <a:r>
              <a:rPr i="1" lang="en" sz="1100">
                <a:solidFill>
                  <a:srgbClr val="CC0000"/>
                </a:solidFill>
                <a:latin typeface="Century Gothic"/>
                <a:ea typeface="Century Gothic"/>
                <a:cs typeface="Century Gothic"/>
                <a:sym typeface="Century Gothic"/>
              </a:rPr>
              <a:t>Culture is central to learning. It plays a role not only in </a:t>
            </a:r>
            <a:endParaRPr i="1" sz="1100">
              <a:solidFill>
                <a:srgbClr val="CC0000"/>
              </a:solidFill>
              <a:latin typeface="Century Gothic"/>
              <a:ea typeface="Century Gothic"/>
              <a:cs typeface="Century Gothic"/>
              <a:sym typeface="Century Gothic"/>
            </a:endParaRPr>
          </a:p>
          <a:p>
            <a:pPr indent="0" lvl="0" marL="0" rtl="0" algn="l">
              <a:lnSpc>
                <a:spcPct val="150000"/>
              </a:lnSpc>
              <a:spcBef>
                <a:spcPts val="0"/>
              </a:spcBef>
              <a:spcAft>
                <a:spcPts val="0"/>
              </a:spcAft>
              <a:buNone/>
            </a:pPr>
            <a:r>
              <a:rPr i="1" lang="en" sz="1100">
                <a:solidFill>
                  <a:srgbClr val="CC0000"/>
                </a:solidFill>
                <a:latin typeface="Century Gothic"/>
                <a:ea typeface="Century Gothic"/>
                <a:cs typeface="Century Gothic"/>
                <a:sym typeface="Century Gothic"/>
              </a:rPr>
              <a:t>communicating and receiving information, but also in </a:t>
            </a:r>
            <a:endParaRPr i="1" sz="1100">
              <a:solidFill>
                <a:srgbClr val="CC0000"/>
              </a:solidFill>
              <a:latin typeface="Century Gothic"/>
              <a:ea typeface="Century Gothic"/>
              <a:cs typeface="Century Gothic"/>
              <a:sym typeface="Century Gothic"/>
            </a:endParaRPr>
          </a:p>
          <a:p>
            <a:pPr indent="0" lvl="0" marL="0" rtl="0" algn="l">
              <a:lnSpc>
                <a:spcPct val="150000"/>
              </a:lnSpc>
              <a:spcBef>
                <a:spcPts val="0"/>
              </a:spcBef>
              <a:spcAft>
                <a:spcPts val="0"/>
              </a:spcAft>
              <a:buNone/>
            </a:pPr>
            <a:r>
              <a:rPr i="1" lang="en" sz="1100">
                <a:solidFill>
                  <a:srgbClr val="CC0000"/>
                </a:solidFill>
                <a:latin typeface="Century Gothic"/>
                <a:ea typeface="Century Gothic"/>
                <a:cs typeface="Century Gothic"/>
                <a:sym typeface="Century Gothic"/>
              </a:rPr>
              <a:t>shaping the thinking process of groups and individuals. </a:t>
            </a:r>
            <a:endParaRPr i="1" sz="1100">
              <a:solidFill>
                <a:srgbClr val="CC0000"/>
              </a:solidFill>
              <a:latin typeface="Century Gothic"/>
              <a:ea typeface="Century Gothic"/>
              <a:cs typeface="Century Gothic"/>
              <a:sym typeface="Century Gothic"/>
            </a:endParaRPr>
          </a:p>
          <a:p>
            <a:pPr indent="0" lvl="0" marL="0" rtl="0" algn="l">
              <a:lnSpc>
                <a:spcPct val="150000"/>
              </a:lnSpc>
              <a:spcBef>
                <a:spcPts val="0"/>
              </a:spcBef>
              <a:spcAft>
                <a:spcPts val="0"/>
              </a:spcAft>
              <a:buNone/>
            </a:pPr>
            <a:r>
              <a:rPr b="1" i="1" lang="en" sz="1100">
                <a:solidFill>
                  <a:srgbClr val="CC0000"/>
                </a:solidFill>
                <a:latin typeface="Century Gothic"/>
                <a:ea typeface="Century Gothic"/>
                <a:cs typeface="Century Gothic"/>
                <a:sym typeface="Century Gothic"/>
              </a:rPr>
              <a:t>A pedagogy that acknowledges, responds to, and </a:t>
            </a:r>
            <a:endParaRPr b="1" i="1" sz="1100">
              <a:solidFill>
                <a:srgbClr val="CC0000"/>
              </a:solidFill>
              <a:latin typeface="Century Gothic"/>
              <a:ea typeface="Century Gothic"/>
              <a:cs typeface="Century Gothic"/>
              <a:sym typeface="Century Gothic"/>
            </a:endParaRPr>
          </a:p>
          <a:p>
            <a:pPr indent="0" lvl="0" marL="0" rtl="0" algn="l">
              <a:lnSpc>
                <a:spcPct val="150000"/>
              </a:lnSpc>
              <a:spcBef>
                <a:spcPts val="0"/>
              </a:spcBef>
              <a:spcAft>
                <a:spcPts val="0"/>
              </a:spcAft>
              <a:buNone/>
            </a:pPr>
            <a:r>
              <a:rPr b="1" i="1" lang="en" sz="1100">
                <a:solidFill>
                  <a:srgbClr val="CC0000"/>
                </a:solidFill>
                <a:latin typeface="Century Gothic"/>
                <a:ea typeface="Century Gothic"/>
                <a:cs typeface="Century Gothic"/>
                <a:sym typeface="Century Gothic"/>
              </a:rPr>
              <a:t>celebrates fundamental cultures offers full, </a:t>
            </a:r>
            <a:endParaRPr b="1" i="1" sz="1100">
              <a:solidFill>
                <a:srgbClr val="CC0000"/>
              </a:solidFill>
              <a:latin typeface="Century Gothic"/>
              <a:ea typeface="Century Gothic"/>
              <a:cs typeface="Century Gothic"/>
              <a:sym typeface="Century Gothic"/>
            </a:endParaRPr>
          </a:p>
          <a:p>
            <a:pPr indent="0" lvl="0" marL="0" rtl="0" algn="l">
              <a:lnSpc>
                <a:spcPct val="150000"/>
              </a:lnSpc>
              <a:spcBef>
                <a:spcPts val="0"/>
              </a:spcBef>
              <a:spcAft>
                <a:spcPts val="0"/>
              </a:spcAft>
              <a:buNone/>
            </a:pPr>
            <a:r>
              <a:rPr b="1" i="1" lang="en" sz="1100">
                <a:solidFill>
                  <a:srgbClr val="CC0000"/>
                </a:solidFill>
                <a:latin typeface="Century Gothic"/>
                <a:ea typeface="Century Gothic"/>
                <a:cs typeface="Century Gothic"/>
                <a:sym typeface="Century Gothic"/>
              </a:rPr>
              <a:t>equitable access to education for students from all cultures. </a:t>
            </a:r>
            <a:r>
              <a:rPr i="1" lang="en" sz="1100">
                <a:solidFill>
                  <a:srgbClr val="CC0000"/>
                </a:solidFill>
                <a:latin typeface="Century Gothic"/>
                <a:ea typeface="Century Gothic"/>
                <a:cs typeface="Century Gothic"/>
                <a:sym typeface="Century Gothic"/>
              </a:rPr>
              <a:t> </a:t>
            </a:r>
            <a:endParaRPr i="1" sz="1100">
              <a:solidFill>
                <a:srgbClr val="CC0000"/>
              </a:solidFill>
              <a:latin typeface="Century Gothic"/>
              <a:ea typeface="Century Gothic"/>
              <a:cs typeface="Century Gothic"/>
              <a:sym typeface="Century Gothic"/>
            </a:endParaRPr>
          </a:p>
          <a:p>
            <a:pPr indent="0" lvl="0" marL="0" rtl="0" algn="l">
              <a:lnSpc>
                <a:spcPct val="150000"/>
              </a:lnSpc>
              <a:spcBef>
                <a:spcPts val="0"/>
              </a:spcBef>
              <a:spcAft>
                <a:spcPts val="0"/>
              </a:spcAft>
              <a:buNone/>
            </a:pPr>
            <a:r>
              <a:rPr i="1" lang="en" sz="1100">
                <a:solidFill>
                  <a:srgbClr val="CC0000"/>
                </a:solidFill>
                <a:latin typeface="Century Gothic"/>
                <a:ea typeface="Century Gothic"/>
                <a:cs typeface="Century Gothic"/>
                <a:sym typeface="Century Gothic"/>
              </a:rPr>
              <a:t>(Ladson-Billings, 1994)</a:t>
            </a:r>
            <a:endParaRPr sz="1100">
              <a:solidFill>
                <a:srgbClr val="CC0000"/>
              </a:solidFill>
              <a:latin typeface="Century Gothic"/>
              <a:ea typeface="Century Gothic"/>
              <a:cs typeface="Century Gothic"/>
              <a:sym typeface="Century Gothic"/>
            </a:endParaRPr>
          </a:p>
          <a:p>
            <a:pPr indent="-298450" lvl="0" marL="457200" rtl="0" algn="l">
              <a:lnSpc>
                <a:spcPct val="115000"/>
              </a:lnSpc>
              <a:spcBef>
                <a:spcPts val="300"/>
              </a:spcBef>
              <a:spcAft>
                <a:spcPts val="0"/>
              </a:spcAft>
              <a:buClr>
                <a:srgbClr val="CC0000"/>
              </a:buClr>
              <a:buSzPts val="1100"/>
              <a:buFont typeface="Century Gothic"/>
              <a:buChar char="●"/>
            </a:pPr>
            <a:r>
              <a:rPr lang="en" sz="1100">
                <a:solidFill>
                  <a:srgbClr val="CC0000"/>
                </a:solidFill>
                <a:latin typeface="Century Gothic"/>
                <a:ea typeface="Century Gothic"/>
                <a:cs typeface="Century Gothic"/>
                <a:sym typeface="Century Gothic"/>
              </a:rPr>
              <a:t>As the student population is increasingly non-white, </a:t>
            </a:r>
            <a:endParaRPr sz="1100">
              <a:solidFill>
                <a:srgbClr val="CC0000"/>
              </a:solidFill>
              <a:latin typeface="Century Gothic"/>
              <a:ea typeface="Century Gothic"/>
              <a:cs typeface="Century Gothic"/>
              <a:sym typeface="Century Gothic"/>
            </a:endParaRPr>
          </a:p>
          <a:p>
            <a:pPr indent="0" lvl="0" marL="0" rtl="0" algn="l">
              <a:lnSpc>
                <a:spcPct val="115000"/>
              </a:lnSpc>
              <a:spcBef>
                <a:spcPts val="600"/>
              </a:spcBef>
              <a:spcAft>
                <a:spcPts val="0"/>
              </a:spcAft>
              <a:buNone/>
            </a:pPr>
            <a:r>
              <a:rPr lang="en" sz="1100">
                <a:solidFill>
                  <a:srgbClr val="CC0000"/>
                </a:solidFill>
                <a:latin typeface="Century Gothic"/>
                <a:ea typeface="Century Gothic"/>
                <a:cs typeface="Century Gothic"/>
                <a:sym typeface="Century Gothic"/>
              </a:rPr>
              <a:t>there is an inherent duty to ensure that education is  in the</a:t>
            </a:r>
            <a:endParaRPr sz="1100">
              <a:solidFill>
                <a:srgbClr val="CC0000"/>
              </a:solidFill>
              <a:latin typeface="Century Gothic"/>
              <a:ea typeface="Century Gothic"/>
              <a:cs typeface="Century Gothic"/>
              <a:sym typeface="Century Gothic"/>
            </a:endParaRPr>
          </a:p>
          <a:p>
            <a:pPr indent="0" lvl="0" marL="0" rtl="0" algn="l">
              <a:lnSpc>
                <a:spcPct val="115000"/>
              </a:lnSpc>
              <a:spcBef>
                <a:spcPts val="600"/>
              </a:spcBef>
              <a:spcAft>
                <a:spcPts val="0"/>
              </a:spcAft>
              <a:buNone/>
            </a:pPr>
            <a:r>
              <a:rPr b="1" lang="en" sz="1100">
                <a:solidFill>
                  <a:srgbClr val="CC0000"/>
                </a:solidFill>
                <a:latin typeface="Century Gothic"/>
                <a:ea typeface="Century Gothic"/>
                <a:cs typeface="Century Gothic"/>
                <a:sym typeface="Century Gothic"/>
              </a:rPr>
              <a:t> </a:t>
            </a:r>
            <a:r>
              <a:rPr b="1" i="1" lang="en" sz="1100">
                <a:solidFill>
                  <a:srgbClr val="CC0000"/>
                </a:solidFill>
                <a:latin typeface="Century Gothic"/>
                <a:ea typeface="Century Gothic"/>
                <a:cs typeface="Century Gothic"/>
                <a:sym typeface="Century Gothic"/>
              </a:rPr>
              <a:t>“service of the humanity and rights of diverse students”</a:t>
            </a:r>
            <a:r>
              <a:rPr i="1" lang="en" sz="1100">
                <a:solidFill>
                  <a:srgbClr val="CC0000"/>
                </a:solidFill>
                <a:latin typeface="Century Gothic"/>
                <a:ea typeface="Century Gothic"/>
                <a:cs typeface="Century Gothic"/>
                <a:sym typeface="Century Gothic"/>
              </a:rPr>
              <a:t> (Gay, 2018, p. xxxi). </a:t>
            </a:r>
            <a:endParaRPr i="1" sz="1100">
              <a:solidFill>
                <a:srgbClr val="CC0000"/>
              </a:solidFill>
              <a:latin typeface="Century Gothic"/>
              <a:ea typeface="Century Gothic"/>
              <a:cs typeface="Century Gothic"/>
              <a:sym typeface="Century Gothic"/>
            </a:endParaRPr>
          </a:p>
          <a:p>
            <a:pPr indent="-298450" lvl="0" marL="457200" rtl="0" algn="l">
              <a:lnSpc>
                <a:spcPct val="115000"/>
              </a:lnSpc>
              <a:spcBef>
                <a:spcPts val="600"/>
              </a:spcBef>
              <a:spcAft>
                <a:spcPts val="0"/>
              </a:spcAft>
              <a:buClr>
                <a:srgbClr val="CC0000"/>
              </a:buClr>
              <a:buSzPts val="1100"/>
              <a:buFont typeface="Century Gothic"/>
              <a:buChar char="●"/>
            </a:pPr>
            <a:r>
              <a:rPr i="1" lang="en" sz="1100">
                <a:solidFill>
                  <a:srgbClr val="CC0000"/>
                </a:solidFill>
                <a:latin typeface="Century Gothic"/>
                <a:ea typeface="Century Gothic"/>
                <a:cs typeface="Century Gothic"/>
                <a:sym typeface="Century Gothic"/>
              </a:rPr>
              <a:t>“Classroom studies document the fact that underserved </a:t>
            </a:r>
            <a:endParaRPr i="1" sz="1100">
              <a:solidFill>
                <a:srgbClr val="CC0000"/>
              </a:solidFill>
              <a:latin typeface="Century Gothic"/>
              <a:ea typeface="Century Gothic"/>
              <a:cs typeface="Century Gothic"/>
              <a:sym typeface="Century Gothic"/>
            </a:endParaRPr>
          </a:p>
          <a:p>
            <a:pPr indent="0" lvl="0" marL="0" rtl="0" algn="l">
              <a:lnSpc>
                <a:spcPct val="115000"/>
              </a:lnSpc>
              <a:spcBef>
                <a:spcPts val="600"/>
              </a:spcBef>
              <a:spcAft>
                <a:spcPts val="0"/>
              </a:spcAft>
              <a:buNone/>
            </a:pPr>
            <a:r>
              <a:rPr i="1" lang="en" sz="1100">
                <a:solidFill>
                  <a:srgbClr val="CC0000"/>
                </a:solidFill>
                <a:latin typeface="Century Gothic"/>
                <a:ea typeface="Century Gothic"/>
                <a:cs typeface="Century Gothic"/>
                <a:sym typeface="Century Gothic"/>
              </a:rPr>
              <a:t>English learners, poor students, and students of color</a:t>
            </a:r>
            <a:r>
              <a:rPr b="1" i="1" lang="en" sz="1100">
                <a:solidFill>
                  <a:srgbClr val="CC0000"/>
                </a:solidFill>
                <a:latin typeface="Century Gothic"/>
                <a:ea typeface="Century Gothic"/>
                <a:cs typeface="Century Gothic"/>
                <a:sym typeface="Century Gothic"/>
              </a:rPr>
              <a:t> routinely</a:t>
            </a:r>
            <a:endParaRPr b="1" i="1" sz="1100">
              <a:solidFill>
                <a:srgbClr val="CC0000"/>
              </a:solidFill>
              <a:latin typeface="Century Gothic"/>
              <a:ea typeface="Century Gothic"/>
              <a:cs typeface="Century Gothic"/>
              <a:sym typeface="Century Gothic"/>
            </a:endParaRPr>
          </a:p>
          <a:p>
            <a:pPr indent="0" lvl="0" marL="0" rtl="0" algn="l">
              <a:lnSpc>
                <a:spcPct val="115000"/>
              </a:lnSpc>
              <a:spcBef>
                <a:spcPts val="600"/>
              </a:spcBef>
              <a:spcAft>
                <a:spcPts val="0"/>
              </a:spcAft>
              <a:buNone/>
            </a:pPr>
            <a:r>
              <a:rPr b="1" i="1" lang="en" sz="1100">
                <a:solidFill>
                  <a:srgbClr val="CC0000"/>
                </a:solidFill>
                <a:latin typeface="Century Gothic"/>
                <a:ea typeface="Century Gothic"/>
                <a:cs typeface="Century Gothic"/>
                <a:sym typeface="Century Gothic"/>
              </a:rPr>
              <a:t> received less instruction in higher order skills development than other students</a:t>
            </a:r>
            <a:r>
              <a:rPr i="1" lang="en" sz="1100">
                <a:solidFill>
                  <a:srgbClr val="CC0000"/>
                </a:solidFill>
                <a:latin typeface="Century Gothic"/>
                <a:ea typeface="Century Gothic"/>
                <a:cs typeface="Century Gothic"/>
                <a:sym typeface="Century Gothic"/>
              </a:rPr>
              <a:t>.” </a:t>
            </a:r>
            <a:endParaRPr i="1" sz="1100">
              <a:solidFill>
                <a:srgbClr val="CC0000"/>
              </a:solidFill>
              <a:latin typeface="Century Gothic"/>
              <a:ea typeface="Century Gothic"/>
              <a:cs typeface="Century Gothic"/>
              <a:sym typeface="Century Gothic"/>
            </a:endParaRPr>
          </a:p>
          <a:p>
            <a:pPr indent="0" lvl="0" marL="0" rtl="0" algn="l">
              <a:lnSpc>
                <a:spcPct val="115000"/>
              </a:lnSpc>
              <a:spcBef>
                <a:spcPts val="600"/>
              </a:spcBef>
              <a:spcAft>
                <a:spcPts val="0"/>
              </a:spcAft>
              <a:buNone/>
            </a:pPr>
            <a:r>
              <a:rPr i="1" lang="en" sz="1100">
                <a:solidFill>
                  <a:srgbClr val="CC0000"/>
                </a:solidFill>
                <a:latin typeface="Century Gothic"/>
                <a:ea typeface="Century Gothic"/>
                <a:cs typeface="Century Gothic"/>
                <a:sym typeface="Century Gothic"/>
              </a:rPr>
              <a:t>(Hammond, 2015, p. 12). </a:t>
            </a:r>
            <a:endParaRPr i="1" sz="1100">
              <a:solidFill>
                <a:srgbClr val="CC0000"/>
              </a:solidFill>
              <a:latin typeface="Century Gothic"/>
              <a:ea typeface="Century Gothic"/>
              <a:cs typeface="Century Gothic"/>
              <a:sym typeface="Century Gothic"/>
            </a:endParaRPr>
          </a:p>
          <a:p>
            <a:pPr indent="0" lvl="0" marL="457200" rtl="0" algn="l">
              <a:lnSpc>
                <a:spcPct val="100000"/>
              </a:lnSpc>
              <a:spcBef>
                <a:spcPts val="600"/>
              </a:spcBef>
              <a:spcAft>
                <a:spcPts val="0"/>
              </a:spcAft>
              <a:buNone/>
            </a:pPr>
            <a:r>
              <a:t/>
            </a:r>
            <a:endParaRPr sz="1100">
              <a:solidFill>
                <a:srgbClr val="CC0000"/>
              </a:solidFill>
              <a:latin typeface="Century Gothic"/>
              <a:ea typeface="Century Gothic"/>
              <a:cs typeface="Century Gothic"/>
              <a:sym typeface="Century Gothic"/>
            </a:endParaRPr>
          </a:p>
          <a:p>
            <a:pPr indent="0" lvl="0" marL="0" rtl="0" algn="l">
              <a:lnSpc>
                <a:spcPct val="100000"/>
              </a:lnSpc>
              <a:spcBef>
                <a:spcPts val="0"/>
              </a:spcBef>
              <a:spcAft>
                <a:spcPts val="0"/>
              </a:spcAft>
              <a:buNone/>
            </a:pPr>
            <a:r>
              <a:t/>
            </a:r>
            <a:endParaRPr sz="1100">
              <a:solidFill>
                <a:srgbClr val="CC0000"/>
              </a:solidFill>
              <a:latin typeface="Century Gothic"/>
              <a:ea typeface="Century Gothic"/>
              <a:cs typeface="Century Gothic"/>
              <a:sym typeface="Century Gothic"/>
            </a:endParaRPr>
          </a:p>
          <a:p>
            <a:pPr indent="0" lvl="0" marL="0" rtl="0" algn="l">
              <a:lnSpc>
                <a:spcPct val="100000"/>
              </a:lnSpc>
              <a:spcBef>
                <a:spcPts val="0"/>
              </a:spcBef>
              <a:spcAft>
                <a:spcPts val="0"/>
              </a:spcAft>
              <a:buNone/>
            </a:pPr>
            <a:r>
              <a:t/>
            </a:r>
            <a:endParaRPr sz="1100">
              <a:solidFill>
                <a:srgbClr val="CC0000"/>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100">
              <a:solidFill>
                <a:srgbClr val="CC0000"/>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100">
              <a:solidFill>
                <a:srgbClr val="CC0000"/>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100">
              <a:solidFill>
                <a:srgbClr val="CC0000"/>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100">
              <a:solidFill>
                <a:srgbClr val="CC0000"/>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100">
              <a:solidFill>
                <a:srgbClr val="CC0000"/>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100">
              <a:solidFill>
                <a:srgbClr val="CC0000"/>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100">
              <a:solidFill>
                <a:srgbClr val="CC0000"/>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100">
              <a:solidFill>
                <a:srgbClr val="CC0000"/>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100">
              <a:solidFill>
                <a:srgbClr val="CC0000"/>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100">
              <a:solidFill>
                <a:srgbClr val="CC0000"/>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100">
              <a:solidFill>
                <a:srgbClr val="CC0000"/>
              </a:solidFill>
              <a:latin typeface="Times New Roman"/>
              <a:ea typeface="Times New Roman"/>
              <a:cs typeface="Times New Roman"/>
              <a:sym typeface="Times New Roman"/>
            </a:endParaRPr>
          </a:p>
          <a:p>
            <a:pPr indent="0" lvl="0" marL="0" rtl="0" algn="l">
              <a:spcBef>
                <a:spcPts val="0"/>
              </a:spcBef>
              <a:spcAft>
                <a:spcPts val="1200"/>
              </a:spcAft>
              <a:buNone/>
            </a:pPr>
            <a:r>
              <a:t/>
            </a:r>
            <a:endParaRPr>
              <a:solidFill>
                <a:srgbClr val="CC0000"/>
              </a:solidFill>
            </a:endParaRPr>
          </a:p>
        </p:txBody>
      </p:sp>
      <p:pic>
        <p:nvPicPr>
          <p:cNvPr id="101" name="Google Shape;101;p19"/>
          <p:cNvPicPr preferRelativeResize="0"/>
          <p:nvPr/>
        </p:nvPicPr>
        <p:blipFill>
          <a:blip r:embed="rId3">
            <a:alphaModFix/>
          </a:blip>
          <a:stretch>
            <a:fillRect/>
          </a:stretch>
        </p:blipFill>
        <p:spPr>
          <a:xfrm>
            <a:off x="5552650" y="655050"/>
            <a:ext cx="3552375" cy="38333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0"/>
          <p:cNvSpPr txBox="1"/>
          <p:nvPr>
            <p:ph type="title"/>
          </p:nvPr>
        </p:nvSpPr>
        <p:spPr>
          <a:xfrm>
            <a:off x="311700" y="180375"/>
            <a:ext cx="8520600" cy="1046700"/>
          </a:xfrm>
          <a:prstGeom prst="rect">
            <a:avLst/>
          </a:prstGeom>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CC0000"/>
                </a:solidFill>
                <a:latin typeface="Century"/>
                <a:ea typeface="Century"/>
                <a:cs typeface="Century"/>
                <a:sym typeface="Century"/>
              </a:rPr>
              <a:t>Classroom principles of culturally responsive teaching </a:t>
            </a:r>
            <a:endParaRPr>
              <a:solidFill>
                <a:srgbClr val="CC0000"/>
              </a:solidFill>
              <a:latin typeface="Century"/>
              <a:ea typeface="Century"/>
              <a:cs typeface="Century"/>
              <a:sym typeface="Century"/>
            </a:endParaRPr>
          </a:p>
        </p:txBody>
      </p:sp>
      <p:sp>
        <p:nvSpPr>
          <p:cNvPr id="107" name="Google Shape;107;p20"/>
          <p:cNvSpPr txBox="1"/>
          <p:nvPr>
            <p:ph idx="1" type="body"/>
          </p:nvPr>
        </p:nvSpPr>
        <p:spPr>
          <a:xfrm>
            <a:off x="311700" y="1491725"/>
            <a:ext cx="8520600" cy="2692200"/>
          </a:xfrm>
          <a:prstGeom prst="rect">
            <a:avLst/>
          </a:prstGeom>
          <a:solidFill>
            <a:srgbClr val="CC0000"/>
          </a:solidFill>
        </p:spPr>
        <p:txBody>
          <a:bodyPr anchorCtr="0" anchor="t" bIns="91425" lIns="91425" spcFirstLastPara="1" rIns="91425" wrap="square" tIns="91425">
            <a:spAutoFit/>
          </a:bodyPr>
          <a:lstStyle/>
          <a:p>
            <a:pPr indent="-342900" lvl="0" marL="457200" rtl="0" algn="l">
              <a:spcBef>
                <a:spcPts val="0"/>
              </a:spcBef>
              <a:spcAft>
                <a:spcPts val="0"/>
              </a:spcAft>
              <a:buClr>
                <a:schemeClr val="lt1"/>
              </a:buClr>
              <a:buSzPts val="1800"/>
              <a:buFont typeface="Century"/>
              <a:buChar char="●"/>
            </a:pPr>
            <a:r>
              <a:rPr lang="en">
                <a:solidFill>
                  <a:schemeClr val="lt1"/>
                </a:solidFill>
                <a:latin typeface="Century"/>
                <a:ea typeface="Century"/>
                <a:cs typeface="Century"/>
                <a:sym typeface="Century"/>
              </a:rPr>
              <a:t>Communication of High Expectations </a:t>
            </a:r>
            <a:endParaRPr>
              <a:solidFill>
                <a:schemeClr val="lt1"/>
              </a:solidFill>
              <a:latin typeface="Century"/>
              <a:ea typeface="Century"/>
              <a:cs typeface="Century"/>
              <a:sym typeface="Century"/>
            </a:endParaRPr>
          </a:p>
          <a:p>
            <a:pPr indent="-342900" lvl="0" marL="457200" rtl="0" algn="l">
              <a:spcBef>
                <a:spcPts val="0"/>
              </a:spcBef>
              <a:spcAft>
                <a:spcPts val="0"/>
              </a:spcAft>
              <a:buClr>
                <a:schemeClr val="lt1"/>
              </a:buClr>
              <a:buSzPts val="1800"/>
              <a:buFont typeface="Century"/>
              <a:buChar char="●"/>
            </a:pPr>
            <a:r>
              <a:rPr lang="en">
                <a:solidFill>
                  <a:schemeClr val="lt1"/>
                </a:solidFill>
                <a:latin typeface="Century"/>
                <a:ea typeface="Century"/>
                <a:cs typeface="Century"/>
                <a:sym typeface="Century"/>
              </a:rPr>
              <a:t>Active Teaching Methods </a:t>
            </a:r>
            <a:endParaRPr>
              <a:solidFill>
                <a:schemeClr val="lt1"/>
              </a:solidFill>
              <a:latin typeface="Century"/>
              <a:ea typeface="Century"/>
              <a:cs typeface="Century"/>
              <a:sym typeface="Century"/>
            </a:endParaRPr>
          </a:p>
          <a:p>
            <a:pPr indent="-342900" lvl="0" marL="457200" rtl="0" algn="l">
              <a:spcBef>
                <a:spcPts val="0"/>
              </a:spcBef>
              <a:spcAft>
                <a:spcPts val="0"/>
              </a:spcAft>
              <a:buClr>
                <a:schemeClr val="lt1"/>
              </a:buClr>
              <a:buSzPts val="1800"/>
              <a:buFont typeface="Century"/>
              <a:buChar char="●"/>
            </a:pPr>
            <a:r>
              <a:rPr lang="en">
                <a:solidFill>
                  <a:schemeClr val="lt1"/>
                </a:solidFill>
                <a:latin typeface="Century"/>
                <a:ea typeface="Century"/>
                <a:cs typeface="Century"/>
                <a:sym typeface="Century"/>
              </a:rPr>
              <a:t>Teacher as Facilitator (No sage on the stage!)</a:t>
            </a:r>
            <a:endParaRPr>
              <a:solidFill>
                <a:schemeClr val="lt1"/>
              </a:solidFill>
              <a:latin typeface="Century"/>
              <a:ea typeface="Century"/>
              <a:cs typeface="Century"/>
              <a:sym typeface="Century"/>
            </a:endParaRPr>
          </a:p>
          <a:p>
            <a:pPr indent="-342900" lvl="0" marL="457200" rtl="0" algn="l">
              <a:spcBef>
                <a:spcPts val="0"/>
              </a:spcBef>
              <a:spcAft>
                <a:spcPts val="0"/>
              </a:spcAft>
              <a:buClr>
                <a:schemeClr val="lt1"/>
              </a:buClr>
              <a:buSzPts val="1800"/>
              <a:buFont typeface="Century"/>
              <a:buChar char="●"/>
            </a:pPr>
            <a:r>
              <a:rPr lang="en">
                <a:solidFill>
                  <a:schemeClr val="lt1"/>
                </a:solidFill>
                <a:latin typeface="Century"/>
                <a:ea typeface="Century"/>
                <a:cs typeface="Century"/>
                <a:sym typeface="Century"/>
              </a:rPr>
              <a:t>Inclusion of Students who are Culturally and Linguistically Diverse </a:t>
            </a:r>
            <a:endParaRPr>
              <a:solidFill>
                <a:schemeClr val="lt1"/>
              </a:solidFill>
              <a:latin typeface="Century"/>
              <a:ea typeface="Century"/>
              <a:cs typeface="Century"/>
              <a:sym typeface="Century"/>
            </a:endParaRPr>
          </a:p>
          <a:p>
            <a:pPr indent="-342900" lvl="0" marL="457200" rtl="0" algn="l">
              <a:spcBef>
                <a:spcPts val="0"/>
              </a:spcBef>
              <a:spcAft>
                <a:spcPts val="0"/>
              </a:spcAft>
              <a:buClr>
                <a:schemeClr val="lt1"/>
              </a:buClr>
              <a:buSzPts val="1800"/>
              <a:buFont typeface="Century"/>
              <a:buChar char="●"/>
            </a:pPr>
            <a:r>
              <a:rPr lang="en">
                <a:solidFill>
                  <a:schemeClr val="lt1"/>
                </a:solidFill>
                <a:latin typeface="Century"/>
                <a:ea typeface="Century"/>
                <a:cs typeface="Century"/>
                <a:sym typeface="Century"/>
              </a:rPr>
              <a:t>Cultural Sensitivity </a:t>
            </a:r>
            <a:endParaRPr>
              <a:solidFill>
                <a:schemeClr val="lt1"/>
              </a:solidFill>
              <a:latin typeface="Century"/>
              <a:ea typeface="Century"/>
              <a:cs typeface="Century"/>
              <a:sym typeface="Century"/>
            </a:endParaRPr>
          </a:p>
          <a:p>
            <a:pPr indent="-342900" lvl="0" marL="457200" rtl="0" algn="l">
              <a:spcBef>
                <a:spcPts val="0"/>
              </a:spcBef>
              <a:spcAft>
                <a:spcPts val="0"/>
              </a:spcAft>
              <a:buClr>
                <a:schemeClr val="lt1"/>
              </a:buClr>
              <a:buSzPts val="1800"/>
              <a:buFont typeface="Century"/>
              <a:buChar char="●"/>
            </a:pPr>
            <a:r>
              <a:rPr lang="en">
                <a:solidFill>
                  <a:schemeClr val="lt1"/>
                </a:solidFill>
                <a:latin typeface="Century"/>
                <a:ea typeface="Century"/>
                <a:cs typeface="Century"/>
                <a:sym typeface="Century"/>
              </a:rPr>
              <a:t>Reshaping the Curriculum (Decolonize!)</a:t>
            </a:r>
            <a:endParaRPr>
              <a:solidFill>
                <a:schemeClr val="lt1"/>
              </a:solidFill>
              <a:latin typeface="Century"/>
              <a:ea typeface="Century"/>
              <a:cs typeface="Century"/>
              <a:sym typeface="Century"/>
            </a:endParaRPr>
          </a:p>
          <a:p>
            <a:pPr indent="-342900" lvl="0" marL="457200" rtl="0" algn="l">
              <a:spcBef>
                <a:spcPts val="0"/>
              </a:spcBef>
              <a:spcAft>
                <a:spcPts val="0"/>
              </a:spcAft>
              <a:buClr>
                <a:schemeClr val="lt1"/>
              </a:buClr>
              <a:buSzPts val="1800"/>
              <a:buFont typeface="Century"/>
              <a:buChar char="●"/>
            </a:pPr>
            <a:r>
              <a:rPr lang="en">
                <a:solidFill>
                  <a:schemeClr val="lt1"/>
                </a:solidFill>
                <a:latin typeface="Century"/>
                <a:ea typeface="Century"/>
                <a:cs typeface="Century"/>
                <a:sym typeface="Century"/>
              </a:rPr>
              <a:t>Student-Controlled Classroom Discourse </a:t>
            </a:r>
            <a:endParaRPr>
              <a:solidFill>
                <a:schemeClr val="lt1"/>
              </a:solidFill>
              <a:latin typeface="Century"/>
              <a:ea typeface="Century"/>
              <a:cs typeface="Century"/>
              <a:sym typeface="Century"/>
            </a:endParaRPr>
          </a:p>
          <a:p>
            <a:pPr indent="-342900" lvl="0" marL="457200" rtl="0" algn="l">
              <a:spcBef>
                <a:spcPts val="0"/>
              </a:spcBef>
              <a:spcAft>
                <a:spcPts val="0"/>
              </a:spcAft>
              <a:buClr>
                <a:schemeClr val="lt1"/>
              </a:buClr>
              <a:buSzPts val="1800"/>
              <a:buFont typeface="Century"/>
              <a:buChar char="●"/>
            </a:pPr>
            <a:r>
              <a:rPr lang="en">
                <a:solidFill>
                  <a:schemeClr val="lt1"/>
                </a:solidFill>
                <a:latin typeface="Century"/>
                <a:ea typeface="Century"/>
                <a:cs typeface="Century"/>
                <a:sym typeface="Century"/>
              </a:rPr>
              <a:t>Small Group Instruction and Academically-Related Discourse</a:t>
            </a:r>
            <a:endParaRPr>
              <a:solidFill>
                <a:schemeClr val="lt1"/>
              </a:solidFill>
              <a:latin typeface="Century"/>
              <a:ea typeface="Century"/>
              <a:cs typeface="Century"/>
              <a:sym typeface="Century"/>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1"/>
          <p:cNvSpPr txBox="1"/>
          <p:nvPr>
            <p:ph type="ctrTitle"/>
          </p:nvPr>
        </p:nvSpPr>
        <p:spPr>
          <a:xfrm>
            <a:off x="243500" y="165600"/>
            <a:ext cx="8520600" cy="969600"/>
          </a:xfrm>
          <a:prstGeom prst="rect">
            <a:avLst/>
          </a:prstGeom>
        </p:spPr>
        <p:txBody>
          <a:bodyPr anchorCtr="0" anchor="b" bIns="91425" lIns="91425" spcFirstLastPara="1" rIns="91425" wrap="square" tIns="91425">
            <a:spAutoFit/>
          </a:bodyPr>
          <a:lstStyle/>
          <a:p>
            <a:pPr indent="0" lvl="0" marL="0" rtl="0" algn="ctr">
              <a:spcBef>
                <a:spcPts val="0"/>
              </a:spcBef>
              <a:spcAft>
                <a:spcPts val="0"/>
              </a:spcAft>
              <a:buNone/>
            </a:pPr>
            <a:r>
              <a:rPr lang="en" sz="5100">
                <a:solidFill>
                  <a:srgbClr val="CC0000"/>
                </a:solidFill>
                <a:latin typeface="Century"/>
                <a:ea typeface="Century"/>
                <a:cs typeface="Century"/>
                <a:sym typeface="Century"/>
              </a:rPr>
              <a:t>Examples from NLU</a:t>
            </a:r>
            <a:r>
              <a:rPr lang="en" sz="5100">
                <a:solidFill>
                  <a:srgbClr val="CC0000"/>
                </a:solidFill>
                <a:latin typeface="Century"/>
                <a:ea typeface="Century"/>
                <a:cs typeface="Century"/>
                <a:sym typeface="Century"/>
              </a:rPr>
              <a:t> </a:t>
            </a:r>
            <a:endParaRPr sz="5100">
              <a:solidFill>
                <a:srgbClr val="CC0000"/>
              </a:solidFill>
              <a:latin typeface="Century"/>
              <a:ea typeface="Century"/>
              <a:cs typeface="Century"/>
              <a:sym typeface="Century"/>
            </a:endParaRPr>
          </a:p>
        </p:txBody>
      </p:sp>
      <p:graphicFrame>
        <p:nvGraphicFramePr>
          <p:cNvPr id="113" name="Google Shape;113;p21"/>
          <p:cNvGraphicFramePr/>
          <p:nvPr/>
        </p:nvGraphicFramePr>
        <p:xfrm>
          <a:off x="151500" y="1068863"/>
          <a:ext cx="3000000" cy="3000000"/>
        </p:xfrm>
        <a:graphic>
          <a:graphicData uri="http://schemas.openxmlformats.org/drawingml/2006/table">
            <a:tbl>
              <a:tblPr>
                <a:noFill/>
                <a:tableStyleId>{C9C3E299-D07D-435F-95C1-2F6EB01B3B26}</a:tableStyleId>
              </a:tblPr>
              <a:tblGrid>
                <a:gridCol w="2248125"/>
                <a:gridCol w="2248125"/>
                <a:gridCol w="2248125"/>
                <a:gridCol w="2248125"/>
              </a:tblGrid>
              <a:tr h="1747350">
                <a:tc>
                  <a:txBody>
                    <a:bodyPr/>
                    <a:lstStyle/>
                    <a:p>
                      <a:pPr indent="0" lvl="0" marL="0" rtl="0" algn="l">
                        <a:spcBef>
                          <a:spcPts val="0"/>
                        </a:spcBef>
                        <a:spcAft>
                          <a:spcPts val="0"/>
                        </a:spcAft>
                        <a:buNone/>
                      </a:pPr>
                      <a:r>
                        <a:rPr i="1" lang="en" sz="1200">
                          <a:solidFill>
                            <a:schemeClr val="lt1"/>
                          </a:solidFill>
                          <a:latin typeface="Times New Roman"/>
                          <a:ea typeface="Times New Roman"/>
                          <a:cs typeface="Times New Roman"/>
                          <a:sym typeface="Times New Roman"/>
                        </a:rPr>
                        <a:t>As a way to introduce narrative writing, have students identify </a:t>
                      </a:r>
                      <a:r>
                        <a:rPr i="1" lang="en" sz="1200">
                          <a:solidFill>
                            <a:schemeClr val="lt1"/>
                          </a:solidFill>
                          <a:latin typeface="Times New Roman"/>
                          <a:ea typeface="Times New Roman"/>
                          <a:cs typeface="Times New Roman"/>
                          <a:sym typeface="Times New Roman"/>
                        </a:rPr>
                        <a:t>songs</a:t>
                      </a:r>
                      <a:r>
                        <a:rPr i="1" lang="en" sz="1200">
                          <a:solidFill>
                            <a:schemeClr val="lt1"/>
                          </a:solidFill>
                          <a:latin typeface="Times New Roman"/>
                          <a:ea typeface="Times New Roman"/>
                          <a:cs typeface="Times New Roman"/>
                          <a:sym typeface="Times New Roman"/>
                        </a:rPr>
                        <a:t> they like that tell a story or teach a lesson. Let them share with the class, play song or show the lyrics. Then lead into lesson on narrative writing </a:t>
                      </a:r>
                      <a:endParaRPr i="1" sz="1200">
                        <a:solidFill>
                          <a:schemeClr val="lt1"/>
                        </a:solidFill>
                        <a:latin typeface="Times New Roman"/>
                        <a:ea typeface="Times New Roman"/>
                        <a:cs typeface="Times New Roman"/>
                        <a:sym typeface="Times New Roman"/>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CC4125"/>
                    </a:solidFill>
                  </a:tcPr>
                </a:tc>
                <a:tc>
                  <a:txBody>
                    <a:bodyPr/>
                    <a:lstStyle/>
                    <a:p>
                      <a:pPr indent="0" lvl="0" marL="0" rtl="0" algn="l">
                        <a:spcBef>
                          <a:spcPts val="0"/>
                        </a:spcBef>
                        <a:spcAft>
                          <a:spcPts val="0"/>
                        </a:spcAft>
                        <a:buNone/>
                      </a:pPr>
                      <a:r>
                        <a:rPr i="1" lang="en" sz="1200">
                          <a:solidFill>
                            <a:schemeClr val="lt1"/>
                          </a:solidFill>
                          <a:latin typeface="Times New Roman"/>
                          <a:ea typeface="Times New Roman"/>
                          <a:cs typeface="Times New Roman"/>
                          <a:sym typeface="Times New Roman"/>
                        </a:rPr>
                        <a:t>STEM-Empower students to use STEM as tools to understand </a:t>
                      </a:r>
                      <a:r>
                        <a:rPr i="1" lang="en" sz="1200">
                          <a:solidFill>
                            <a:schemeClr val="lt1"/>
                          </a:solidFill>
                          <a:latin typeface="Times New Roman"/>
                          <a:ea typeface="Times New Roman"/>
                          <a:cs typeface="Times New Roman"/>
                          <a:sym typeface="Times New Roman"/>
                        </a:rPr>
                        <a:t>their</a:t>
                      </a:r>
                      <a:r>
                        <a:rPr i="1" lang="en" sz="1200">
                          <a:solidFill>
                            <a:schemeClr val="lt1"/>
                          </a:solidFill>
                          <a:latin typeface="Times New Roman"/>
                          <a:ea typeface="Times New Roman"/>
                          <a:cs typeface="Times New Roman"/>
                          <a:sym typeface="Times New Roman"/>
                        </a:rPr>
                        <a:t> world and solve </a:t>
                      </a:r>
                      <a:r>
                        <a:rPr i="1" lang="en" sz="1200">
                          <a:solidFill>
                            <a:schemeClr val="lt1"/>
                          </a:solidFill>
                          <a:latin typeface="Times New Roman"/>
                          <a:ea typeface="Times New Roman"/>
                          <a:cs typeface="Times New Roman"/>
                          <a:sym typeface="Times New Roman"/>
                        </a:rPr>
                        <a:t>community</a:t>
                      </a:r>
                      <a:r>
                        <a:rPr i="1" lang="en" sz="1200">
                          <a:solidFill>
                            <a:schemeClr val="lt1"/>
                          </a:solidFill>
                          <a:latin typeface="Times New Roman"/>
                          <a:ea typeface="Times New Roman"/>
                          <a:cs typeface="Times New Roman"/>
                          <a:sym typeface="Times New Roman"/>
                        </a:rPr>
                        <a:t> and global issues</a:t>
                      </a:r>
                      <a:endParaRPr i="1" sz="1200">
                        <a:solidFill>
                          <a:schemeClr val="lt1"/>
                        </a:solidFill>
                        <a:latin typeface="Times New Roman"/>
                        <a:ea typeface="Times New Roman"/>
                        <a:cs typeface="Times New Roman"/>
                        <a:sym typeface="Times New Roman"/>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CC4125"/>
                    </a:solidFill>
                  </a:tcPr>
                </a:tc>
                <a:tc>
                  <a:txBody>
                    <a:bodyPr/>
                    <a:lstStyle/>
                    <a:p>
                      <a:pPr indent="0" lvl="0" marL="0" rtl="0" algn="l">
                        <a:lnSpc>
                          <a:spcPct val="115000"/>
                        </a:lnSpc>
                        <a:spcBef>
                          <a:spcPts val="0"/>
                        </a:spcBef>
                        <a:spcAft>
                          <a:spcPts val="0"/>
                        </a:spcAft>
                        <a:buNone/>
                      </a:pPr>
                      <a:r>
                        <a:rPr i="1" lang="en" sz="1200">
                          <a:solidFill>
                            <a:schemeClr val="lt1"/>
                          </a:solidFill>
                          <a:latin typeface="Times New Roman"/>
                          <a:ea typeface="Times New Roman"/>
                          <a:cs typeface="Times New Roman"/>
                          <a:sym typeface="Times New Roman"/>
                        </a:rPr>
                        <a:t>In a course on working with groups: focus on how different cultures have varying standards in “how” to interact (eye contact, male/female speaker, etc)</a:t>
                      </a:r>
                      <a:endParaRPr i="1" sz="12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i="1" sz="1200">
                        <a:solidFill>
                          <a:schemeClr val="lt1"/>
                        </a:solidFill>
                        <a:latin typeface="Times New Roman"/>
                        <a:ea typeface="Times New Roman"/>
                        <a:cs typeface="Times New Roman"/>
                        <a:sym typeface="Times New Roman"/>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CC4125"/>
                    </a:solidFill>
                  </a:tcPr>
                </a:tc>
                <a:tc>
                  <a:txBody>
                    <a:bodyPr/>
                    <a:lstStyle/>
                    <a:p>
                      <a:pPr indent="0" lvl="0" marL="0" rtl="0" algn="l">
                        <a:spcBef>
                          <a:spcPts val="0"/>
                        </a:spcBef>
                        <a:spcAft>
                          <a:spcPts val="0"/>
                        </a:spcAft>
                        <a:buNone/>
                      </a:pPr>
                      <a:r>
                        <a:rPr i="1" lang="en" sz="1200">
                          <a:solidFill>
                            <a:schemeClr val="lt1"/>
                          </a:solidFill>
                          <a:latin typeface="Times New Roman"/>
                          <a:ea typeface="Times New Roman"/>
                          <a:cs typeface="Times New Roman"/>
                          <a:sym typeface="Times New Roman"/>
                        </a:rPr>
                        <a:t>Use multiple modalities to present information and directions for </a:t>
                      </a:r>
                      <a:r>
                        <a:rPr i="1" lang="en" sz="1200">
                          <a:solidFill>
                            <a:schemeClr val="lt1"/>
                          </a:solidFill>
                          <a:latin typeface="Times New Roman"/>
                          <a:ea typeface="Times New Roman"/>
                          <a:cs typeface="Times New Roman"/>
                          <a:sym typeface="Times New Roman"/>
                        </a:rPr>
                        <a:t>assignments</a:t>
                      </a:r>
                      <a:r>
                        <a:rPr i="1" lang="en" sz="1200">
                          <a:solidFill>
                            <a:schemeClr val="lt1"/>
                          </a:solidFill>
                          <a:latin typeface="Times New Roman"/>
                          <a:ea typeface="Times New Roman"/>
                          <a:cs typeface="Times New Roman"/>
                          <a:sym typeface="Times New Roman"/>
                        </a:rPr>
                        <a:t> </a:t>
                      </a:r>
                      <a:endParaRPr i="1" sz="1200">
                        <a:solidFill>
                          <a:schemeClr val="lt1"/>
                        </a:solidFill>
                        <a:latin typeface="Times New Roman"/>
                        <a:ea typeface="Times New Roman"/>
                        <a:cs typeface="Times New Roman"/>
                        <a:sym typeface="Times New Roman"/>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CC4125"/>
                    </a:solidFill>
                  </a:tcPr>
                </a:tc>
              </a:tr>
              <a:tr h="1926750">
                <a:tc>
                  <a:txBody>
                    <a:bodyPr/>
                    <a:lstStyle/>
                    <a:p>
                      <a:pPr indent="0" lvl="0" marL="0" rtl="0" algn="l">
                        <a:spcBef>
                          <a:spcPts val="0"/>
                        </a:spcBef>
                        <a:spcAft>
                          <a:spcPts val="0"/>
                        </a:spcAft>
                        <a:buNone/>
                      </a:pPr>
                      <a:r>
                        <a:rPr i="1" lang="en" sz="1200">
                          <a:solidFill>
                            <a:schemeClr val="lt1"/>
                          </a:solidFill>
                          <a:latin typeface="Times New Roman"/>
                          <a:ea typeface="Times New Roman"/>
                          <a:cs typeface="Times New Roman"/>
                          <a:sym typeface="Times New Roman"/>
                        </a:rPr>
                        <a:t>Use primary sources from diverse voices, consider allowing students to read </a:t>
                      </a:r>
                      <a:r>
                        <a:rPr i="1" lang="en" sz="1200">
                          <a:solidFill>
                            <a:schemeClr val="lt1"/>
                          </a:solidFill>
                          <a:latin typeface="Times New Roman"/>
                          <a:ea typeface="Times New Roman"/>
                          <a:cs typeface="Times New Roman"/>
                          <a:sym typeface="Times New Roman"/>
                        </a:rPr>
                        <a:t>primary</a:t>
                      </a:r>
                      <a:r>
                        <a:rPr i="1" lang="en" sz="1200">
                          <a:solidFill>
                            <a:schemeClr val="lt1"/>
                          </a:solidFill>
                          <a:latin typeface="Times New Roman"/>
                          <a:ea typeface="Times New Roman"/>
                          <a:cs typeface="Times New Roman"/>
                          <a:sym typeface="Times New Roman"/>
                        </a:rPr>
                        <a:t> sources in </a:t>
                      </a:r>
                      <a:r>
                        <a:rPr i="1" lang="en" sz="1200">
                          <a:solidFill>
                            <a:schemeClr val="lt1"/>
                          </a:solidFill>
                          <a:latin typeface="Times New Roman"/>
                          <a:ea typeface="Times New Roman"/>
                          <a:cs typeface="Times New Roman"/>
                          <a:sym typeface="Times New Roman"/>
                        </a:rPr>
                        <a:t>their</a:t>
                      </a:r>
                      <a:r>
                        <a:rPr i="1" lang="en" sz="1200">
                          <a:solidFill>
                            <a:schemeClr val="lt1"/>
                          </a:solidFill>
                          <a:latin typeface="Times New Roman"/>
                          <a:ea typeface="Times New Roman"/>
                          <a:cs typeface="Times New Roman"/>
                          <a:sym typeface="Times New Roman"/>
                        </a:rPr>
                        <a:t> native </a:t>
                      </a:r>
                      <a:r>
                        <a:rPr i="1" lang="en" sz="1200">
                          <a:solidFill>
                            <a:schemeClr val="lt1"/>
                          </a:solidFill>
                          <a:latin typeface="Times New Roman"/>
                          <a:ea typeface="Times New Roman"/>
                          <a:cs typeface="Times New Roman"/>
                          <a:sym typeface="Times New Roman"/>
                        </a:rPr>
                        <a:t>languages</a:t>
                      </a:r>
                      <a:r>
                        <a:rPr i="1" lang="en" sz="1200">
                          <a:solidFill>
                            <a:schemeClr val="lt1"/>
                          </a:solidFill>
                          <a:latin typeface="Times New Roman"/>
                          <a:ea typeface="Times New Roman"/>
                          <a:cs typeface="Times New Roman"/>
                          <a:sym typeface="Times New Roman"/>
                        </a:rPr>
                        <a:t> if </a:t>
                      </a:r>
                      <a:r>
                        <a:rPr i="1" lang="en" sz="1200">
                          <a:solidFill>
                            <a:schemeClr val="lt1"/>
                          </a:solidFill>
                          <a:latin typeface="Times New Roman"/>
                          <a:ea typeface="Times New Roman"/>
                          <a:cs typeface="Times New Roman"/>
                          <a:sym typeface="Times New Roman"/>
                        </a:rPr>
                        <a:t>available</a:t>
                      </a:r>
                      <a:endParaRPr i="1" sz="1200">
                        <a:solidFill>
                          <a:schemeClr val="lt1"/>
                        </a:solidFill>
                        <a:latin typeface="Times New Roman"/>
                        <a:ea typeface="Times New Roman"/>
                        <a:cs typeface="Times New Roman"/>
                        <a:sym typeface="Times New Roman"/>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CC4125"/>
                    </a:solidFill>
                  </a:tcPr>
                </a:tc>
                <a:tc>
                  <a:txBody>
                    <a:bodyPr/>
                    <a:lstStyle/>
                    <a:p>
                      <a:pPr indent="0" lvl="0" marL="0" rtl="0" algn="l">
                        <a:lnSpc>
                          <a:spcPct val="115000"/>
                        </a:lnSpc>
                        <a:spcBef>
                          <a:spcPts val="0"/>
                        </a:spcBef>
                        <a:spcAft>
                          <a:spcPts val="0"/>
                        </a:spcAft>
                        <a:buNone/>
                      </a:pPr>
                      <a:r>
                        <a:rPr i="1" lang="en" sz="1200">
                          <a:solidFill>
                            <a:schemeClr val="lt1"/>
                          </a:solidFill>
                          <a:latin typeface="Times New Roman"/>
                          <a:ea typeface="Times New Roman"/>
                          <a:cs typeface="Times New Roman"/>
                          <a:sym typeface="Times New Roman"/>
                        </a:rPr>
                        <a:t>Decolonize curriculum! Look at WHO is portrayed in your class materials -- is everyone white? Male? English-speaking?</a:t>
                      </a:r>
                      <a:endParaRPr i="1" sz="12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i="1" sz="1200">
                        <a:solidFill>
                          <a:schemeClr val="lt1"/>
                        </a:solidFill>
                        <a:latin typeface="Times New Roman"/>
                        <a:ea typeface="Times New Roman"/>
                        <a:cs typeface="Times New Roman"/>
                        <a:sym typeface="Times New Roman"/>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CC4125"/>
                    </a:solidFill>
                  </a:tcPr>
                </a:tc>
                <a:tc>
                  <a:txBody>
                    <a:bodyPr/>
                    <a:lstStyle/>
                    <a:p>
                      <a:pPr indent="0" lvl="0" marL="0" rtl="0" algn="l">
                        <a:spcBef>
                          <a:spcPts val="0"/>
                        </a:spcBef>
                        <a:spcAft>
                          <a:spcPts val="0"/>
                        </a:spcAft>
                        <a:buNone/>
                      </a:pPr>
                      <a:r>
                        <a:rPr i="1" lang="en" sz="1200">
                          <a:solidFill>
                            <a:schemeClr val="lt1"/>
                          </a:solidFill>
                          <a:latin typeface="Times New Roman"/>
                          <a:ea typeface="Times New Roman"/>
                          <a:cs typeface="Times New Roman"/>
                          <a:sym typeface="Times New Roman"/>
                        </a:rPr>
                        <a:t>Project based </a:t>
                      </a:r>
                      <a:r>
                        <a:rPr i="1" lang="en" sz="1200">
                          <a:solidFill>
                            <a:schemeClr val="lt1"/>
                          </a:solidFill>
                          <a:latin typeface="Times New Roman"/>
                          <a:ea typeface="Times New Roman"/>
                          <a:cs typeface="Times New Roman"/>
                          <a:sym typeface="Times New Roman"/>
                        </a:rPr>
                        <a:t>assignments</a:t>
                      </a:r>
                      <a:r>
                        <a:rPr i="1" lang="en" sz="1200">
                          <a:solidFill>
                            <a:schemeClr val="lt1"/>
                          </a:solidFill>
                          <a:latin typeface="Times New Roman"/>
                          <a:ea typeface="Times New Roman"/>
                          <a:cs typeface="Times New Roman"/>
                          <a:sym typeface="Times New Roman"/>
                        </a:rPr>
                        <a:t> </a:t>
                      </a:r>
                      <a:endParaRPr i="1" sz="1200">
                        <a:solidFill>
                          <a:schemeClr val="lt1"/>
                        </a:solidFill>
                        <a:latin typeface="Times New Roman"/>
                        <a:ea typeface="Times New Roman"/>
                        <a:cs typeface="Times New Roman"/>
                        <a:sym typeface="Times New Roman"/>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CC4125"/>
                    </a:solidFill>
                  </a:tcPr>
                </a:tc>
                <a:tc>
                  <a:txBody>
                    <a:bodyPr/>
                    <a:lstStyle/>
                    <a:p>
                      <a:pPr indent="0" lvl="0" marL="0" rtl="0" algn="l">
                        <a:lnSpc>
                          <a:spcPct val="115000"/>
                        </a:lnSpc>
                        <a:spcBef>
                          <a:spcPts val="0"/>
                        </a:spcBef>
                        <a:spcAft>
                          <a:spcPts val="0"/>
                        </a:spcAft>
                        <a:buNone/>
                      </a:pPr>
                      <a:r>
                        <a:rPr i="1" lang="en" sz="1200">
                          <a:solidFill>
                            <a:schemeClr val="lt1"/>
                          </a:solidFill>
                          <a:latin typeface="Times New Roman"/>
                          <a:ea typeface="Times New Roman"/>
                          <a:cs typeface="Times New Roman"/>
                          <a:sym typeface="Times New Roman"/>
                        </a:rPr>
                        <a:t>Activities or questions where students get to apply a first-person perspective. Ex) how would your family respond to this crisis situation? What would lead you to participate in a revolution?</a:t>
                      </a:r>
                      <a:endParaRPr i="1" sz="12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i="1" sz="1200">
                        <a:solidFill>
                          <a:schemeClr val="lt1"/>
                        </a:solidFill>
                        <a:latin typeface="Times New Roman"/>
                        <a:ea typeface="Times New Roman"/>
                        <a:cs typeface="Times New Roman"/>
                        <a:sym typeface="Times New Roman"/>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CC4125"/>
                    </a:solidFill>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