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61" r:id="rId17"/>
    <p:sldId id="272"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Arial Black" panose="020B0A04020102020204" pitchFamily="3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iaUw4KgqxLX4cKXMig11klydWta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0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r>
              <a:rPr lang="en-US"/>
              <a:t>AH</a:t>
            </a:r>
            <a:endParaRPr/>
          </a:p>
          <a:p>
            <a:pPr marL="0" marR="0" lvl="0" indent="0" algn="l" rtl="0">
              <a:lnSpc>
                <a:spcPct val="100000"/>
              </a:lnSpc>
              <a:spcBef>
                <a:spcPts val="0"/>
              </a:spcBef>
              <a:spcAft>
                <a:spcPts val="0"/>
              </a:spcAft>
              <a:buClr>
                <a:schemeClr val="dk1"/>
              </a:buClr>
              <a:buSzPts val="1400"/>
              <a:buFont typeface="Calibri"/>
              <a:buNone/>
            </a:pPr>
            <a:r>
              <a:rPr lang="en-US"/>
              <a:t>Ultimately, we envision this culture of academic integrity</a:t>
            </a:r>
            <a:endParaRPr/>
          </a:p>
        </p:txBody>
      </p:sp>
      <p:sp>
        <p:nvSpPr>
          <p:cNvPr id="108" name="Google Shape;108;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7395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a:p>
        </p:txBody>
      </p:sp>
      <p:sp>
        <p:nvSpPr>
          <p:cNvPr id="115" name="Google Shape;115;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3238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US"/>
              <a:t>SL</a:t>
            </a:r>
            <a:endParaRPr/>
          </a:p>
          <a:p>
            <a:pPr marL="0" marR="0" lvl="0" indent="0" algn="l" rtl="0">
              <a:lnSpc>
                <a:spcPct val="100000"/>
              </a:lnSpc>
              <a:spcBef>
                <a:spcPts val="0"/>
              </a:spcBef>
              <a:spcAft>
                <a:spcPts val="0"/>
              </a:spcAft>
              <a:buSzPts val="1400"/>
              <a:buNone/>
            </a:pPr>
            <a:r>
              <a:rPr lang="en-US"/>
              <a:t>Themes of consistency, clarity, and transparency continually come up in the values Amy mentioned. This includes clarity and transparency around tools like Chat GPT. When is it appropriate for students to use those tools? When is it not appropriate? How should students disclose if they’ve used them? Do students understand that it’s not just inappropriate to use it to generate a paper, but also for smaller tasks like paraphrasing a quote? Make sure this is clear to students through your policies, conversations, and assignment instructions. And then give them the support they need to do what they’re being asked to do.</a:t>
            </a:r>
            <a:endParaRPr/>
          </a:p>
          <a:p>
            <a:pPr marL="0" marR="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r>
              <a:rPr lang="en-US"/>
              <a:t>We also want to consider consistency across courses and across the university. Research shows that a lot of the anxiety students feel around academic honesty--which can lead to both intentional and unintentional plagiarism--comes from inconsistency in expectations from course to course. That’s something to consider at a program level, but on a course level we can help to mitigate that through clear communication of our expectations.</a:t>
            </a:r>
            <a:endParaRPr/>
          </a:p>
        </p:txBody>
      </p:sp>
      <p:sp>
        <p:nvSpPr>
          <p:cNvPr id="122" name="Google Shape;122;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64165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US"/>
              <a:t>SL</a:t>
            </a:r>
            <a:endParaRPr/>
          </a:p>
          <a:p>
            <a:pPr marL="0" marR="0" lvl="0" indent="0" algn="l" rtl="0">
              <a:lnSpc>
                <a:spcPct val="100000"/>
              </a:lnSpc>
              <a:spcBef>
                <a:spcPts val="0"/>
              </a:spcBef>
              <a:spcAft>
                <a:spcPts val="0"/>
              </a:spcAft>
              <a:buSzPts val="1400"/>
              <a:buNone/>
            </a:pPr>
            <a:r>
              <a:rPr lang="en-US"/>
              <a:t>Thoughtful and intentional assignment design can also help to create a culture of academic integrity from the start.</a:t>
            </a:r>
            <a:endParaRPr/>
          </a:p>
          <a:p>
            <a:pPr marL="457200" marR="0" lvl="0" indent="-304800" algn="l" rtl="0">
              <a:lnSpc>
                <a:spcPct val="100000"/>
              </a:lnSpc>
              <a:spcBef>
                <a:spcPts val="0"/>
              </a:spcBef>
              <a:spcAft>
                <a:spcPts val="0"/>
              </a:spcAft>
              <a:buClr>
                <a:schemeClr val="dk1"/>
              </a:buClr>
              <a:buSzPts val="1200"/>
              <a:buFont typeface="Calibri"/>
              <a:buChar char="-"/>
            </a:pPr>
            <a:r>
              <a:rPr lang="en-US"/>
              <a:t>When only a final paper or project is required, it can be easier to take shortcuts--like using Chat GPT to generate text--and lose sight of the process. You can’t just ask Chat GPT to generate a paper when you have to go through all these steps along the way, so in a scaffolded research assignment, it is often easier to be honest than it is to plagiarize.</a:t>
            </a:r>
            <a:endParaRPr/>
          </a:p>
          <a:p>
            <a:pPr marL="457200" marR="0" lvl="0" indent="-317500" algn="l" rtl="0">
              <a:lnSpc>
                <a:spcPct val="100000"/>
              </a:lnSpc>
              <a:spcBef>
                <a:spcPts val="0"/>
              </a:spcBef>
              <a:spcAft>
                <a:spcPts val="0"/>
              </a:spcAft>
              <a:buSzPts val="1400"/>
              <a:buChar char="-"/>
            </a:pPr>
            <a:r>
              <a:rPr lang="en-US"/>
              <a:t>Authentic, real-world assessments make cheating less worthwhile; they improve student engagement and encourage greater agency and ownership over students' work.</a:t>
            </a:r>
            <a:endParaRPr/>
          </a:p>
          <a:p>
            <a:pPr marL="457200" marR="0" lvl="0" indent="-317500" algn="l" rtl="0">
              <a:lnSpc>
                <a:spcPct val="100000"/>
              </a:lnSpc>
              <a:spcBef>
                <a:spcPts val="0"/>
              </a:spcBef>
              <a:spcAft>
                <a:spcPts val="0"/>
              </a:spcAft>
              <a:buSzPts val="1400"/>
              <a:buChar char="-"/>
            </a:pPr>
            <a:r>
              <a:rPr lang="en-US"/>
              <a:t>Tools like Chat GPT often return text that is very generic both in terms of content and style. You won’t see the student’s own original voice come through. Chat GPT also can’t search for new information or cite external work. </a:t>
            </a:r>
            <a:endParaRPr/>
          </a:p>
          <a:p>
            <a:pPr marL="457200" marR="0" lvl="0" indent="0" algn="l" rtl="0">
              <a:lnSpc>
                <a:spcPct val="100000"/>
              </a:lnSpc>
              <a:spcBef>
                <a:spcPts val="0"/>
              </a:spcBef>
              <a:spcAft>
                <a:spcPts val="0"/>
              </a:spcAft>
              <a:buNone/>
            </a:pPr>
            <a:endParaRPr/>
          </a:p>
        </p:txBody>
      </p:sp>
      <p:sp>
        <p:nvSpPr>
          <p:cNvPr id="129" name="Google Shape;129;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2216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SL</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This slide shows a few examples of alternatives to traditional papers, which definitely have a time and place, but aren’t the only choice. Not only is it more difficult to use tools like Chat GPT or other types of plagiarism to complete many of these types of assignments, this type of work can emphasize process over product, require the student to present or display new knowledge and connection with the material, and can also help students to create types of material that are specific to their field of study or career. </a:t>
            </a:r>
            <a:endParaRPr/>
          </a:p>
        </p:txBody>
      </p:sp>
      <p:sp>
        <p:nvSpPr>
          <p:cNvPr id="136" name="Google Shape;136;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3046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10eab527f2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10eab527f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g210eab527f2_1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15</a:t>
            </a:fld>
            <a:endParaRPr/>
          </a:p>
        </p:txBody>
      </p:sp>
    </p:spTree>
    <p:extLst>
      <p:ext uri="{BB962C8B-B14F-4D97-AF65-F5344CB8AC3E}">
        <p14:creationId xmlns:p14="http://schemas.microsoft.com/office/powerpoint/2010/main" val="214604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113beaa292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113beaa292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g2113beaa292_0_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f46c692068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f46c692068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1f46c692068_2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17</a:t>
            </a:fld>
            <a:endParaRPr/>
          </a:p>
        </p:txBody>
      </p:sp>
    </p:spTree>
    <p:extLst>
      <p:ext uri="{BB962C8B-B14F-4D97-AF65-F5344CB8AC3E}">
        <p14:creationId xmlns:p14="http://schemas.microsoft.com/office/powerpoint/2010/main" val="2173233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113beaa292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113beaa292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g2113beaa292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113beaa29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113beaa29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g2113beaa292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113beaa292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113beaa292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g2113beaa292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113beaa292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113beaa292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g2113beaa292_0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10eab527f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10eab527f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 name="Google Shape;83;g210eab527f2_0_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7</a:t>
            </a:fld>
            <a:endParaRPr/>
          </a:p>
        </p:txBody>
      </p:sp>
    </p:spTree>
    <p:extLst>
      <p:ext uri="{BB962C8B-B14F-4D97-AF65-F5344CB8AC3E}">
        <p14:creationId xmlns:p14="http://schemas.microsoft.com/office/powerpoint/2010/main" val="2945677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f38d9fa0a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gf38d9fa0a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AH</a:t>
            </a:r>
            <a:endParaRPr/>
          </a:p>
          <a:p>
            <a:pPr marL="0" lvl="0" indent="0" algn="l" rtl="0">
              <a:lnSpc>
                <a:spcPct val="100000"/>
              </a:lnSpc>
              <a:spcBef>
                <a:spcPts val="0"/>
              </a:spcBef>
              <a:spcAft>
                <a:spcPts val="0"/>
              </a:spcAft>
              <a:buSzPts val="1400"/>
              <a:buNone/>
            </a:pPr>
            <a:r>
              <a:rPr lang="en-US"/>
              <a:t>Given what we know about how students view plagiarism, we want to create a culture that resists this sense of externalizing plagiarism and encourages students to form a sense of agency over the idea of what it means to be ethical in their academic work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Read an article called Restorative practices for academic integrity; the author is the coordinator of an office for student conduct.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Calibri"/>
              <a:buNone/>
            </a:pPr>
            <a:r>
              <a:rPr lang="en-US"/>
              <a:t>No sense of agency there, or that sense of ownership. His position is that we need to help students develop that ethical awareness, rather than encouraging compliance through deterrence. </a:t>
            </a:r>
            <a:endParaRPr/>
          </a:p>
        </p:txBody>
      </p:sp>
      <p:sp>
        <p:nvSpPr>
          <p:cNvPr id="93" name="Google Shape;93;gf38d9fa0ac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8</a:t>
            </a:fld>
            <a:endParaRPr/>
          </a:p>
        </p:txBody>
      </p:sp>
    </p:spTree>
    <p:extLst>
      <p:ext uri="{BB962C8B-B14F-4D97-AF65-F5344CB8AC3E}">
        <p14:creationId xmlns:p14="http://schemas.microsoft.com/office/powerpoint/2010/main" val="2079714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f38d9fa0a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f38d9fa0ac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a:t>AH</a:t>
            </a:r>
            <a:endParaRPr/>
          </a:p>
          <a:p>
            <a:pPr marL="0" lvl="0" indent="0" algn="l" rtl="0">
              <a:lnSpc>
                <a:spcPct val="100000"/>
              </a:lnSpc>
              <a:spcBef>
                <a:spcPts val="0"/>
              </a:spcBef>
              <a:spcAft>
                <a:spcPts val="0"/>
              </a:spcAft>
              <a:buSzPts val="1400"/>
              <a:buNone/>
            </a:pPr>
            <a:r>
              <a:rPr lang="en-US"/>
              <a:t>The International Center for Academic Integrity is an organization that seeks to promote the values of academic integrity in schools and in society at large. Their position is that, rather than identifying and prohibiting wrong behaviors, which is what most institutions do, it is more productive to identify and promote shared values around integrity. Let’s think about our academic conduct not in the sense of following rules, but in the sense of upholding our own ethical codes.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ICAI identifies six fundamental values of academic integrity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Honesty: The foundational value on which all other values are built. Honesty allows for and encourages the development of</a:t>
            </a:r>
            <a:endParaRPr/>
          </a:p>
          <a:p>
            <a:pPr marL="0" lvl="0" indent="0" algn="l" rtl="0">
              <a:lnSpc>
                <a:spcPct val="100000"/>
              </a:lnSpc>
              <a:spcBef>
                <a:spcPts val="0"/>
              </a:spcBef>
              <a:spcAft>
                <a:spcPts val="0"/>
              </a:spcAft>
              <a:buSzPts val="1400"/>
              <a:buNone/>
            </a:pPr>
            <a:r>
              <a:rPr lang="en-US"/>
              <a:t>trust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Trust: Students promote trust by preparing work that is honest, thoughtful, and genuine. Faculty promote trust by setting clear guidelines for assignments and by evaluating student work in an equitable, timely, and forthright manner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Fairness: All members of the academic community, including faculty, students, administration, and staff have a right to expect fair treatment and a duty to treat others fairly. </a:t>
            </a:r>
            <a:endParaRPr/>
          </a:p>
          <a:p>
            <a:pPr marL="0" lvl="0" indent="0" algn="l" rtl="0">
              <a:lnSpc>
                <a:spcPct val="100000"/>
              </a:lnSpc>
              <a:spcBef>
                <a:spcPts val="0"/>
              </a:spcBef>
              <a:spcAft>
                <a:spcPts val="0"/>
              </a:spcAft>
              <a:buSzPts val="1400"/>
              <a:buNone/>
            </a:pPr>
            <a:r>
              <a:rPr lang="en-US"/>
              <a:t>Faculty members are fair to students, each other, and institutions when they lead by example, communicate expectations clearly, and respond to dishonesty consistently</a:t>
            </a:r>
            <a:endParaRPr/>
          </a:p>
          <a:p>
            <a:pPr marL="0" lvl="0" indent="0" algn="l" rtl="0">
              <a:lnSpc>
                <a:spcPct val="100000"/>
              </a:lnSpc>
              <a:spcBef>
                <a:spcPts val="0"/>
              </a:spcBef>
              <a:spcAft>
                <a:spcPts val="0"/>
              </a:spcAft>
              <a:buSzPts val="1400"/>
              <a:buNone/>
            </a:pPr>
            <a:r>
              <a:rPr lang="en-US"/>
              <a:t>Students engage in fairness by doing their own original work and acknowledging borrowed work appropriately </a:t>
            </a:r>
            <a:endParaRPr/>
          </a:p>
          <a:p>
            <a:pPr marL="0" lvl="0" indent="0" algn="l" rtl="0">
              <a:lnSpc>
                <a:spcPct val="100000"/>
              </a:lnSpc>
              <a:spcBef>
                <a:spcPts val="0"/>
              </a:spcBef>
              <a:spcAft>
                <a:spcPts val="0"/>
              </a:spcAft>
              <a:buSzPts val="1400"/>
              <a:buNone/>
            </a:pPr>
            <a:r>
              <a:rPr lang="en-US"/>
              <a:t>Administrators and staff are fair to their communities when they provide clear, useful, and just policies that help establish and nurture communities of integrity, and that treat all members with respect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Respect: Students show respect when they take an active role in their own education, contributing to discussions, and performing to the best of their ability.</a:t>
            </a:r>
            <a:endParaRPr/>
          </a:p>
          <a:p>
            <a:pPr marL="0" lvl="0" indent="0" algn="l" rtl="0">
              <a:lnSpc>
                <a:spcPct val="100000"/>
              </a:lnSpc>
              <a:spcBef>
                <a:spcPts val="0"/>
              </a:spcBef>
              <a:spcAft>
                <a:spcPts val="0"/>
              </a:spcAft>
              <a:buSzPts val="1400"/>
              <a:buNone/>
            </a:pPr>
            <a:r>
              <a:rPr lang="en-US"/>
              <a:t>Faculty show respect by taking students’ ideas seriously, by recognizing them as individuals and providing full and honest feedback</a:t>
            </a:r>
            <a:endParaRPr/>
          </a:p>
          <a:p>
            <a:pPr marL="0" lvl="0" indent="0" algn="l" rtl="0">
              <a:lnSpc>
                <a:spcPct val="100000"/>
              </a:lnSpc>
              <a:spcBef>
                <a:spcPts val="0"/>
              </a:spcBef>
              <a:spcAft>
                <a:spcPts val="0"/>
              </a:spcAft>
              <a:buSzPts val="1400"/>
              <a:buNone/>
            </a:pPr>
            <a:r>
              <a:rPr lang="en-US"/>
              <a:t>on their work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Responsibility: Responsible faculty clearly communicate expectations around classroom and institutional policy and they keep</a:t>
            </a:r>
            <a:endParaRPr/>
          </a:p>
          <a:p>
            <a:pPr marL="0" lvl="0" indent="0" algn="l" rtl="0">
              <a:lnSpc>
                <a:spcPct val="100000"/>
              </a:lnSpc>
              <a:spcBef>
                <a:spcPts val="0"/>
              </a:spcBef>
              <a:spcAft>
                <a:spcPts val="0"/>
              </a:spcAft>
              <a:buSzPts val="1400"/>
              <a:buNone/>
            </a:pPr>
            <a:r>
              <a:rPr lang="en-US"/>
              <a:t>their word.</a:t>
            </a:r>
            <a:endParaRPr/>
          </a:p>
          <a:p>
            <a:pPr marL="0" lvl="0" indent="0" algn="l" rtl="0">
              <a:lnSpc>
                <a:spcPct val="100000"/>
              </a:lnSpc>
              <a:spcBef>
                <a:spcPts val="0"/>
              </a:spcBef>
              <a:spcAft>
                <a:spcPts val="0"/>
              </a:spcAft>
              <a:buSzPts val="1400"/>
              <a:buNone/>
            </a:pPr>
            <a:r>
              <a:rPr lang="en-US"/>
              <a:t>Responsible students seek out and understand information about classroom and institutional policy. They follow these policies ask questions when they do not understand or disagree with them.</a:t>
            </a:r>
            <a:endParaRPr/>
          </a:p>
          <a:p>
            <a:pPr marL="0" lvl="0" indent="0" algn="l" rtl="0">
              <a:lnSpc>
                <a:spcPct val="100000"/>
              </a:lnSpc>
              <a:spcBef>
                <a:spcPts val="0"/>
              </a:spcBef>
              <a:spcAft>
                <a:spcPts val="0"/>
              </a:spcAft>
              <a:buSzPts val="1400"/>
              <a:buNone/>
            </a:pPr>
            <a:r>
              <a:rPr lang="en-US"/>
              <a:t>Shared responsibility--in all of these values, it’s a two-way street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Courage: Students who exhibit courage hold themselves and their fellow learners to the highest standards of academic integrity even when doing so involves risk of negative consequences. Courageous faculty hold institutions and administrators accountable for aligning policy with mission and vision and for supporting an environment that fosters integrity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 idea here is that we communicate these values positively and in practical terms--these are the actions we can take to uphold integrity, rather than, these are the behaviors we avoid in order to not break rules</a:t>
            </a:r>
            <a:endParaRPr/>
          </a:p>
        </p:txBody>
      </p:sp>
      <p:sp>
        <p:nvSpPr>
          <p:cNvPr id="100" name="Google Shape;100;gf38d9fa0ac_0_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US"/>
              <a:t>9</a:t>
            </a:fld>
            <a:endParaRPr/>
          </a:p>
        </p:txBody>
      </p:sp>
    </p:spTree>
    <p:extLst>
      <p:ext uri="{BB962C8B-B14F-4D97-AF65-F5344CB8AC3E}">
        <p14:creationId xmlns:p14="http://schemas.microsoft.com/office/powerpoint/2010/main" val="1845289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pic>
        <p:nvPicPr>
          <p:cNvPr id="13" name="Google Shape;13;p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 name="Google Shape;14;p4"/>
          <p:cNvSpPr txBox="1">
            <a:spLocks noGrp="1"/>
          </p:cNvSpPr>
          <p:nvPr>
            <p:ph type="ctrTitle"/>
          </p:nvPr>
        </p:nvSpPr>
        <p:spPr>
          <a:xfrm>
            <a:off x="358219" y="933826"/>
            <a:ext cx="4920791" cy="23876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3600"/>
              <a:buFont typeface="Arial Black"/>
              <a:buNone/>
              <a:defRPr sz="3600" b="1" i="0">
                <a:solidFill>
                  <a:schemeClr val="lt1"/>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4"/>
          <p:cNvSpPr txBox="1">
            <a:spLocks noGrp="1"/>
          </p:cNvSpPr>
          <p:nvPr>
            <p:ph type="subTitle" idx="1"/>
          </p:nvPr>
        </p:nvSpPr>
        <p:spPr>
          <a:xfrm>
            <a:off x="358219" y="3413501"/>
            <a:ext cx="4920791" cy="152156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6" name="Google Shape;16;p4"/>
          <p:cNvPicPr preferRelativeResize="0"/>
          <p:nvPr/>
        </p:nvPicPr>
        <p:blipFill rotWithShape="1">
          <a:blip r:embed="rId3">
            <a:alphaModFix/>
          </a:blip>
          <a:srcRect/>
          <a:stretch/>
        </p:blipFill>
        <p:spPr>
          <a:xfrm>
            <a:off x="331325" y="4935070"/>
            <a:ext cx="2640475" cy="914427"/>
          </a:xfrm>
          <a:prstGeom prst="rect">
            <a:avLst/>
          </a:prstGeom>
          <a:noFill/>
          <a:ln>
            <a:noFill/>
          </a:ln>
        </p:spPr>
      </p:pic>
      <p:sp>
        <p:nvSpPr>
          <p:cNvPr id="17" name="Google Shape;17;p4"/>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b="0" i="0" u="none" strike="noStrike" cap="none">
                <a:solidFill>
                  <a:schemeClr val="lt1"/>
                </a:solidFill>
                <a:latin typeface="Arial"/>
                <a:ea typeface="Arial"/>
                <a:cs typeface="Arial"/>
                <a:sym typeface="Arial"/>
              </a:rPr>
              <a:t>‹#›</a:t>
            </a:fld>
            <a:endParaRPr sz="1100">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
        <p:cNvGrpSpPr/>
        <p:nvPr/>
      </p:nvGrpSpPr>
      <p:grpSpPr>
        <a:xfrm>
          <a:off x="0" y="0"/>
          <a:ext cx="0" cy="0"/>
          <a:chOff x="0" y="0"/>
          <a:chExt cx="0" cy="0"/>
        </a:xfrm>
      </p:grpSpPr>
      <p:sp>
        <p:nvSpPr>
          <p:cNvPr id="68" name="Google Shape;68;p13"/>
          <p:cNvSpPr txBox="1">
            <a:spLocks noGrp="1"/>
          </p:cNvSpPr>
          <p:nvPr>
            <p:ph type="title"/>
          </p:nvPr>
        </p:nvSpPr>
        <p:spPr>
          <a:xfrm>
            <a:off x="1118082"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3"/>
          <p:cNvSpPr>
            <a:spLocks noGrp="1"/>
          </p:cNvSpPr>
          <p:nvPr>
            <p:ph type="pic" idx="2"/>
          </p:nvPr>
        </p:nvSpPr>
        <p:spPr>
          <a:xfrm>
            <a:off x="5461482" y="987425"/>
            <a:ext cx="6172200" cy="4873625"/>
          </a:xfrm>
          <a:prstGeom prst="rect">
            <a:avLst/>
          </a:prstGeom>
          <a:noFill/>
          <a:ln>
            <a:noFill/>
          </a:ln>
        </p:spPr>
      </p:sp>
      <p:sp>
        <p:nvSpPr>
          <p:cNvPr id="70" name="Google Shape;70;p13"/>
          <p:cNvSpPr txBox="1">
            <a:spLocks noGrp="1"/>
          </p:cNvSpPr>
          <p:nvPr>
            <p:ph type="body" idx="1"/>
          </p:nvPr>
        </p:nvSpPr>
        <p:spPr>
          <a:xfrm>
            <a:off x="1118082"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1" name="Google Shape;71;p13"/>
          <p:cNvSpPr/>
          <p:nvPr/>
        </p:nvSpPr>
        <p:spPr>
          <a:xfrm>
            <a:off x="0" y="0"/>
            <a:ext cx="812800" cy="68580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2" name="Google Shape;72;p13"/>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73" name="Google Shape;73;p13"/>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a:off x="1106555"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4188686"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p:nvPr/>
        </p:nvSpPr>
        <p:spPr>
          <a:xfrm>
            <a:off x="0" y="0"/>
            <a:ext cx="812800" cy="68580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8" name="Google Shape;78;p14"/>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79" name="Google Shape;79;p14"/>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rot="5400000">
            <a:off x="7352089"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5"/>
          <p:cNvSpPr txBox="1">
            <a:spLocks noGrp="1"/>
          </p:cNvSpPr>
          <p:nvPr>
            <p:ph type="body" idx="1"/>
          </p:nvPr>
        </p:nvSpPr>
        <p:spPr>
          <a:xfrm rot="5400000">
            <a:off x="2018089"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5"/>
          <p:cNvSpPr/>
          <p:nvPr/>
        </p:nvSpPr>
        <p:spPr>
          <a:xfrm>
            <a:off x="0" y="0"/>
            <a:ext cx="812800" cy="68580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 name="Google Shape;84;p15"/>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85" name="Google Shape;85;p15"/>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1053548" y="365125"/>
            <a:ext cx="1083597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5"/>
          <p:cNvSpPr txBox="1">
            <a:spLocks noGrp="1"/>
          </p:cNvSpPr>
          <p:nvPr>
            <p:ph type="body" idx="1"/>
          </p:nvPr>
        </p:nvSpPr>
        <p:spPr>
          <a:xfrm>
            <a:off x="1053548" y="1825625"/>
            <a:ext cx="1083597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5"/>
          <p:cNvSpPr/>
          <p:nvPr/>
        </p:nvSpPr>
        <p:spPr>
          <a:xfrm>
            <a:off x="0" y="0"/>
            <a:ext cx="812800" cy="68707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2" name="Google Shape;22;p5"/>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23" name="Google Shape;23;p5"/>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1053548" y="1709738"/>
            <a:ext cx="10293902"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6"/>
          <p:cNvSpPr txBox="1">
            <a:spLocks noGrp="1"/>
          </p:cNvSpPr>
          <p:nvPr>
            <p:ph type="body" idx="1"/>
          </p:nvPr>
        </p:nvSpPr>
        <p:spPr>
          <a:xfrm>
            <a:off x="1053548" y="4589463"/>
            <a:ext cx="10293902"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7" name="Google Shape;27;p6"/>
          <p:cNvSpPr/>
          <p:nvPr/>
        </p:nvSpPr>
        <p:spPr>
          <a:xfrm>
            <a:off x="0" y="0"/>
            <a:ext cx="812800" cy="68580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8" name="Google Shape;28;p6"/>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29" name="Google Shape;29;p6"/>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Slide">
  <p:cSld name="1_Title Slide">
    <p:bg>
      <p:bgPr>
        <a:gradFill>
          <a:gsLst>
            <a:gs pos="0">
              <a:srgbClr val="55BEE9"/>
            </a:gs>
            <a:gs pos="40000">
              <a:srgbClr val="1775A0"/>
            </a:gs>
            <a:gs pos="100000">
              <a:srgbClr val="005881"/>
            </a:gs>
          </a:gsLst>
          <a:lin ang="10800000" scaled="0"/>
        </a:gradFill>
        <a:effectLst/>
      </p:bgPr>
    </p:bg>
    <p:spTree>
      <p:nvGrpSpPr>
        <p:cNvPr id="1" name="Shape 30"/>
        <p:cNvGrpSpPr/>
        <p:nvPr/>
      </p:nvGrpSpPr>
      <p:grpSpPr>
        <a:xfrm>
          <a:off x="0" y="0"/>
          <a:ext cx="0" cy="0"/>
          <a:chOff x="0" y="0"/>
          <a:chExt cx="0" cy="0"/>
        </a:xfrm>
      </p:grpSpPr>
      <p:sp>
        <p:nvSpPr>
          <p:cNvPr id="31" name="Google Shape;31;p7"/>
          <p:cNvSpPr txBox="1">
            <a:spLocks noGrp="1"/>
          </p:cNvSpPr>
          <p:nvPr>
            <p:ph type="ctrTitle"/>
          </p:nvPr>
        </p:nvSpPr>
        <p:spPr>
          <a:xfrm>
            <a:off x="1150073" y="933826"/>
            <a:ext cx="10209226" cy="23876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3600"/>
              <a:buFont typeface="Arial Black"/>
              <a:buNone/>
              <a:defRPr sz="3600" b="1" i="0">
                <a:solidFill>
                  <a:schemeClr val="lt1"/>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7"/>
          <p:cNvSpPr txBox="1">
            <a:spLocks noGrp="1"/>
          </p:cNvSpPr>
          <p:nvPr>
            <p:ph type="subTitle" idx="1"/>
          </p:nvPr>
        </p:nvSpPr>
        <p:spPr>
          <a:xfrm>
            <a:off x="1150073" y="3413501"/>
            <a:ext cx="10209226"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3" name="Google Shape;33;p7"/>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34" name="Google Shape;34;p7"/>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chemeClr val="lt1"/>
                </a:solidFill>
                <a:latin typeface="Arial"/>
                <a:ea typeface="Arial"/>
                <a:cs typeface="Arial"/>
                <a:sym typeface="Arial"/>
              </a:rPr>
              <a:t>‹#›</a:t>
            </a:fld>
            <a:endParaRPr sz="110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1053548" y="365125"/>
            <a:ext cx="1030025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8"/>
          <p:cNvSpPr txBox="1">
            <a:spLocks noGrp="1"/>
          </p:cNvSpPr>
          <p:nvPr>
            <p:ph type="body" idx="1"/>
          </p:nvPr>
        </p:nvSpPr>
        <p:spPr>
          <a:xfrm>
            <a:off x="1053548" y="1825625"/>
            <a:ext cx="4966252"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8"/>
          <p:cNvSpPr/>
          <p:nvPr/>
        </p:nvSpPr>
        <p:spPr>
          <a:xfrm>
            <a:off x="0" y="0"/>
            <a:ext cx="812800" cy="68580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0" name="Google Shape;40;p8"/>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41" name="Google Shape;41;p8"/>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053548" y="365125"/>
            <a:ext cx="1030184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body" idx="1"/>
          </p:nvPr>
        </p:nvSpPr>
        <p:spPr>
          <a:xfrm>
            <a:off x="1053548" y="1681163"/>
            <a:ext cx="5158409"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9"/>
          <p:cNvSpPr txBox="1">
            <a:spLocks noGrp="1"/>
          </p:cNvSpPr>
          <p:nvPr>
            <p:ph type="body" idx="2"/>
          </p:nvPr>
        </p:nvSpPr>
        <p:spPr>
          <a:xfrm>
            <a:off x="1053548" y="2505075"/>
            <a:ext cx="5158409"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9"/>
          <p:cNvSpPr txBox="1">
            <a:spLocks noGrp="1"/>
          </p:cNvSpPr>
          <p:nvPr>
            <p:ph type="body" idx="3"/>
          </p:nvPr>
        </p:nvSpPr>
        <p:spPr>
          <a:xfrm>
            <a:off x="6430616" y="1681163"/>
            <a:ext cx="4924772"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9"/>
          <p:cNvSpPr txBox="1">
            <a:spLocks noGrp="1"/>
          </p:cNvSpPr>
          <p:nvPr>
            <p:ph type="body" idx="4"/>
          </p:nvPr>
        </p:nvSpPr>
        <p:spPr>
          <a:xfrm>
            <a:off x="6430616" y="2505075"/>
            <a:ext cx="492477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9"/>
          <p:cNvSpPr/>
          <p:nvPr/>
        </p:nvSpPr>
        <p:spPr>
          <a:xfrm>
            <a:off x="0" y="0"/>
            <a:ext cx="812800" cy="68580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9" name="Google Shape;49;p9"/>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50" name="Google Shape;50;p9"/>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10"/>
          <p:cNvSpPr txBox="1">
            <a:spLocks noGrp="1"/>
          </p:cNvSpPr>
          <p:nvPr>
            <p:ph type="title"/>
          </p:nvPr>
        </p:nvSpPr>
        <p:spPr>
          <a:xfrm>
            <a:off x="1053548" y="365125"/>
            <a:ext cx="1030025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0"/>
          <p:cNvSpPr/>
          <p:nvPr/>
        </p:nvSpPr>
        <p:spPr>
          <a:xfrm>
            <a:off x="0" y="0"/>
            <a:ext cx="812800" cy="68580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4" name="Google Shape;54;p10"/>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55" name="Google Shape;55;p10"/>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1"/>
          <p:cNvSpPr/>
          <p:nvPr/>
        </p:nvSpPr>
        <p:spPr>
          <a:xfrm>
            <a:off x="0" y="0"/>
            <a:ext cx="812800" cy="68580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8" name="Google Shape;58;p11"/>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59" name="Google Shape;59;p11"/>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0"/>
        <p:cNvGrpSpPr/>
        <p:nvPr/>
      </p:nvGrpSpPr>
      <p:grpSpPr>
        <a:xfrm>
          <a:off x="0" y="0"/>
          <a:ext cx="0" cy="0"/>
          <a:chOff x="0" y="0"/>
          <a:chExt cx="0" cy="0"/>
        </a:xfrm>
      </p:grpSpPr>
      <p:sp>
        <p:nvSpPr>
          <p:cNvPr id="61" name="Google Shape;61;p12"/>
          <p:cNvSpPr txBox="1">
            <a:spLocks noGrp="1"/>
          </p:cNvSpPr>
          <p:nvPr>
            <p:ph type="title"/>
          </p:nvPr>
        </p:nvSpPr>
        <p:spPr>
          <a:xfrm>
            <a:off x="1118082"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12"/>
          <p:cNvSpPr txBox="1">
            <a:spLocks noGrp="1"/>
          </p:cNvSpPr>
          <p:nvPr>
            <p:ph type="body" idx="1"/>
          </p:nvPr>
        </p:nvSpPr>
        <p:spPr>
          <a:xfrm>
            <a:off x="5461482"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3" name="Google Shape;63;p12"/>
          <p:cNvSpPr txBox="1">
            <a:spLocks noGrp="1"/>
          </p:cNvSpPr>
          <p:nvPr>
            <p:ph type="body" idx="2"/>
          </p:nvPr>
        </p:nvSpPr>
        <p:spPr>
          <a:xfrm>
            <a:off x="1118082"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 name="Google Shape;64;p12"/>
          <p:cNvSpPr/>
          <p:nvPr/>
        </p:nvSpPr>
        <p:spPr>
          <a:xfrm>
            <a:off x="0" y="0"/>
            <a:ext cx="812800" cy="6858000"/>
          </a:xfrm>
          <a:prstGeom prst="rect">
            <a:avLst/>
          </a:prstGeom>
          <a:gradFill>
            <a:gsLst>
              <a:gs pos="0">
                <a:srgbClr val="55BEE9"/>
              </a:gs>
              <a:gs pos="64000">
                <a:srgbClr val="1775A0"/>
              </a:gs>
              <a:gs pos="100000">
                <a:srgbClr val="00588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5" name="Google Shape;65;p12"/>
          <p:cNvPicPr preferRelativeResize="0"/>
          <p:nvPr/>
        </p:nvPicPr>
        <p:blipFill rotWithShape="1">
          <a:blip r:embed="rId2">
            <a:alphaModFix/>
          </a:blip>
          <a:srcRect/>
          <a:stretch/>
        </p:blipFill>
        <p:spPr>
          <a:xfrm>
            <a:off x="-84156" y="5968461"/>
            <a:ext cx="1008806" cy="720574"/>
          </a:xfrm>
          <a:prstGeom prst="rect">
            <a:avLst/>
          </a:prstGeom>
          <a:noFill/>
          <a:ln>
            <a:noFill/>
          </a:ln>
          <a:effectLst>
            <a:outerShdw blurRad="50800" dist="38100" dir="13500000" algn="br" rotWithShape="0">
              <a:srgbClr val="000000">
                <a:alpha val="40000"/>
              </a:srgbClr>
            </a:outerShdw>
          </a:effectLst>
        </p:spPr>
      </p:pic>
      <p:sp>
        <p:nvSpPr>
          <p:cNvPr id="66" name="Google Shape;66;p12"/>
          <p:cNvSpPr txBox="1"/>
          <p:nvPr/>
        </p:nvSpPr>
        <p:spPr>
          <a:xfrm>
            <a:off x="11533909" y="6359237"/>
            <a:ext cx="35618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100">
                <a:solidFill>
                  <a:srgbClr val="7F7F7F"/>
                </a:solidFill>
                <a:latin typeface="Arial"/>
                <a:ea typeface="Arial"/>
                <a:cs typeface="Arial"/>
                <a:sym typeface="Arial"/>
              </a:rPr>
              <a:t>‹#›</a:t>
            </a:fld>
            <a:endParaRPr sz="1100">
              <a:solidFill>
                <a:srgbClr val="7F7F7F"/>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library@nl.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libguides.nl.edu/teachingacademichonesty"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nl.edu/ctle/managing-your-course/teaching-your-course/best-practices-for-educators/ai-and-your-clas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infiniteconversation.com/" TargetMode="External"/><Relationship Id="rId4" Type="http://schemas.openxmlformats.org/officeDocument/2006/relationships/hyperlink" Target="https://openai.com/blog/chatgp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s://academicintegrity.org/blog/53-2020/april-2020/149-restorative-practices-for-academic-integrity"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cademicintegrity.org/resources/fundamental-valu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
          <p:cNvSpPr txBox="1">
            <a:spLocks noGrp="1"/>
          </p:cNvSpPr>
          <p:nvPr>
            <p:ph type="ctrTitle"/>
          </p:nvPr>
        </p:nvSpPr>
        <p:spPr>
          <a:xfrm>
            <a:off x="358250" y="1723250"/>
            <a:ext cx="5379300" cy="1516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Font typeface="Arial Black"/>
              <a:buNone/>
            </a:pPr>
            <a:r>
              <a:rPr lang="en-US" sz="5000" b="0"/>
              <a:t>AI in Our Class</a:t>
            </a:r>
            <a:r>
              <a:rPr lang="en-US" sz="5000"/>
              <a:t> </a:t>
            </a:r>
            <a:endParaRPr sz="5000"/>
          </a:p>
        </p:txBody>
      </p:sp>
      <p:sp>
        <p:nvSpPr>
          <p:cNvPr id="91" name="Google Shape;91;p1"/>
          <p:cNvSpPr txBox="1">
            <a:spLocks noGrp="1"/>
          </p:cNvSpPr>
          <p:nvPr>
            <p:ph type="subTitle" idx="1"/>
          </p:nvPr>
        </p:nvSpPr>
        <p:spPr>
          <a:xfrm>
            <a:off x="358219" y="3413501"/>
            <a:ext cx="5379390" cy="16557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US"/>
              <a:t>Winter 2023</a:t>
            </a:r>
            <a:endParaRPr/>
          </a:p>
        </p:txBody>
      </p:sp>
      <p:pic>
        <p:nvPicPr>
          <p:cNvPr id="92" name="Google Shape;92;p1" descr="Center For Teaching &amp; Learning Excellence-NLU-smaller_2"/>
          <p:cNvPicPr preferRelativeResize="0"/>
          <p:nvPr/>
        </p:nvPicPr>
        <p:blipFill rotWithShape="1">
          <a:blip r:embed="rId3">
            <a:alphaModFix/>
          </a:blip>
          <a:srcRect/>
          <a:stretch/>
        </p:blipFill>
        <p:spPr>
          <a:xfrm>
            <a:off x="9683014" y="4863008"/>
            <a:ext cx="2508985" cy="199499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2"/>
          <p:cNvSpPr txBox="1">
            <a:spLocks noGrp="1"/>
          </p:cNvSpPr>
          <p:nvPr>
            <p:ph type="title"/>
          </p:nvPr>
        </p:nvSpPr>
        <p:spPr>
          <a:xfrm>
            <a:off x="1053548" y="237531"/>
            <a:ext cx="10835971" cy="6556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Arial"/>
              <a:buNone/>
            </a:pPr>
            <a:r>
              <a:rPr lang="en-US"/>
              <a:t>SUPPORTING ACADEMIC HONESTY: </a:t>
            </a:r>
            <a:endParaRPr/>
          </a:p>
          <a:p>
            <a:pPr marL="0" lvl="0" indent="0" algn="l" rtl="0">
              <a:lnSpc>
                <a:spcPct val="90000"/>
              </a:lnSpc>
              <a:spcBef>
                <a:spcPts val="0"/>
              </a:spcBef>
              <a:spcAft>
                <a:spcPts val="0"/>
              </a:spcAft>
              <a:buClr>
                <a:schemeClr val="dk1"/>
              </a:buClr>
              <a:buSzPts val="3200"/>
              <a:buFont typeface="Arial"/>
              <a:buNone/>
            </a:pPr>
            <a:r>
              <a:rPr lang="en-US"/>
              <a:t>A COLLECTIVE RESPONSIBILITY</a:t>
            </a:r>
            <a:endParaRPr/>
          </a:p>
        </p:txBody>
      </p:sp>
      <p:sp>
        <p:nvSpPr>
          <p:cNvPr id="111" name="Google Shape;111;p12"/>
          <p:cNvSpPr txBox="1">
            <a:spLocks noGrp="1"/>
          </p:cNvSpPr>
          <p:nvPr>
            <p:ph type="body" idx="1"/>
          </p:nvPr>
        </p:nvSpPr>
        <p:spPr>
          <a:xfrm>
            <a:off x="1053548" y="1456155"/>
            <a:ext cx="10835971" cy="51562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800"/>
              <a:buNone/>
            </a:pPr>
            <a:r>
              <a:rPr lang="en-US"/>
              <a:t>Create a culture of academic integrity that:</a:t>
            </a:r>
            <a:endParaRPr/>
          </a:p>
          <a:p>
            <a:pPr marL="0" lvl="0" indent="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en-US"/>
              <a:t>Focuses on education over policy</a:t>
            </a:r>
            <a:endParaRPr/>
          </a:p>
          <a:p>
            <a:pPr marL="228600" lvl="0" indent="-228600" algn="l" rtl="0">
              <a:lnSpc>
                <a:spcPct val="90000"/>
              </a:lnSpc>
              <a:spcBef>
                <a:spcPts val="1000"/>
              </a:spcBef>
              <a:spcAft>
                <a:spcPts val="0"/>
              </a:spcAft>
              <a:buClr>
                <a:schemeClr val="dk1"/>
              </a:buClr>
              <a:buSzPts val="2800"/>
              <a:buChar char="•"/>
            </a:pPr>
            <a:r>
              <a:rPr lang="en-US"/>
              <a:t>Conceptualizes academic honesty as a foundational element of the curriculum, not as a separate concept or policy to be reviewed</a:t>
            </a:r>
            <a:endParaRPr/>
          </a:p>
          <a:p>
            <a:pPr marL="228600" lvl="0" indent="-228600" algn="l" rtl="0">
              <a:lnSpc>
                <a:spcPct val="90000"/>
              </a:lnSpc>
              <a:spcBef>
                <a:spcPts val="1000"/>
              </a:spcBef>
              <a:spcAft>
                <a:spcPts val="0"/>
              </a:spcAft>
              <a:buClr>
                <a:schemeClr val="dk1"/>
              </a:buClr>
              <a:buSzPts val="2800"/>
              <a:buChar char="•"/>
            </a:pPr>
            <a:r>
              <a:rPr lang="en-US"/>
              <a:t>Sets consistent expectations and uses consistent channels of communication for issues of academic integrity</a:t>
            </a:r>
            <a:endParaRPr/>
          </a:p>
          <a:p>
            <a:pPr marL="228600" lvl="0" indent="-228600" algn="l" rtl="0">
              <a:lnSpc>
                <a:spcPct val="90000"/>
              </a:lnSpc>
              <a:spcBef>
                <a:spcPts val="1000"/>
              </a:spcBef>
              <a:spcAft>
                <a:spcPts val="0"/>
              </a:spcAft>
              <a:buClr>
                <a:schemeClr val="dk1"/>
              </a:buClr>
              <a:buSzPts val="2800"/>
              <a:buChar char="•"/>
            </a:pPr>
            <a:r>
              <a:rPr lang="en-US"/>
              <a:t>Gives students the opportunity to reflect on ideas of intellectual property and ethical conduct and fosters students’ sense of agency and ownership in their work</a:t>
            </a:r>
            <a:endParaRPr/>
          </a:p>
          <a:p>
            <a:pPr marL="0" lvl="0" indent="0" algn="l" rtl="0">
              <a:lnSpc>
                <a:spcPct val="90000"/>
              </a:lnSpc>
              <a:spcBef>
                <a:spcPts val="1000"/>
              </a:spcBef>
              <a:spcAft>
                <a:spcPts val="0"/>
              </a:spcAft>
              <a:buClr>
                <a:schemeClr val="dk1"/>
              </a:buClr>
              <a:buSzPts val="2800"/>
              <a:buNone/>
            </a:pPr>
            <a:endParaRPr/>
          </a:p>
        </p:txBody>
      </p:sp>
    </p:spTree>
    <p:extLst>
      <p:ext uri="{BB962C8B-B14F-4D97-AF65-F5344CB8AC3E}">
        <p14:creationId xmlns:p14="http://schemas.microsoft.com/office/powerpoint/2010/main" val="315823280"/>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6"/>
          <p:cNvSpPr txBox="1">
            <a:spLocks noGrp="1"/>
          </p:cNvSpPr>
          <p:nvPr>
            <p:ph type="title"/>
          </p:nvPr>
        </p:nvSpPr>
        <p:spPr>
          <a:xfrm>
            <a:off x="1053548" y="237531"/>
            <a:ext cx="10835971" cy="6556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Arial"/>
              <a:buNone/>
            </a:pPr>
            <a:r>
              <a:rPr lang="en-US"/>
              <a:t>MAKE ACADEMIC INTEGRITY PART OF YOUR COURSE CULTURE</a:t>
            </a:r>
            <a:endParaRPr/>
          </a:p>
        </p:txBody>
      </p:sp>
      <p:sp>
        <p:nvSpPr>
          <p:cNvPr id="118" name="Google Shape;118;p16"/>
          <p:cNvSpPr txBox="1">
            <a:spLocks noGrp="1"/>
          </p:cNvSpPr>
          <p:nvPr>
            <p:ph type="body" idx="1"/>
          </p:nvPr>
        </p:nvSpPr>
        <p:spPr>
          <a:xfrm>
            <a:off x="1053548" y="1296497"/>
            <a:ext cx="10835971" cy="5156237"/>
          </a:xfrm>
          <a:prstGeom prst="rect">
            <a:avLst/>
          </a:prstGeom>
          <a:noFill/>
          <a:ln>
            <a:noFill/>
          </a:ln>
        </p:spPr>
        <p:txBody>
          <a:bodyPr spcFirstLastPara="1" wrap="square" lIns="91425" tIns="45700" rIns="91425" bIns="45700" anchor="t" anchorCtr="0">
            <a:noAutofit/>
          </a:bodyPr>
          <a:lstStyle/>
          <a:p>
            <a:pPr marL="228600" lvl="0" indent="-228600" algn="l" rtl="0">
              <a:lnSpc>
                <a:spcPct val="115000"/>
              </a:lnSpc>
              <a:spcBef>
                <a:spcPts val="1000"/>
              </a:spcBef>
              <a:spcAft>
                <a:spcPts val="0"/>
              </a:spcAft>
              <a:buClr>
                <a:schemeClr val="dk1"/>
              </a:buClr>
              <a:buSzPts val="2000"/>
              <a:buChar char="•"/>
            </a:pPr>
            <a:r>
              <a:rPr lang="en-US" sz="2400">
                <a:solidFill>
                  <a:srgbClr val="333333"/>
                </a:solidFill>
                <a:highlight>
                  <a:srgbClr val="FFFFFF"/>
                </a:highlight>
              </a:rPr>
              <a:t>Include a statement about academic integrity in your syllabus/course site and refer to NLU's student academic honesty policy. Emphasize available supports and educational resources over possible punishments. </a:t>
            </a:r>
            <a:endParaRPr sz="2400">
              <a:solidFill>
                <a:srgbClr val="333333"/>
              </a:solidFill>
              <a:highlight>
                <a:srgbClr val="FFFFFF"/>
              </a:highlight>
            </a:endParaRPr>
          </a:p>
          <a:p>
            <a:pPr marL="228600" lvl="0" indent="-228600" algn="l" rtl="0">
              <a:lnSpc>
                <a:spcPct val="115000"/>
              </a:lnSpc>
              <a:spcBef>
                <a:spcPts val="800"/>
              </a:spcBef>
              <a:spcAft>
                <a:spcPts val="0"/>
              </a:spcAft>
              <a:buClr>
                <a:srgbClr val="333333"/>
              </a:buClr>
              <a:buSzPts val="1800"/>
              <a:buChar char="•"/>
            </a:pPr>
            <a:r>
              <a:rPr lang="en-US" sz="2400">
                <a:solidFill>
                  <a:srgbClr val="333333"/>
                </a:solidFill>
                <a:highlight>
                  <a:srgbClr val="FFFFFF"/>
                </a:highlight>
              </a:rPr>
              <a:t>Discuss integrity and ethical conduct throughout your course, not just in cases of intentional academic dishonesty. </a:t>
            </a:r>
            <a:endParaRPr sz="2400">
              <a:solidFill>
                <a:srgbClr val="333333"/>
              </a:solidFill>
              <a:highlight>
                <a:srgbClr val="FFFFFF"/>
              </a:highlight>
            </a:endParaRPr>
          </a:p>
          <a:p>
            <a:pPr marL="228600" lvl="0" indent="-228600" algn="l" rtl="0">
              <a:lnSpc>
                <a:spcPct val="115000"/>
              </a:lnSpc>
              <a:spcBef>
                <a:spcPts val="800"/>
              </a:spcBef>
              <a:spcAft>
                <a:spcPts val="0"/>
              </a:spcAft>
              <a:buClr>
                <a:srgbClr val="333333"/>
              </a:buClr>
              <a:buSzPts val="1800"/>
              <a:buChar char="•"/>
            </a:pPr>
            <a:r>
              <a:rPr lang="en-US" sz="2400">
                <a:solidFill>
                  <a:srgbClr val="333333"/>
                </a:solidFill>
                <a:highlight>
                  <a:srgbClr val="FFFFFF"/>
                </a:highlight>
              </a:rPr>
              <a:t>Be prepared to discuss the ethical implications of AI tools like ChatGPT. Discuss gray areas in both academic and professional settings.</a:t>
            </a:r>
            <a:endParaRPr sz="2400">
              <a:solidFill>
                <a:srgbClr val="333333"/>
              </a:solidFill>
              <a:highlight>
                <a:srgbClr val="FFFFFF"/>
              </a:highlight>
            </a:endParaRPr>
          </a:p>
          <a:p>
            <a:pPr marL="228600" lvl="0" indent="-228600" algn="l" rtl="0">
              <a:lnSpc>
                <a:spcPct val="115000"/>
              </a:lnSpc>
              <a:spcBef>
                <a:spcPts val="800"/>
              </a:spcBef>
              <a:spcAft>
                <a:spcPts val="0"/>
              </a:spcAft>
              <a:buClr>
                <a:srgbClr val="333333"/>
              </a:buClr>
              <a:buSzPts val="1800"/>
              <a:buChar char="•"/>
            </a:pPr>
            <a:r>
              <a:rPr lang="en-US" sz="2400">
                <a:solidFill>
                  <a:srgbClr val="333333"/>
                </a:solidFill>
                <a:highlight>
                  <a:srgbClr val="FFFFFF"/>
                </a:highlight>
              </a:rPr>
              <a:t>Where possible, make connections between academic integrity and the real-world cases and scenarios you discuss in your course. </a:t>
            </a:r>
            <a:endParaRPr sz="2400">
              <a:solidFill>
                <a:srgbClr val="333333"/>
              </a:solidFill>
              <a:highlight>
                <a:srgbClr val="FFFFFF"/>
              </a:highlight>
            </a:endParaRPr>
          </a:p>
          <a:p>
            <a:pPr marL="0" lvl="0" indent="0" algn="l" rtl="0">
              <a:lnSpc>
                <a:spcPct val="90000"/>
              </a:lnSpc>
              <a:spcBef>
                <a:spcPts val="800"/>
              </a:spcBef>
              <a:spcAft>
                <a:spcPts val="0"/>
              </a:spcAft>
              <a:buClr>
                <a:schemeClr val="dk1"/>
              </a:buClr>
              <a:buSzPts val="3200"/>
              <a:buNone/>
            </a:pPr>
            <a:endParaRPr sz="3200"/>
          </a:p>
        </p:txBody>
      </p:sp>
    </p:spTree>
    <p:extLst>
      <p:ext uri="{BB962C8B-B14F-4D97-AF65-F5344CB8AC3E}">
        <p14:creationId xmlns:p14="http://schemas.microsoft.com/office/powerpoint/2010/main" val="1264044456"/>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1053548" y="237531"/>
            <a:ext cx="10835971" cy="6556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Arial"/>
              <a:buNone/>
            </a:pPr>
            <a:r>
              <a:rPr lang="en-US"/>
              <a:t>SET CLEAR AND CONSISTENT EXPECTATIONS</a:t>
            </a:r>
            <a:endParaRPr/>
          </a:p>
        </p:txBody>
      </p:sp>
      <p:sp>
        <p:nvSpPr>
          <p:cNvPr id="125" name="Google Shape;125;p18"/>
          <p:cNvSpPr txBox="1">
            <a:spLocks noGrp="1"/>
          </p:cNvSpPr>
          <p:nvPr>
            <p:ph type="body" idx="1"/>
          </p:nvPr>
        </p:nvSpPr>
        <p:spPr>
          <a:xfrm>
            <a:off x="1053547" y="1376326"/>
            <a:ext cx="10835971" cy="5156237"/>
          </a:xfrm>
          <a:prstGeom prst="rect">
            <a:avLst/>
          </a:prstGeom>
          <a:noFill/>
          <a:ln>
            <a:noFill/>
          </a:ln>
        </p:spPr>
        <p:txBody>
          <a:bodyPr spcFirstLastPara="1" wrap="square" lIns="91425" tIns="45700" rIns="91425" bIns="45700" anchor="t" anchorCtr="0">
            <a:noAutofit/>
          </a:bodyPr>
          <a:lstStyle/>
          <a:p>
            <a:pPr marL="228600" lvl="0" indent="-228600" algn="l" rtl="0">
              <a:lnSpc>
                <a:spcPct val="115000"/>
              </a:lnSpc>
              <a:spcBef>
                <a:spcPts val="800"/>
              </a:spcBef>
              <a:spcAft>
                <a:spcPts val="0"/>
              </a:spcAft>
              <a:buClr>
                <a:srgbClr val="333333"/>
              </a:buClr>
              <a:buSzPts val="2000"/>
              <a:buChar char="•"/>
            </a:pPr>
            <a:r>
              <a:rPr lang="en-US" sz="2400" dirty="0">
                <a:solidFill>
                  <a:srgbClr val="333333"/>
                </a:solidFill>
                <a:highlight>
                  <a:srgbClr val="FFFFFF"/>
                </a:highlight>
              </a:rPr>
              <a:t>Clarify what students are and are not allowed to do when completing an assignment. Articulate your policies for using </a:t>
            </a:r>
            <a:r>
              <a:rPr lang="en-US" sz="2400" dirty="0" err="1">
                <a:solidFill>
                  <a:srgbClr val="333333"/>
                </a:solidFill>
                <a:highlight>
                  <a:srgbClr val="FFFFFF"/>
                </a:highlight>
              </a:rPr>
              <a:t>ChatGPT</a:t>
            </a:r>
            <a:r>
              <a:rPr lang="en-US" sz="2400" dirty="0">
                <a:solidFill>
                  <a:srgbClr val="333333"/>
                </a:solidFill>
                <a:highlight>
                  <a:srgbClr val="FFFFFF"/>
                </a:highlight>
              </a:rPr>
              <a:t> (or other AI tools) and the appropriate ways for students to acknowledge that they have used such a tool.</a:t>
            </a:r>
            <a:endParaRPr sz="2400" dirty="0">
              <a:solidFill>
                <a:srgbClr val="333333"/>
              </a:solidFill>
              <a:highlight>
                <a:srgbClr val="FFFFFF"/>
              </a:highlight>
            </a:endParaRPr>
          </a:p>
          <a:p>
            <a:pPr marL="228600" lvl="0" indent="0" algn="l" rtl="0">
              <a:lnSpc>
                <a:spcPct val="115000"/>
              </a:lnSpc>
              <a:spcBef>
                <a:spcPts val="800"/>
              </a:spcBef>
              <a:spcAft>
                <a:spcPts val="0"/>
              </a:spcAft>
              <a:buClr>
                <a:schemeClr val="dk1"/>
              </a:buClr>
              <a:buSzPts val="2400"/>
              <a:buNone/>
            </a:pPr>
            <a:endParaRPr sz="2400" dirty="0">
              <a:solidFill>
                <a:srgbClr val="333333"/>
              </a:solidFill>
              <a:highlight>
                <a:srgbClr val="FFFFFF"/>
              </a:highlight>
            </a:endParaRPr>
          </a:p>
          <a:p>
            <a:pPr marL="228600" lvl="0" indent="-228600" algn="l" rtl="0">
              <a:lnSpc>
                <a:spcPct val="115000"/>
              </a:lnSpc>
              <a:spcBef>
                <a:spcPts val="800"/>
              </a:spcBef>
              <a:spcAft>
                <a:spcPts val="0"/>
              </a:spcAft>
              <a:buClr>
                <a:srgbClr val="333333"/>
              </a:buClr>
              <a:buSzPts val="2000"/>
              <a:buChar char="•"/>
            </a:pPr>
            <a:r>
              <a:rPr lang="en-US" sz="2400" dirty="0">
                <a:solidFill>
                  <a:srgbClr val="333333"/>
                </a:solidFill>
                <a:highlight>
                  <a:srgbClr val="FFFFFF"/>
                </a:highlight>
              </a:rPr>
              <a:t>Consider some of the following questions regarding consistency around academic integrity: Do all instructors in your program have the same requirements around academic honesty? How are conversations around academic integrity framed across courses, and who feels responsible for having these? Are students receiving the same level of feedback across courses? </a:t>
            </a:r>
            <a:endParaRPr sz="2400" dirty="0"/>
          </a:p>
          <a:p>
            <a:pPr marL="0" lvl="0" indent="0" algn="l" rtl="0">
              <a:lnSpc>
                <a:spcPct val="90000"/>
              </a:lnSpc>
              <a:spcBef>
                <a:spcPts val="800"/>
              </a:spcBef>
              <a:spcAft>
                <a:spcPts val="0"/>
              </a:spcAft>
              <a:buClr>
                <a:schemeClr val="dk1"/>
              </a:buClr>
              <a:buSzPts val="2800"/>
              <a:buNone/>
            </a:pPr>
            <a:endParaRPr dirty="0"/>
          </a:p>
        </p:txBody>
      </p:sp>
    </p:spTree>
    <p:extLst>
      <p:ext uri="{BB962C8B-B14F-4D97-AF65-F5344CB8AC3E}">
        <p14:creationId xmlns:p14="http://schemas.microsoft.com/office/powerpoint/2010/main" val="4194836277"/>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7"/>
          <p:cNvSpPr txBox="1">
            <a:spLocks noGrp="1"/>
          </p:cNvSpPr>
          <p:nvPr>
            <p:ph type="title"/>
          </p:nvPr>
        </p:nvSpPr>
        <p:spPr>
          <a:xfrm>
            <a:off x="1053548" y="237531"/>
            <a:ext cx="10835971" cy="6556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Arial"/>
              <a:buNone/>
            </a:pPr>
            <a:r>
              <a:rPr lang="en-US"/>
              <a:t>DESIGN ASSESSMENTS WITH ACADEMIC INTEGRITY IN MIND</a:t>
            </a:r>
            <a:endParaRPr/>
          </a:p>
        </p:txBody>
      </p:sp>
      <p:sp>
        <p:nvSpPr>
          <p:cNvPr id="132" name="Google Shape;132;p17"/>
          <p:cNvSpPr txBox="1">
            <a:spLocks noGrp="1"/>
          </p:cNvSpPr>
          <p:nvPr>
            <p:ph type="body" idx="1"/>
          </p:nvPr>
        </p:nvSpPr>
        <p:spPr>
          <a:xfrm>
            <a:off x="1053548" y="1398098"/>
            <a:ext cx="10835971" cy="5156237"/>
          </a:xfrm>
          <a:prstGeom prst="rect">
            <a:avLst/>
          </a:prstGeom>
          <a:noFill/>
          <a:ln>
            <a:noFill/>
          </a:ln>
        </p:spPr>
        <p:txBody>
          <a:bodyPr spcFirstLastPara="1" wrap="square" lIns="91425" tIns="45700" rIns="91425" bIns="45700" anchor="t" anchorCtr="0">
            <a:noAutofit/>
          </a:bodyPr>
          <a:lstStyle/>
          <a:p>
            <a:pPr marL="228600" lvl="0" indent="-228600" algn="l" rtl="0">
              <a:lnSpc>
                <a:spcPct val="115000"/>
              </a:lnSpc>
              <a:spcBef>
                <a:spcPts val="1000"/>
              </a:spcBef>
              <a:spcAft>
                <a:spcPts val="0"/>
              </a:spcAft>
              <a:buClr>
                <a:srgbClr val="333333"/>
              </a:buClr>
              <a:buSzPts val="2000"/>
              <a:buChar char="•"/>
            </a:pPr>
            <a:r>
              <a:rPr lang="en-US" sz="2400">
                <a:solidFill>
                  <a:srgbClr val="333333"/>
                </a:solidFill>
                <a:highlight>
                  <a:srgbClr val="FFFFFF"/>
                </a:highlight>
              </a:rPr>
              <a:t>When possible, break major research papers and projects into stages, with students submitting assignments at a few points along the way. </a:t>
            </a:r>
            <a:endParaRPr sz="2400">
              <a:solidFill>
                <a:srgbClr val="333333"/>
              </a:solidFill>
              <a:highlight>
                <a:srgbClr val="FFFFFF"/>
              </a:highlight>
            </a:endParaRPr>
          </a:p>
          <a:p>
            <a:pPr marL="685800" lvl="1" indent="-228600" algn="l" rtl="0">
              <a:lnSpc>
                <a:spcPct val="115000"/>
              </a:lnSpc>
              <a:spcBef>
                <a:spcPts val="500"/>
              </a:spcBef>
              <a:spcAft>
                <a:spcPts val="0"/>
              </a:spcAft>
              <a:buClr>
                <a:srgbClr val="333333"/>
              </a:buClr>
              <a:buSzPts val="2000"/>
              <a:buChar char="•"/>
            </a:pPr>
            <a:r>
              <a:rPr lang="en-US" sz="2000">
                <a:solidFill>
                  <a:srgbClr val="333333"/>
                </a:solidFill>
                <a:highlight>
                  <a:srgbClr val="FFFFFF"/>
                </a:highlight>
              </a:rPr>
              <a:t>Encourage outlining, drafting, and source tracking as much as possible. </a:t>
            </a:r>
            <a:endParaRPr sz="2000">
              <a:solidFill>
                <a:srgbClr val="333333"/>
              </a:solidFill>
              <a:highlight>
                <a:srgbClr val="FFFFFF"/>
              </a:highlight>
            </a:endParaRPr>
          </a:p>
          <a:p>
            <a:pPr marL="685800" lvl="1" indent="-228600" algn="l" rtl="0">
              <a:lnSpc>
                <a:spcPct val="115000"/>
              </a:lnSpc>
              <a:spcBef>
                <a:spcPts val="500"/>
              </a:spcBef>
              <a:spcAft>
                <a:spcPts val="0"/>
              </a:spcAft>
              <a:buClr>
                <a:srgbClr val="333333"/>
              </a:buClr>
              <a:buSzPts val="2000"/>
              <a:buChar char="•"/>
            </a:pPr>
            <a:r>
              <a:rPr lang="en-US" sz="2000">
                <a:solidFill>
                  <a:srgbClr val="333333"/>
                </a:solidFill>
                <a:highlight>
                  <a:srgbClr val="FFFFFF"/>
                </a:highlight>
              </a:rPr>
              <a:t>Ask students to document their thinking (which may be done via audio/video rather than writing)</a:t>
            </a:r>
            <a:endParaRPr sz="2000">
              <a:solidFill>
                <a:srgbClr val="333333"/>
              </a:solidFill>
              <a:highlight>
                <a:srgbClr val="FFFFFF"/>
              </a:highlight>
            </a:endParaRPr>
          </a:p>
          <a:p>
            <a:pPr marL="228600" lvl="0" indent="-228600" algn="l" rtl="0">
              <a:lnSpc>
                <a:spcPct val="115000"/>
              </a:lnSpc>
              <a:spcBef>
                <a:spcPts val="800"/>
              </a:spcBef>
              <a:spcAft>
                <a:spcPts val="0"/>
              </a:spcAft>
              <a:buClr>
                <a:srgbClr val="333333"/>
              </a:buClr>
              <a:buSzPts val="2000"/>
              <a:buChar char="•"/>
            </a:pPr>
            <a:r>
              <a:rPr lang="en-US" sz="2400">
                <a:solidFill>
                  <a:srgbClr val="333333"/>
                </a:solidFill>
                <a:highlight>
                  <a:srgbClr val="FFFFFF"/>
                </a:highlight>
              </a:rPr>
              <a:t>Incorporate alternatives to traditional assessments. Authentic, real-world assessments make cheating less worthwhile; they improve student engagement and encourage greater agency and ownership over students' work.</a:t>
            </a:r>
            <a:endParaRPr sz="2400">
              <a:solidFill>
                <a:srgbClr val="333333"/>
              </a:solidFill>
              <a:highlight>
                <a:srgbClr val="FFFFFF"/>
              </a:highlight>
            </a:endParaRPr>
          </a:p>
          <a:p>
            <a:pPr marL="228600" lvl="0" indent="-254000" algn="l" rtl="0">
              <a:lnSpc>
                <a:spcPct val="115000"/>
              </a:lnSpc>
              <a:spcBef>
                <a:spcPts val="800"/>
              </a:spcBef>
              <a:spcAft>
                <a:spcPts val="0"/>
              </a:spcAft>
              <a:buClr>
                <a:srgbClr val="333333"/>
              </a:buClr>
              <a:buSzPts val="2400"/>
              <a:buChar char="•"/>
            </a:pPr>
            <a:r>
              <a:rPr lang="en-US" sz="2400">
                <a:solidFill>
                  <a:srgbClr val="333333"/>
                </a:solidFill>
                <a:highlight>
                  <a:srgbClr val="FFFFFF"/>
                </a:highlight>
              </a:rPr>
              <a:t>Ask students to show their own writing voice, make connections to specific course concepts, reference personal expertise or opinions, or incorporate examples and ideas that go beyond a general understanding of the topic</a:t>
            </a:r>
            <a:endParaRPr sz="2400">
              <a:solidFill>
                <a:srgbClr val="333333"/>
              </a:solidFill>
              <a:highlight>
                <a:srgbClr val="FFFFFF"/>
              </a:highlight>
            </a:endParaRPr>
          </a:p>
          <a:p>
            <a:pPr marL="228600" lvl="0" indent="-101600" algn="l" rtl="0">
              <a:lnSpc>
                <a:spcPct val="115000"/>
              </a:lnSpc>
              <a:spcBef>
                <a:spcPts val="800"/>
              </a:spcBef>
              <a:spcAft>
                <a:spcPts val="0"/>
              </a:spcAft>
              <a:buClr>
                <a:srgbClr val="333333"/>
              </a:buClr>
              <a:buSzPts val="2000"/>
              <a:buNone/>
            </a:pPr>
            <a:endParaRPr sz="2400">
              <a:solidFill>
                <a:srgbClr val="333333"/>
              </a:solidFill>
              <a:highlight>
                <a:srgbClr val="FFFFFF"/>
              </a:highlight>
            </a:endParaRPr>
          </a:p>
          <a:p>
            <a:pPr marL="0" lvl="0" indent="0" algn="l" rtl="0">
              <a:lnSpc>
                <a:spcPct val="115000"/>
              </a:lnSpc>
              <a:spcBef>
                <a:spcPts val="800"/>
              </a:spcBef>
              <a:spcAft>
                <a:spcPts val="0"/>
              </a:spcAft>
              <a:buClr>
                <a:schemeClr val="dk1"/>
              </a:buClr>
              <a:buSzPts val="2000"/>
              <a:buNone/>
            </a:pPr>
            <a:endParaRPr sz="2000">
              <a:solidFill>
                <a:srgbClr val="333333"/>
              </a:solidFill>
              <a:highlight>
                <a:srgbClr val="FFFFFF"/>
              </a:highlight>
            </a:endParaRPr>
          </a:p>
          <a:p>
            <a:pPr marL="0" lvl="0" indent="0" algn="l" rtl="0">
              <a:lnSpc>
                <a:spcPct val="90000"/>
              </a:lnSpc>
              <a:spcBef>
                <a:spcPts val="800"/>
              </a:spcBef>
              <a:spcAft>
                <a:spcPts val="0"/>
              </a:spcAft>
              <a:buClr>
                <a:schemeClr val="dk1"/>
              </a:buClr>
              <a:buSzPts val="3200"/>
              <a:buNone/>
            </a:pPr>
            <a:endParaRPr sz="3200"/>
          </a:p>
          <a:p>
            <a:pPr marL="0" lvl="0" indent="0" algn="l" rtl="0">
              <a:lnSpc>
                <a:spcPct val="90000"/>
              </a:lnSpc>
              <a:spcBef>
                <a:spcPts val="400"/>
              </a:spcBef>
              <a:spcAft>
                <a:spcPts val="0"/>
              </a:spcAft>
              <a:buClr>
                <a:schemeClr val="dk1"/>
              </a:buClr>
              <a:buSzPts val="3200"/>
              <a:buNone/>
            </a:pPr>
            <a:endParaRPr sz="3200"/>
          </a:p>
          <a:p>
            <a:pPr marL="914400" lvl="0" indent="0" algn="l" rtl="0">
              <a:lnSpc>
                <a:spcPct val="90000"/>
              </a:lnSpc>
              <a:spcBef>
                <a:spcPts val="400"/>
              </a:spcBef>
              <a:spcAft>
                <a:spcPts val="0"/>
              </a:spcAft>
              <a:buClr>
                <a:schemeClr val="dk1"/>
              </a:buClr>
              <a:buSzPts val="3200"/>
              <a:buNone/>
            </a:pPr>
            <a:endParaRPr sz="3200"/>
          </a:p>
        </p:txBody>
      </p:sp>
    </p:spTree>
    <p:extLst>
      <p:ext uri="{BB962C8B-B14F-4D97-AF65-F5344CB8AC3E}">
        <p14:creationId xmlns:p14="http://schemas.microsoft.com/office/powerpoint/2010/main" val="1636935203"/>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9"/>
          <p:cNvSpPr txBox="1">
            <a:spLocks noGrp="1"/>
          </p:cNvSpPr>
          <p:nvPr>
            <p:ph type="title"/>
          </p:nvPr>
        </p:nvSpPr>
        <p:spPr>
          <a:xfrm>
            <a:off x="1053548" y="237531"/>
            <a:ext cx="10835971" cy="65560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200"/>
              <a:buFont typeface="Arial"/>
              <a:buNone/>
            </a:pPr>
            <a:r>
              <a:rPr lang="en-US"/>
              <a:t>ALTERNATIVES TO THE RESEARCH PAPER</a:t>
            </a:r>
            <a:endParaRPr/>
          </a:p>
        </p:txBody>
      </p:sp>
      <p:graphicFrame>
        <p:nvGraphicFramePr>
          <p:cNvPr id="139" name="Google Shape;139;p19"/>
          <p:cNvGraphicFramePr/>
          <p:nvPr/>
        </p:nvGraphicFramePr>
        <p:xfrm>
          <a:off x="1054100" y="1020762"/>
          <a:ext cx="10834700" cy="5494325"/>
        </p:xfrm>
        <a:graphic>
          <a:graphicData uri="http://schemas.openxmlformats.org/drawingml/2006/table">
            <a:tbl>
              <a:tblPr firstRow="1" bandRow="1">
                <a:noFill/>
              </a:tblPr>
              <a:tblGrid>
                <a:gridCol w="5417350">
                  <a:extLst>
                    <a:ext uri="{9D8B030D-6E8A-4147-A177-3AD203B41FA5}">
                      <a16:colId xmlns:a16="http://schemas.microsoft.com/office/drawing/2014/main" val="20000"/>
                    </a:ext>
                  </a:extLst>
                </a:gridCol>
                <a:gridCol w="5417350">
                  <a:extLst>
                    <a:ext uri="{9D8B030D-6E8A-4147-A177-3AD203B41FA5}">
                      <a16:colId xmlns:a16="http://schemas.microsoft.com/office/drawing/2014/main" val="20001"/>
                    </a:ext>
                  </a:extLst>
                </a:gridCol>
              </a:tblGrid>
              <a:tr h="5494325">
                <a:tc>
                  <a:txBody>
                    <a:bodyPr/>
                    <a:lstStyle/>
                    <a:p>
                      <a:pPr marL="457200" marR="0" lvl="0" indent="-381000" algn="l" rtl="0">
                        <a:lnSpc>
                          <a:spcPct val="115000"/>
                        </a:lnSpc>
                        <a:spcBef>
                          <a:spcPts val="0"/>
                        </a:spcBef>
                        <a:spcAft>
                          <a:spcPts val="0"/>
                        </a:spcAft>
                        <a:buClr>
                          <a:schemeClr val="dk2"/>
                        </a:buClr>
                        <a:buSzPts val="2400"/>
                        <a:buFont typeface="Arial"/>
                        <a:buChar char="•"/>
                      </a:pPr>
                      <a:r>
                        <a:rPr lang="en-US" sz="3200" u="none" strike="noStrike" cap="none"/>
                        <a:t>Research narrative</a:t>
                      </a:r>
                      <a:endParaRPr/>
                    </a:p>
                    <a:p>
                      <a:pPr marL="0" marR="0" lvl="0" indent="0" algn="l" rtl="0">
                        <a:lnSpc>
                          <a:spcPct val="115000"/>
                        </a:lnSpc>
                        <a:spcBef>
                          <a:spcPts val="0"/>
                        </a:spcBef>
                        <a:spcAft>
                          <a:spcPts val="0"/>
                        </a:spcAft>
                        <a:buClr>
                          <a:schemeClr val="dk1"/>
                        </a:buClr>
                        <a:buSzPts val="3200"/>
                        <a:buFont typeface="Arial"/>
                        <a:buNone/>
                      </a:pPr>
                      <a:endParaRPr sz="3200" u="none" strike="noStrike" cap="none"/>
                    </a:p>
                    <a:p>
                      <a:pPr marL="457200" marR="0" lvl="0" indent="-381000" algn="l" rtl="0">
                        <a:lnSpc>
                          <a:spcPct val="115000"/>
                        </a:lnSpc>
                        <a:spcBef>
                          <a:spcPts val="0"/>
                        </a:spcBef>
                        <a:spcAft>
                          <a:spcPts val="0"/>
                        </a:spcAft>
                        <a:buClr>
                          <a:schemeClr val="dk2"/>
                        </a:buClr>
                        <a:buSzPts val="2400"/>
                        <a:buFont typeface="Arial"/>
                        <a:buChar char="•"/>
                      </a:pPr>
                      <a:r>
                        <a:rPr lang="en-US" sz="3200" u="none" strike="noStrike" cap="none"/>
                        <a:t>“Everything but the paper”</a:t>
                      </a:r>
                      <a:endParaRPr/>
                    </a:p>
                    <a:p>
                      <a:pPr marL="0" marR="0" lvl="0" indent="0" algn="l" rtl="0">
                        <a:lnSpc>
                          <a:spcPct val="115000"/>
                        </a:lnSpc>
                        <a:spcBef>
                          <a:spcPts val="0"/>
                        </a:spcBef>
                        <a:spcAft>
                          <a:spcPts val="0"/>
                        </a:spcAft>
                        <a:buClr>
                          <a:schemeClr val="dk1"/>
                        </a:buClr>
                        <a:buSzPts val="3200"/>
                        <a:buFont typeface="Arial"/>
                        <a:buNone/>
                      </a:pPr>
                      <a:endParaRPr sz="3200" u="none" strike="noStrike" cap="none"/>
                    </a:p>
                    <a:p>
                      <a:pPr marL="457200" marR="0" lvl="0" indent="-381000" algn="l" rtl="0">
                        <a:lnSpc>
                          <a:spcPct val="115000"/>
                        </a:lnSpc>
                        <a:spcBef>
                          <a:spcPts val="0"/>
                        </a:spcBef>
                        <a:spcAft>
                          <a:spcPts val="0"/>
                        </a:spcAft>
                        <a:buClr>
                          <a:schemeClr val="dk2"/>
                        </a:buClr>
                        <a:buSzPts val="2400"/>
                        <a:buFont typeface="Arial"/>
                        <a:buChar char="•"/>
                      </a:pPr>
                      <a:r>
                        <a:rPr lang="en-US" sz="3200" u="none" strike="noStrike" cap="none"/>
                        <a:t>Poster session</a:t>
                      </a:r>
                      <a:endParaRPr/>
                    </a:p>
                    <a:p>
                      <a:pPr marL="0" marR="0" lvl="0" indent="0" algn="l" rtl="0">
                        <a:lnSpc>
                          <a:spcPct val="115000"/>
                        </a:lnSpc>
                        <a:spcBef>
                          <a:spcPts val="0"/>
                        </a:spcBef>
                        <a:spcAft>
                          <a:spcPts val="0"/>
                        </a:spcAft>
                        <a:buClr>
                          <a:schemeClr val="dk1"/>
                        </a:buClr>
                        <a:buSzPts val="3200"/>
                        <a:buFont typeface="Arial"/>
                        <a:buNone/>
                      </a:pPr>
                      <a:endParaRPr sz="3200" u="none" strike="noStrike" cap="none"/>
                    </a:p>
                    <a:p>
                      <a:pPr marL="457200" marR="0" lvl="0" indent="-381000" algn="l" rtl="0">
                        <a:lnSpc>
                          <a:spcPct val="115000"/>
                        </a:lnSpc>
                        <a:spcBef>
                          <a:spcPts val="0"/>
                        </a:spcBef>
                        <a:spcAft>
                          <a:spcPts val="0"/>
                        </a:spcAft>
                        <a:buClr>
                          <a:schemeClr val="dk2"/>
                        </a:buClr>
                        <a:buSzPts val="2400"/>
                        <a:buFont typeface="Arial"/>
                        <a:buChar char="•"/>
                      </a:pPr>
                      <a:r>
                        <a:rPr lang="en-US" sz="3200" u="none" strike="noStrike" cap="none"/>
                        <a:t>Infographic</a:t>
                      </a:r>
                      <a:endParaRPr/>
                    </a:p>
                    <a:p>
                      <a:pPr marL="0" marR="0" lvl="0" indent="0" algn="l" rtl="0">
                        <a:spcBef>
                          <a:spcPts val="0"/>
                        </a:spcBef>
                        <a:spcAft>
                          <a:spcPts val="0"/>
                        </a:spcAft>
                        <a:buNone/>
                      </a:pPr>
                      <a:endParaRPr sz="1800"/>
                    </a:p>
                  </a:txBody>
                  <a:tcPr marL="91450" marR="91450" marT="45725" marB="457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457200" marR="0" lvl="0" indent="-381000" algn="l" rtl="0">
                        <a:lnSpc>
                          <a:spcPct val="115000"/>
                        </a:lnSpc>
                        <a:spcBef>
                          <a:spcPts val="0"/>
                        </a:spcBef>
                        <a:spcAft>
                          <a:spcPts val="0"/>
                        </a:spcAft>
                        <a:buClr>
                          <a:schemeClr val="dk2"/>
                        </a:buClr>
                        <a:buSzPts val="2400"/>
                        <a:buFont typeface="Arial"/>
                        <a:buChar char="•"/>
                      </a:pPr>
                      <a:r>
                        <a:rPr lang="en-US" sz="3200">
                          <a:solidFill>
                            <a:schemeClr val="dk1"/>
                          </a:solidFill>
                        </a:rPr>
                        <a:t>FAQs</a:t>
                      </a:r>
                      <a:endParaRPr/>
                    </a:p>
                    <a:p>
                      <a:pPr marL="0" marR="0" lvl="0" indent="0" algn="l" rtl="0">
                        <a:lnSpc>
                          <a:spcPct val="115000"/>
                        </a:lnSpc>
                        <a:spcBef>
                          <a:spcPts val="0"/>
                        </a:spcBef>
                        <a:spcAft>
                          <a:spcPts val="0"/>
                        </a:spcAft>
                        <a:buClr>
                          <a:schemeClr val="dk1"/>
                        </a:buClr>
                        <a:buSzPts val="1100"/>
                        <a:buFont typeface="Arial"/>
                        <a:buNone/>
                      </a:pPr>
                      <a:endParaRPr sz="3200">
                        <a:solidFill>
                          <a:schemeClr val="dk1"/>
                        </a:solidFill>
                      </a:endParaRPr>
                    </a:p>
                    <a:p>
                      <a:pPr marL="457200" marR="0" lvl="0" indent="-381000" algn="l" rtl="0">
                        <a:lnSpc>
                          <a:spcPct val="115000"/>
                        </a:lnSpc>
                        <a:spcBef>
                          <a:spcPts val="0"/>
                        </a:spcBef>
                        <a:spcAft>
                          <a:spcPts val="0"/>
                        </a:spcAft>
                        <a:buClr>
                          <a:schemeClr val="dk2"/>
                        </a:buClr>
                        <a:buSzPts val="2400"/>
                        <a:buFont typeface="Arial"/>
                        <a:buChar char="•"/>
                      </a:pPr>
                      <a:r>
                        <a:rPr lang="en-US" sz="3200">
                          <a:solidFill>
                            <a:schemeClr val="dk1"/>
                          </a:solidFill>
                        </a:rPr>
                        <a:t>Press release</a:t>
                      </a:r>
                      <a:endParaRPr/>
                    </a:p>
                    <a:p>
                      <a:pPr marL="0" marR="0" lvl="0" indent="0" algn="l" rtl="0">
                        <a:lnSpc>
                          <a:spcPct val="115000"/>
                        </a:lnSpc>
                        <a:spcBef>
                          <a:spcPts val="0"/>
                        </a:spcBef>
                        <a:spcAft>
                          <a:spcPts val="0"/>
                        </a:spcAft>
                        <a:buClr>
                          <a:schemeClr val="dk1"/>
                        </a:buClr>
                        <a:buSzPts val="1100"/>
                        <a:buFont typeface="Arial"/>
                        <a:buNone/>
                      </a:pPr>
                      <a:endParaRPr sz="3200">
                        <a:solidFill>
                          <a:schemeClr val="dk1"/>
                        </a:solidFill>
                      </a:endParaRPr>
                    </a:p>
                    <a:p>
                      <a:pPr marL="457200" marR="0" lvl="0" indent="-381000" algn="l" rtl="0">
                        <a:lnSpc>
                          <a:spcPct val="115000"/>
                        </a:lnSpc>
                        <a:spcBef>
                          <a:spcPts val="0"/>
                        </a:spcBef>
                        <a:spcAft>
                          <a:spcPts val="0"/>
                        </a:spcAft>
                        <a:buClr>
                          <a:schemeClr val="dk2"/>
                        </a:buClr>
                        <a:buSzPts val="2400"/>
                        <a:buFont typeface="Arial"/>
                        <a:buChar char="•"/>
                      </a:pPr>
                      <a:r>
                        <a:rPr lang="en-US" sz="3200">
                          <a:solidFill>
                            <a:schemeClr val="dk1"/>
                          </a:solidFill>
                        </a:rPr>
                        <a:t>Lesson plan</a:t>
                      </a:r>
                      <a:endParaRPr/>
                    </a:p>
                    <a:p>
                      <a:pPr marL="0" marR="0" lvl="0" indent="0" algn="l" rtl="0">
                        <a:lnSpc>
                          <a:spcPct val="115000"/>
                        </a:lnSpc>
                        <a:spcBef>
                          <a:spcPts val="0"/>
                        </a:spcBef>
                        <a:spcAft>
                          <a:spcPts val="0"/>
                        </a:spcAft>
                        <a:buClr>
                          <a:schemeClr val="dk1"/>
                        </a:buClr>
                        <a:buSzPts val="1100"/>
                        <a:buFont typeface="Arial"/>
                        <a:buNone/>
                      </a:pPr>
                      <a:endParaRPr sz="3200">
                        <a:solidFill>
                          <a:schemeClr val="dk1"/>
                        </a:solidFill>
                      </a:endParaRPr>
                    </a:p>
                    <a:p>
                      <a:pPr marL="457200" marR="0" lvl="0" indent="-381000" algn="l" rtl="0">
                        <a:lnSpc>
                          <a:spcPct val="115000"/>
                        </a:lnSpc>
                        <a:spcBef>
                          <a:spcPts val="0"/>
                        </a:spcBef>
                        <a:spcAft>
                          <a:spcPts val="0"/>
                        </a:spcAft>
                        <a:buClr>
                          <a:schemeClr val="dk2"/>
                        </a:buClr>
                        <a:buSzPts val="2400"/>
                        <a:buFont typeface="Arial"/>
                        <a:buChar char="•"/>
                      </a:pPr>
                      <a:r>
                        <a:rPr lang="en-US" sz="3200">
                          <a:solidFill>
                            <a:schemeClr val="dk1"/>
                          </a:solidFill>
                        </a:rPr>
                        <a:t>Business memo</a:t>
                      </a:r>
                      <a:endParaRPr sz="3200"/>
                    </a:p>
                    <a:p>
                      <a:pPr marL="0" marR="0" lvl="0" indent="0" algn="l" rtl="0">
                        <a:spcBef>
                          <a:spcPts val="0"/>
                        </a:spcBef>
                        <a:spcAft>
                          <a:spcPts val="0"/>
                        </a:spcAft>
                        <a:buNone/>
                      </a:pPr>
                      <a:endParaRPr sz="1800"/>
                    </a:p>
                  </a:txBody>
                  <a:tcPr marL="91450" marR="91450" marT="45725" marB="457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0323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210eab527f2_1_0"/>
          <p:cNvSpPr txBox="1">
            <a:spLocks noGrp="1"/>
          </p:cNvSpPr>
          <p:nvPr>
            <p:ph type="title"/>
          </p:nvPr>
        </p:nvSpPr>
        <p:spPr>
          <a:xfrm>
            <a:off x="1053548" y="237531"/>
            <a:ext cx="10836000" cy="6555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SUPPORT &amp; FURTHER READING</a:t>
            </a:r>
            <a:endParaRPr/>
          </a:p>
        </p:txBody>
      </p:sp>
      <p:sp>
        <p:nvSpPr>
          <p:cNvPr id="146" name="Google Shape;146;g210eab527f2_1_0"/>
          <p:cNvSpPr txBox="1">
            <a:spLocks noGrp="1"/>
          </p:cNvSpPr>
          <p:nvPr>
            <p:ph type="body" idx="1"/>
          </p:nvPr>
        </p:nvSpPr>
        <p:spPr>
          <a:xfrm>
            <a:off x="1053548" y="1020726"/>
            <a:ext cx="10836000" cy="51561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US"/>
              <a:t>Email </a:t>
            </a:r>
            <a:r>
              <a:rPr lang="en-US" u="sng">
                <a:solidFill>
                  <a:schemeClr val="hlink"/>
                </a:solidFill>
                <a:hlinkClick r:id="rId3"/>
              </a:rPr>
              <a:t>library@nl.edu</a:t>
            </a:r>
            <a:r>
              <a:rPr lang="en-US"/>
              <a:t> </a:t>
            </a:r>
            <a:endParaRPr/>
          </a:p>
          <a:p>
            <a:pPr marL="457200" lvl="0" indent="-342900" algn="l" rtl="0">
              <a:spcBef>
                <a:spcPts val="0"/>
              </a:spcBef>
              <a:spcAft>
                <a:spcPts val="0"/>
              </a:spcAft>
              <a:buSzPts val="1800"/>
              <a:buChar char="•"/>
            </a:pPr>
            <a:r>
              <a:rPr lang="en-US"/>
              <a:t>Teaching Academic Honesty guide: </a:t>
            </a:r>
            <a:r>
              <a:rPr lang="en-US" u="sng">
                <a:solidFill>
                  <a:schemeClr val="hlink"/>
                </a:solidFill>
                <a:hlinkClick r:id="rId4"/>
              </a:rPr>
              <a:t>https://libguides.nl.edu/teachingacademichonesty</a:t>
            </a:r>
            <a:r>
              <a:rPr lang="en-US"/>
              <a:t> </a:t>
            </a:r>
            <a:endParaRPr/>
          </a:p>
          <a:p>
            <a:pPr marL="0" lvl="0" indent="0" algn="l" rtl="0">
              <a:spcBef>
                <a:spcPts val="1000"/>
              </a:spcBef>
              <a:spcAft>
                <a:spcPts val="0"/>
              </a:spcAft>
              <a:buNone/>
            </a:pPr>
            <a:endParaRPr/>
          </a:p>
        </p:txBody>
      </p:sp>
    </p:spTree>
    <p:extLst>
      <p:ext uri="{BB962C8B-B14F-4D97-AF65-F5344CB8AC3E}">
        <p14:creationId xmlns:p14="http://schemas.microsoft.com/office/powerpoint/2010/main" val="1969631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2113beaa292_0_20"/>
          <p:cNvSpPr txBox="1">
            <a:spLocks noGrp="1"/>
          </p:cNvSpPr>
          <p:nvPr>
            <p:ph type="title"/>
          </p:nvPr>
        </p:nvSpPr>
        <p:spPr>
          <a:xfrm>
            <a:off x="1053548" y="365125"/>
            <a:ext cx="10836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Leaning in to AI</a:t>
            </a:r>
            <a:endParaRPr/>
          </a:p>
        </p:txBody>
      </p:sp>
      <p:sp>
        <p:nvSpPr>
          <p:cNvPr id="127" name="Google Shape;127;g2113beaa292_0_20"/>
          <p:cNvSpPr txBox="1">
            <a:spLocks noGrp="1"/>
          </p:cNvSpPr>
          <p:nvPr>
            <p:ph type="body" idx="1"/>
          </p:nvPr>
        </p:nvSpPr>
        <p:spPr>
          <a:xfrm>
            <a:off x="1053550" y="1690825"/>
            <a:ext cx="10836000" cy="5018400"/>
          </a:xfrm>
          <a:prstGeom prst="rect">
            <a:avLst/>
          </a:prstGeom>
        </p:spPr>
        <p:txBody>
          <a:bodyPr spcFirstLastPara="1" wrap="square" lIns="91425" tIns="45700" rIns="91425" bIns="45700" anchor="t" anchorCtr="0">
            <a:normAutofit fontScale="92500" lnSpcReduction="20000"/>
          </a:bodyPr>
          <a:lstStyle/>
          <a:p>
            <a:pPr marL="457200" lvl="0" indent="-342900" algn="l" rtl="0">
              <a:spcBef>
                <a:spcPts val="1000"/>
              </a:spcBef>
              <a:spcAft>
                <a:spcPts val="0"/>
              </a:spcAft>
              <a:buSzPts val="1800"/>
              <a:buChar char="•"/>
            </a:pPr>
            <a:r>
              <a:rPr lang="en-US"/>
              <a:t>Use chatbots as activities in your classes</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Chatbots can provide the structure so that student can focus on content</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Calculators didn’t ruin Math, chatbots won’t ruin writing</a:t>
            </a:r>
            <a:endParaRPr/>
          </a:p>
          <a:p>
            <a:pPr marL="457200" lvl="0" indent="0" algn="l" rtl="0">
              <a:spcBef>
                <a:spcPts val="1000"/>
              </a:spcBef>
              <a:spcAft>
                <a:spcPts val="0"/>
              </a:spcAft>
              <a:buNone/>
            </a:pPr>
            <a:endParaRPr/>
          </a:p>
          <a:p>
            <a:pPr marL="457200" lvl="0" indent="-342900" algn="l" rtl="0">
              <a:lnSpc>
                <a:spcPct val="100000"/>
              </a:lnSpc>
              <a:spcBef>
                <a:spcPts val="1000"/>
              </a:spcBef>
              <a:spcAft>
                <a:spcPts val="0"/>
              </a:spcAft>
              <a:buSzPts val="1800"/>
              <a:buChar char="•"/>
            </a:pPr>
            <a:r>
              <a:rPr lang="en-US"/>
              <a:t>Text generators might help students learn about different writing genres and forms and force serious writers to become stylists. In other words, AI text generators will establish a new baseline for student essays.</a:t>
            </a:r>
            <a:r>
              <a:rPr lang="en-US" baseline="30000"/>
              <a:t>1</a:t>
            </a:r>
            <a:endParaRPr baseline="30000"/>
          </a:p>
          <a:p>
            <a:pPr marL="0" lvl="0" indent="0" algn="l" rtl="0">
              <a:lnSpc>
                <a:spcPct val="115000"/>
              </a:lnSpc>
              <a:spcBef>
                <a:spcPts val="1200"/>
              </a:spcBef>
              <a:spcAft>
                <a:spcPts val="1200"/>
              </a:spcAft>
              <a:buNone/>
            </a:pPr>
            <a:r>
              <a:rPr lang="en-US" sz="1100" baseline="30000"/>
              <a:t>1</a:t>
            </a:r>
            <a:r>
              <a:rPr lang="en-US" sz="1100"/>
              <a:t>Mintz, S. (2023, January 16). </a:t>
            </a:r>
            <a:r>
              <a:rPr lang="en-US" sz="1100" i="1"/>
              <a:t>Chatgpt: Threat or menace?: Inside higher ed</a:t>
            </a:r>
            <a:r>
              <a:rPr lang="en-US" sz="1100"/>
              <a:t>. Higher Ed Gamma. Retrieved February 24, 2023, from https://www.insidehighered.com/blogs/higher-ed-gamma/chatgpt-threat-or-menace?utm_source=Inside%2BHigher%2BEd&amp;utm_campaign=1691bbea9b-DNU_2021_COPY_02&amp;utm_medium=email&amp;utm_term=0_1fcbc04421-1691bbea9b-199976085&amp;mc_cid=1691bbea9b&amp;mc_eid=a71409da69 </a:t>
            </a:r>
            <a:endParaRPr baseline="30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7">
                                            <p:txEl>
                                              <p:pRg st="0" end="0"/>
                                            </p:txEl>
                                          </p:spTgt>
                                        </p:tgtEl>
                                        <p:attrNameLst>
                                          <p:attrName>style.visibility</p:attrName>
                                        </p:attrNameLst>
                                      </p:cBhvr>
                                      <p:to>
                                        <p:strVal val="visible"/>
                                      </p:to>
                                    </p:set>
                                    <p:animEffect transition="in" filter="fade">
                                      <p:cBhvr>
                                        <p:cTn id="7" dur="1200"/>
                                        <p:tgtEl>
                                          <p:spTgt spid="1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7">
                                            <p:txEl>
                                              <p:pRg st="1" end="1"/>
                                            </p:txEl>
                                          </p:spTgt>
                                        </p:tgtEl>
                                        <p:attrNameLst>
                                          <p:attrName>style.visibility</p:attrName>
                                        </p:attrNameLst>
                                      </p:cBhvr>
                                      <p:to>
                                        <p:strVal val="visible"/>
                                      </p:to>
                                    </p:set>
                                    <p:animEffect transition="in" filter="fade">
                                      <p:cBhvr>
                                        <p:cTn id="12" dur="1200"/>
                                        <p:tgtEl>
                                          <p:spTgt spid="1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7">
                                            <p:txEl>
                                              <p:pRg st="2" end="2"/>
                                            </p:txEl>
                                          </p:spTgt>
                                        </p:tgtEl>
                                        <p:attrNameLst>
                                          <p:attrName>style.visibility</p:attrName>
                                        </p:attrNameLst>
                                      </p:cBhvr>
                                      <p:to>
                                        <p:strVal val="visible"/>
                                      </p:to>
                                    </p:set>
                                    <p:animEffect transition="in" filter="fade">
                                      <p:cBhvr>
                                        <p:cTn id="17" dur="1200"/>
                                        <p:tgtEl>
                                          <p:spTgt spid="1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7">
                                            <p:txEl>
                                              <p:pRg st="3" end="3"/>
                                            </p:txEl>
                                          </p:spTgt>
                                        </p:tgtEl>
                                        <p:attrNameLst>
                                          <p:attrName>style.visibility</p:attrName>
                                        </p:attrNameLst>
                                      </p:cBhvr>
                                      <p:to>
                                        <p:strVal val="visible"/>
                                      </p:to>
                                    </p:set>
                                    <p:animEffect transition="in" filter="fade">
                                      <p:cBhvr>
                                        <p:cTn id="22" dur="1200"/>
                                        <p:tgtEl>
                                          <p:spTgt spid="1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7">
                                            <p:txEl>
                                              <p:pRg st="4" end="4"/>
                                            </p:txEl>
                                          </p:spTgt>
                                        </p:tgtEl>
                                        <p:attrNameLst>
                                          <p:attrName>style.visibility</p:attrName>
                                        </p:attrNameLst>
                                      </p:cBhvr>
                                      <p:to>
                                        <p:strVal val="visible"/>
                                      </p:to>
                                    </p:set>
                                    <p:animEffect transition="in" filter="fade">
                                      <p:cBhvr>
                                        <p:cTn id="27" dur="1200"/>
                                        <p:tgtEl>
                                          <p:spTgt spid="12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7">
                                            <p:txEl>
                                              <p:pRg st="5" end="5"/>
                                            </p:txEl>
                                          </p:spTgt>
                                        </p:tgtEl>
                                        <p:attrNameLst>
                                          <p:attrName>style.visibility</p:attrName>
                                        </p:attrNameLst>
                                      </p:cBhvr>
                                      <p:to>
                                        <p:strVal val="visible"/>
                                      </p:to>
                                    </p:set>
                                    <p:animEffect transition="in" filter="fade">
                                      <p:cBhvr>
                                        <p:cTn id="32" dur="1200"/>
                                        <p:tgtEl>
                                          <p:spTgt spid="12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7">
                                            <p:txEl>
                                              <p:pRg st="6" end="6"/>
                                            </p:txEl>
                                          </p:spTgt>
                                        </p:tgtEl>
                                        <p:attrNameLst>
                                          <p:attrName>style.visibility</p:attrName>
                                        </p:attrNameLst>
                                      </p:cBhvr>
                                      <p:to>
                                        <p:strVal val="visible"/>
                                      </p:to>
                                    </p:set>
                                    <p:animEffect transition="in" filter="fade">
                                      <p:cBhvr>
                                        <p:cTn id="37" dur="1200"/>
                                        <p:tgtEl>
                                          <p:spTgt spid="12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7">
                                            <p:txEl>
                                              <p:pRg st="7" end="7"/>
                                            </p:txEl>
                                          </p:spTgt>
                                        </p:tgtEl>
                                        <p:attrNameLst>
                                          <p:attrName>style.visibility</p:attrName>
                                        </p:attrNameLst>
                                      </p:cBhvr>
                                      <p:to>
                                        <p:strVal val="visible"/>
                                      </p:to>
                                    </p:set>
                                    <p:animEffect transition="in" filter="fade">
                                      <p:cBhvr>
                                        <p:cTn id="42" dur="1200"/>
                                        <p:tgtEl>
                                          <p:spTgt spid="1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1f46c692068_2_0"/>
          <p:cNvSpPr txBox="1">
            <a:spLocks noGrp="1"/>
          </p:cNvSpPr>
          <p:nvPr>
            <p:ph type="title"/>
          </p:nvPr>
        </p:nvSpPr>
        <p:spPr>
          <a:xfrm>
            <a:off x="1053548" y="237531"/>
            <a:ext cx="10836000" cy="6555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LEANING INTO AI (PART 2)</a:t>
            </a:r>
            <a:endParaRPr/>
          </a:p>
        </p:txBody>
      </p:sp>
      <p:sp>
        <p:nvSpPr>
          <p:cNvPr id="153" name="Google Shape;153;g1f46c692068_2_0"/>
          <p:cNvSpPr txBox="1">
            <a:spLocks noGrp="1"/>
          </p:cNvSpPr>
          <p:nvPr>
            <p:ph type="body" idx="1"/>
          </p:nvPr>
        </p:nvSpPr>
        <p:spPr>
          <a:xfrm>
            <a:off x="1053548" y="1020726"/>
            <a:ext cx="10836000" cy="51561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endParaRPr sz="6000"/>
          </a:p>
          <a:p>
            <a:pPr marL="0" lvl="0" indent="0" algn="ctr" rtl="0">
              <a:spcBef>
                <a:spcPts val="1000"/>
              </a:spcBef>
              <a:spcAft>
                <a:spcPts val="0"/>
              </a:spcAft>
              <a:buClr>
                <a:schemeClr val="dk1"/>
              </a:buClr>
              <a:buSzPts val="1100"/>
              <a:buFont typeface="Arial"/>
              <a:buNone/>
            </a:pPr>
            <a:r>
              <a:rPr lang="en-US" sz="4100"/>
              <a:t>Any specific examples of how you have leaned into AI thus far?</a:t>
            </a:r>
            <a:endParaRPr sz="1400"/>
          </a:p>
        </p:txBody>
      </p:sp>
    </p:spTree>
    <p:extLst>
      <p:ext uri="{BB962C8B-B14F-4D97-AF65-F5344CB8AC3E}">
        <p14:creationId xmlns:p14="http://schemas.microsoft.com/office/powerpoint/2010/main" val="3948708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txBox="1">
            <a:spLocks noGrp="1"/>
          </p:cNvSpPr>
          <p:nvPr>
            <p:ph type="title"/>
          </p:nvPr>
        </p:nvSpPr>
        <p:spPr>
          <a:xfrm>
            <a:off x="1053548" y="365125"/>
            <a:ext cx="108359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t>Agenda</a:t>
            </a:r>
            <a:endParaRPr/>
          </a:p>
        </p:txBody>
      </p:sp>
      <p:sp>
        <p:nvSpPr>
          <p:cNvPr id="98" name="Google Shape;98;p2"/>
          <p:cNvSpPr txBox="1">
            <a:spLocks noGrp="1"/>
          </p:cNvSpPr>
          <p:nvPr>
            <p:ph type="body" idx="1"/>
          </p:nvPr>
        </p:nvSpPr>
        <p:spPr>
          <a:xfrm>
            <a:off x="1053548" y="1825625"/>
            <a:ext cx="10835971" cy="4351338"/>
          </a:xfrm>
          <a:prstGeom prst="rect">
            <a:avLst/>
          </a:prstGeom>
          <a:noFill/>
          <a:ln>
            <a:noFill/>
          </a:ln>
        </p:spPr>
        <p:txBody>
          <a:bodyPr spcFirstLastPara="1" wrap="square" lIns="91425" tIns="45700" rIns="91425" bIns="45700" anchor="t" anchorCtr="0">
            <a:normAutofit fontScale="70000" lnSpcReduction="20000"/>
          </a:bodyPr>
          <a:lstStyle/>
          <a:p>
            <a:pPr marL="457200" lvl="0" indent="-366395" algn="l" rtl="0">
              <a:lnSpc>
                <a:spcPct val="200000"/>
              </a:lnSpc>
              <a:spcBef>
                <a:spcPts val="0"/>
              </a:spcBef>
              <a:spcAft>
                <a:spcPts val="0"/>
              </a:spcAft>
              <a:buSzPct val="75609"/>
              <a:buChar char="•"/>
            </a:pPr>
            <a:r>
              <a:rPr lang="en-US" sz="4100"/>
              <a:t>Temperature check</a:t>
            </a:r>
            <a:endParaRPr sz="4100"/>
          </a:p>
          <a:p>
            <a:pPr marL="457200" lvl="0" indent="-366395" algn="l" rtl="0">
              <a:lnSpc>
                <a:spcPct val="200000"/>
              </a:lnSpc>
              <a:spcBef>
                <a:spcPts val="0"/>
              </a:spcBef>
              <a:spcAft>
                <a:spcPts val="0"/>
              </a:spcAft>
              <a:buSzPct val="75609"/>
              <a:buChar char="•"/>
            </a:pPr>
            <a:r>
              <a:rPr lang="en-US" sz="4100"/>
              <a:t>What is AI and what is a Chatbot?</a:t>
            </a:r>
            <a:endParaRPr sz="4100"/>
          </a:p>
          <a:p>
            <a:pPr marL="457200" lvl="0" indent="-366395" algn="l" rtl="0">
              <a:lnSpc>
                <a:spcPct val="200000"/>
              </a:lnSpc>
              <a:spcBef>
                <a:spcPts val="0"/>
              </a:spcBef>
              <a:spcAft>
                <a:spcPts val="0"/>
              </a:spcAft>
              <a:buSzPct val="75609"/>
              <a:buChar char="•"/>
            </a:pPr>
            <a:r>
              <a:rPr lang="en-US" sz="4100"/>
              <a:t>Implications for ChatGPT in our class spaces</a:t>
            </a:r>
            <a:endParaRPr sz="4100"/>
          </a:p>
          <a:p>
            <a:pPr marL="457200" lvl="0" indent="-366395" algn="l" rtl="0">
              <a:lnSpc>
                <a:spcPct val="200000"/>
              </a:lnSpc>
              <a:spcBef>
                <a:spcPts val="0"/>
              </a:spcBef>
              <a:spcAft>
                <a:spcPts val="0"/>
              </a:spcAft>
              <a:buSzPct val="75609"/>
              <a:buChar char="•"/>
            </a:pPr>
            <a:r>
              <a:rPr lang="en-US" sz="4100"/>
              <a:t>Considerations for Academic Integrity </a:t>
            </a:r>
            <a:endParaRPr sz="4100"/>
          </a:p>
          <a:p>
            <a:pPr marL="457200" lvl="0" indent="-366395" algn="l" rtl="0">
              <a:lnSpc>
                <a:spcPct val="200000"/>
              </a:lnSpc>
              <a:spcBef>
                <a:spcPts val="0"/>
              </a:spcBef>
              <a:spcAft>
                <a:spcPts val="0"/>
              </a:spcAft>
              <a:buSzPct val="75609"/>
              <a:buChar char="•"/>
            </a:pPr>
            <a:r>
              <a:rPr lang="en-US" sz="4100"/>
              <a:t>How are you using ChatGPT already?</a:t>
            </a:r>
            <a:endParaRPr sz="4100"/>
          </a:p>
          <a:p>
            <a:pPr marL="0" lvl="0" indent="0" algn="l" rtl="0">
              <a:lnSpc>
                <a:spcPct val="90000"/>
              </a:lnSpc>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2113beaa292_0_12"/>
          <p:cNvSpPr txBox="1">
            <a:spLocks noGrp="1"/>
          </p:cNvSpPr>
          <p:nvPr>
            <p:ph type="title"/>
          </p:nvPr>
        </p:nvSpPr>
        <p:spPr>
          <a:xfrm>
            <a:off x="1053548" y="365125"/>
            <a:ext cx="10836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What is AI</a:t>
            </a:r>
            <a:endParaRPr/>
          </a:p>
        </p:txBody>
      </p:sp>
      <p:sp>
        <p:nvSpPr>
          <p:cNvPr id="105" name="Google Shape;105;g2113beaa292_0_12"/>
          <p:cNvSpPr txBox="1">
            <a:spLocks noGrp="1"/>
          </p:cNvSpPr>
          <p:nvPr>
            <p:ph type="body" idx="1"/>
          </p:nvPr>
        </p:nvSpPr>
        <p:spPr>
          <a:xfrm>
            <a:off x="1053550" y="1825625"/>
            <a:ext cx="10836000" cy="40455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500">
                <a:solidFill>
                  <a:srgbClr val="202020"/>
                </a:solidFill>
              </a:rPr>
              <a:t>Artificial Intelligence, or AI, is used to create systems and machines that can perform tasks that would typically require human intelligence, such as learning, problem-solving, and decision-making. ChatGPT is a specific implementation of AI, known as a language model, which is trained to generate human-like text based on a given prompt. This technology can be used for a variety of applications, such as natural language processing, automated writing and content generation, and conversational interfaces for chatbots and virtual assistants. The goal of ChatGPT is to make it easy for developers to add human-like language capabilities to their applications, making the interactions with their systems more natural and intuitive for end-users.</a:t>
            </a:r>
            <a:endParaRPr sz="4100"/>
          </a:p>
        </p:txBody>
      </p:sp>
      <p:sp>
        <p:nvSpPr>
          <p:cNvPr id="106" name="Google Shape;106;g2113beaa292_0_12"/>
          <p:cNvSpPr txBox="1"/>
          <p:nvPr/>
        </p:nvSpPr>
        <p:spPr>
          <a:xfrm>
            <a:off x="1156700" y="5887675"/>
            <a:ext cx="9966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t>By the way, this was written by ChatGPT!</a:t>
            </a:r>
            <a:endParaRPr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6"/>
                                        </p:tgtEl>
                                        <p:attrNameLst>
                                          <p:attrName>style.visibility</p:attrName>
                                        </p:attrNameLst>
                                      </p:cBhvr>
                                      <p:to>
                                        <p:strVal val="visible"/>
                                      </p:to>
                                    </p:set>
                                    <p:animEffect transition="in" filter="fade">
                                      <p:cBhvr>
                                        <p:cTn id="11" dur="11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113beaa292_0_0"/>
          <p:cNvSpPr txBox="1">
            <a:spLocks noGrp="1"/>
          </p:cNvSpPr>
          <p:nvPr>
            <p:ph type="title"/>
          </p:nvPr>
        </p:nvSpPr>
        <p:spPr>
          <a:xfrm>
            <a:off x="1053548" y="365125"/>
            <a:ext cx="10836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The Threat</a:t>
            </a:r>
            <a:endParaRPr/>
          </a:p>
        </p:txBody>
      </p:sp>
      <p:sp>
        <p:nvSpPr>
          <p:cNvPr id="113" name="Google Shape;113;g2113beaa292_0_0"/>
          <p:cNvSpPr txBox="1">
            <a:spLocks noGrp="1"/>
          </p:cNvSpPr>
          <p:nvPr>
            <p:ph type="body" idx="1"/>
          </p:nvPr>
        </p:nvSpPr>
        <p:spPr>
          <a:xfrm>
            <a:off x="1053550" y="1825625"/>
            <a:ext cx="10990500" cy="47364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b="1"/>
              <a:t>Concern:</a:t>
            </a:r>
            <a:r>
              <a:rPr lang="en-US"/>
              <a:t> Essays are dead! Students will use ChatGPT to write their papers.</a:t>
            </a:r>
            <a:endParaRPr/>
          </a:p>
          <a:p>
            <a:pPr marL="0" lvl="0" indent="0" algn="l" rtl="0">
              <a:spcBef>
                <a:spcPts val="1000"/>
              </a:spcBef>
              <a:spcAft>
                <a:spcPts val="0"/>
              </a:spcAft>
              <a:buNone/>
            </a:pPr>
            <a:endParaRPr b="1"/>
          </a:p>
          <a:p>
            <a:pPr marL="0" lvl="0" indent="0" algn="l" rtl="0">
              <a:spcBef>
                <a:spcPts val="1000"/>
              </a:spcBef>
              <a:spcAft>
                <a:spcPts val="0"/>
              </a:spcAft>
              <a:buNone/>
            </a:pPr>
            <a:r>
              <a:rPr lang="en-US" b="1"/>
              <a:t>Response:</a:t>
            </a:r>
            <a:r>
              <a:rPr lang="en-US"/>
              <a:t> They could - but they won’t be very good.</a:t>
            </a:r>
            <a:endParaRPr/>
          </a:p>
          <a:p>
            <a:pPr marL="0" lvl="0" indent="0" algn="l" rtl="0">
              <a:spcBef>
                <a:spcPts val="1000"/>
              </a:spcBef>
              <a:spcAft>
                <a:spcPts val="0"/>
              </a:spcAft>
              <a:buNone/>
            </a:pPr>
            <a:endParaRPr b="1"/>
          </a:p>
          <a:p>
            <a:pPr marL="0" lvl="0" indent="0" algn="l" rtl="0">
              <a:spcBef>
                <a:spcPts val="1000"/>
              </a:spcBef>
              <a:spcAft>
                <a:spcPts val="0"/>
              </a:spcAft>
              <a:buNone/>
            </a:pPr>
            <a:r>
              <a:rPr lang="en-US" b="1"/>
              <a:t>Response:</a:t>
            </a:r>
            <a:r>
              <a:rPr lang="en-US"/>
              <a:t> Crafting a question - or series of questions - to get a successful essay would require students to already know a great deal about the topic - essentially demonstrating subject matter knowledge.</a:t>
            </a:r>
            <a:endParaRPr/>
          </a:p>
          <a:p>
            <a:pPr marL="0" lvl="0" indent="0" algn="l" rtl="0">
              <a:spcBef>
                <a:spcPts val="1000"/>
              </a:spcBef>
              <a:spcAft>
                <a:spcPts val="0"/>
              </a:spcAft>
              <a:buNone/>
            </a:pPr>
            <a:endParaRPr b="1"/>
          </a:p>
          <a:p>
            <a:pPr marL="0" lvl="0" indent="0" algn="l" rtl="0">
              <a:spcBef>
                <a:spcPts val="1000"/>
              </a:spcBef>
              <a:spcAft>
                <a:spcPts val="0"/>
              </a:spcAft>
              <a:buNone/>
            </a:pPr>
            <a:r>
              <a:rPr lang="en-US" b="1"/>
              <a:t>Response:</a:t>
            </a:r>
            <a:r>
              <a:rPr lang="en-US"/>
              <a:t> ChatGPT is not perfect - logically or grammatically.</a:t>
            </a:r>
            <a:endParaRPr/>
          </a:p>
          <a:p>
            <a:pPr marL="0" lvl="0" indent="0" algn="l" rtl="0">
              <a:spcBef>
                <a:spcPts val="100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3">
                                            <p:txEl>
                                              <p:pRg st="0" end="0"/>
                                            </p:txEl>
                                          </p:spTgt>
                                        </p:tgtEl>
                                        <p:attrNameLst>
                                          <p:attrName>style.visibility</p:attrName>
                                        </p:attrNameLst>
                                      </p:cBhvr>
                                      <p:to>
                                        <p:strVal val="visible"/>
                                      </p:to>
                                    </p:set>
                                    <p:animEffect transition="in" filter="fade">
                                      <p:cBhvr>
                                        <p:cTn id="7" dur="1000"/>
                                        <p:tgtEl>
                                          <p:spTgt spid="1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3">
                                            <p:txEl>
                                              <p:pRg st="1" end="1"/>
                                            </p:txEl>
                                          </p:spTgt>
                                        </p:tgtEl>
                                        <p:attrNameLst>
                                          <p:attrName>style.visibility</p:attrName>
                                        </p:attrNameLst>
                                      </p:cBhvr>
                                      <p:to>
                                        <p:strVal val="visible"/>
                                      </p:to>
                                    </p:set>
                                    <p:animEffect transition="in" filter="fade">
                                      <p:cBhvr>
                                        <p:cTn id="12" dur="1000"/>
                                        <p:tgtEl>
                                          <p:spTgt spid="1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3">
                                            <p:txEl>
                                              <p:pRg st="2" end="2"/>
                                            </p:txEl>
                                          </p:spTgt>
                                        </p:tgtEl>
                                        <p:attrNameLst>
                                          <p:attrName>style.visibility</p:attrName>
                                        </p:attrNameLst>
                                      </p:cBhvr>
                                      <p:to>
                                        <p:strVal val="visible"/>
                                      </p:to>
                                    </p:set>
                                    <p:animEffect transition="in" filter="fade">
                                      <p:cBhvr>
                                        <p:cTn id="17" dur="1000"/>
                                        <p:tgtEl>
                                          <p:spTgt spid="1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3">
                                            <p:txEl>
                                              <p:pRg st="3" end="3"/>
                                            </p:txEl>
                                          </p:spTgt>
                                        </p:tgtEl>
                                        <p:attrNameLst>
                                          <p:attrName>style.visibility</p:attrName>
                                        </p:attrNameLst>
                                      </p:cBhvr>
                                      <p:to>
                                        <p:strVal val="visible"/>
                                      </p:to>
                                    </p:set>
                                    <p:animEffect transition="in" filter="fade">
                                      <p:cBhvr>
                                        <p:cTn id="22" dur="1000"/>
                                        <p:tgtEl>
                                          <p:spTgt spid="1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3">
                                            <p:txEl>
                                              <p:pRg st="4" end="4"/>
                                            </p:txEl>
                                          </p:spTgt>
                                        </p:tgtEl>
                                        <p:attrNameLst>
                                          <p:attrName>style.visibility</p:attrName>
                                        </p:attrNameLst>
                                      </p:cBhvr>
                                      <p:to>
                                        <p:strVal val="visible"/>
                                      </p:to>
                                    </p:set>
                                    <p:animEffect transition="in" filter="fade">
                                      <p:cBhvr>
                                        <p:cTn id="27" dur="1000"/>
                                        <p:tgtEl>
                                          <p:spTgt spid="1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3">
                                            <p:txEl>
                                              <p:pRg st="5" end="5"/>
                                            </p:txEl>
                                          </p:spTgt>
                                        </p:tgtEl>
                                        <p:attrNameLst>
                                          <p:attrName>style.visibility</p:attrName>
                                        </p:attrNameLst>
                                      </p:cBhvr>
                                      <p:to>
                                        <p:strVal val="visible"/>
                                      </p:to>
                                    </p:set>
                                    <p:animEffect transition="in" filter="fade">
                                      <p:cBhvr>
                                        <p:cTn id="32" dur="1000"/>
                                        <p:tgtEl>
                                          <p:spTgt spid="11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3">
                                            <p:txEl>
                                              <p:pRg st="6" end="6"/>
                                            </p:txEl>
                                          </p:spTgt>
                                        </p:tgtEl>
                                        <p:attrNameLst>
                                          <p:attrName>style.visibility</p:attrName>
                                        </p:attrNameLst>
                                      </p:cBhvr>
                                      <p:to>
                                        <p:strVal val="visible"/>
                                      </p:to>
                                    </p:set>
                                    <p:animEffect transition="in" filter="fade">
                                      <p:cBhvr>
                                        <p:cTn id="37" dur="1000"/>
                                        <p:tgtEl>
                                          <p:spTgt spid="11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3">
                                            <p:txEl>
                                              <p:pRg st="7" end="7"/>
                                            </p:txEl>
                                          </p:spTgt>
                                        </p:tgtEl>
                                        <p:attrNameLst>
                                          <p:attrName>style.visibility</p:attrName>
                                        </p:attrNameLst>
                                      </p:cBhvr>
                                      <p:to>
                                        <p:strVal val="visible"/>
                                      </p:to>
                                    </p:set>
                                    <p:animEffect transition="in" filter="fade">
                                      <p:cBhvr>
                                        <p:cTn id="42" dur="1000"/>
                                        <p:tgtEl>
                                          <p:spTgt spid="1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2113beaa292_0_6"/>
          <p:cNvSpPr txBox="1">
            <a:spLocks noGrp="1"/>
          </p:cNvSpPr>
          <p:nvPr>
            <p:ph type="title"/>
          </p:nvPr>
        </p:nvSpPr>
        <p:spPr>
          <a:xfrm>
            <a:off x="1053548" y="365125"/>
            <a:ext cx="10836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Addressing this Concern</a:t>
            </a:r>
            <a:endParaRPr/>
          </a:p>
        </p:txBody>
      </p:sp>
      <p:sp>
        <p:nvSpPr>
          <p:cNvPr id="120" name="Google Shape;120;g2113beaa292_0_6"/>
          <p:cNvSpPr txBox="1">
            <a:spLocks noGrp="1"/>
          </p:cNvSpPr>
          <p:nvPr>
            <p:ph type="body" idx="1"/>
          </p:nvPr>
        </p:nvSpPr>
        <p:spPr>
          <a:xfrm>
            <a:off x="1053548" y="1825625"/>
            <a:ext cx="108360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600"/>
              <a:t>AI Detectors: See a list on the </a:t>
            </a:r>
            <a:r>
              <a:rPr lang="en-US" sz="3600" u="sng">
                <a:solidFill>
                  <a:schemeClr val="hlink"/>
                </a:solidFill>
                <a:hlinkClick r:id="rId3"/>
              </a:rPr>
              <a:t>AI in Your Class </a:t>
            </a:r>
            <a:r>
              <a:rPr lang="en-US" sz="3600"/>
              <a:t>CTLE page </a:t>
            </a:r>
            <a:endParaRPr sz="3600"/>
          </a:p>
          <a:p>
            <a:pPr marL="0" lvl="0" indent="0" algn="l" rtl="0">
              <a:spcBef>
                <a:spcPts val="1000"/>
              </a:spcBef>
              <a:spcAft>
                <a:spcPts val="0"/>
              </a:spcAft>
              <a:buNone/>
            </a:pPr>
            <a:endParaRPr sz="3600"/>
          </a:p>
          <a:p>
            <a:pPr marL="0" lvl="0" indent="0" algn="l" rtl="0">
              <a:spcBef>
                <a:spcPts val="1000"/>
              </a:spcBef>
              <a:spcAft>
                <a:spcPts val="0"/>
              </a:spcAft>
              <a:buNone/>
            </a:pPr>
            <a:r>
              <a:rPr lang="en-US" sz="3600"/>
              <a:t>Practice Spotting AI: </a:t>
            </a:r>
            <a:endParaRPr sz="3600"/>
          </a:p>
          <a:p>
            <a:pPr marL="457200" lvl="0" indent="-393700" algn="l" rtl="0">
              <a:lnSpc>
                <a:spcPct val="150000"/>
              </a:lnSpc>
              <a:spcBef>
                <a:spcPts val="1000"/>
              </a:spcBef>
              <a:spcAft>
                <a:spcPts val="0"/>
              </a:spcAft>
              <a:buSzPts val="2600"/>
              <a:buChar char="•"/>
            </a:pPr>
            <a:r>
              <a:rPr lang="en-US" sz="3600" u="sng">
                <a:solidFill>
                  <a:schemeClr val="hlink"/>
                </a:solidFill>
                <a:hlinkClick r:id="rId4"/>
              </a:rPr>
              <a:t>ChatGPT</a:t>
            </a:r>
            <a:endParaRPr sz="3600"/>
          </a:p>
          <a:p>
            <a:pPr marL="457200" lvl="0" indent="-393700" algn="l" rtl="0">
              <a:lnSpc>
                <a:spcPct val="150000"/>
              </a:lnSpc>
              <a:spcBef>
                <a:spcPts val="0"/>
              </a:spcBef>
              <a:spcAft>
                <a:spcPts val="0"/>
              </a:spcAft>
              <a:buSzPts val="2600"/>
              <a:buChar char="•"/>
            </a:pPr>
            <a:r>
              <a:rPr lang="en-US" sz="3600" u="sng">
                <a:solidFill>
                  <a:schemeClr val="hlink"/>
                </a:solidFill>
                <a:hlinkClick r:id="rId5"/>
              </a:rPr>
              <a:t>Infinite Conversation</a:t>
            </a:r>
            <a:endParaRPr sz="3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2113beaa292_0_28"/>
          <p:cNvSpPr txBox="1">
            <a:spLocks noGrp="1"/>
          </p:cNvSpPr>
          <p:nvPr>
            <p:ph type="title"/>
          </p:nvPr>
        </p:nvSpPr>
        <p:spPr>
          <a:xfrm>
            <a:off x="1053548" y="365125"/>
            <a:ext cx="10836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Turning it Over to the University Library</a:t>
            </a:r>
            <a:endParaRPr/>
          </a:p>
        </p:txBody>
      </p:sp>
      <p:sp>
        <p:nvSpPr>
          <p:cNvPr id="134" name="Google Shape;134;g2113beaa292_0_28"/>
          <p:cNvSpPr txBox="1">
            <a:spLocks noGrp="1"/>
          </p:cNvSpPr>
          <p:nvPr>
            <p:ph type="body" idx="1"/>
          </p:nvPr>
        </p:nvSpPr>
        <p:spPr>
          <a:xfrm>
            <a:off x="1053548" y="1825625"/>
            <a:ext cx="10836000" cy="43512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sz="3600"/>
              <a:t>This concludes my portion today.</a:t>
            </a:r>
            <a:endParaRPr sz="3600"/>
          </a:p>
          <a:p>
            <a:pPr marL="0" lvl="0" indent="0" algn="ctr" rtl="0">
              <a:spcBef>
                <a:spcPts val="1000"/>
              </a:spcBef>
              <a:spcAft>
                <a:spcPts val="0"/>
              </a:spcAft>
              <a:buNone/>
            </a:pPr>
            <a:endParaRPr sz="3600"/>
          </a:p>
          <a:p>
            <a:pPr marL="0" lvl="0" indent="0" algn="ctr" rtl="0">
              <a:spcBef>
                <a:spcPts val="1000"/>
              </a:spcBef>
              <a:spcAft>
                <a:spcPts val="0"/>
              </a:spcAft>
              <a:buNone/>
            </a:pPr>
            <a:r>
              <a:rPr lang="en-US" sz="3600"/>
              <a:t>Now I’ll turn it over to Amy Hall and Sarah Leeman from the University Library to discuss the implications of ChatGPT on Academic Integrity</a:t>
            </a:r>
            <a:endParaRPr sz="3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210eab527f2_0_5"/>
          <p:cNvSpPr txBox="1">
            <a:spLocks noGrp="1"/>
          </p:cNvSpPr>
          <p:nvPr>
            <p:ph type="title"/>
          </p:nvPr>
        </p:nvSpPr>
        <p:spPr>
          <a:xfrm>
            <a:off x="1053548" y="237531"/>
            <a:ext cx="10836000" cy="6555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TEACHING ACADEMIC HONESTY: A COLLECTIVE RESPONSIBILITY</a:t>
            </a:r>
            <a:endParaRPr/>
          </a:p>
        </p:txBody>
      </p:sp>
      <p:sp>
        <p:nvSpPr>
          <p:cNvPr id="86" name="Google Shape;86;g210eab527f2_0_5"/>
          <p:cNvSpPr txBox="1"/>
          <p:nvPr/>
        </p:nvSpPr>
        <p:spPr>
          <a:xfrm>
            <a:off x="2579601" y="4391500"/>
            <a:ext cx="2738400" cy="55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000000"/>
                </a:solidFill>
              </a:rPr>
              <a:t>Amy Hall, Associate Professor, University Library </a:t>
            </a:r>
            <a:endParaRPr>
              <a:solidFill>
                <a:srgbClr val="000000"/>
              </a:solidFill>
            </a:endParaRPr>
          </a:p>
          <a:p>
            <a:pPr marL="0" lvl="0" indent="0" algn="l" rtl="0">
              <a:spcBef>
                <a:spcPts val="0"/>
              </a:spcBef>
              <a:spcAft>
                <a:spcPts val="0"/>
              </a:spcAft>
              <a:buNone/>
            </a:pPr>
            <a:r>
              <a:rPr lang="en-US">
                <a:solidFill>
                  <a:srgbClr val="000000"/>
                </a:solidFill>
              </a:rPr>
              <a:t>Teaching &amp; Learning Librarian</a:t>
            </a:r>
            <a:endParaRPr>
              <a:solidFill>
                <a:srgbClr val="000000"/>
              </a:solidFill>
            </a:endParaRPr>
          </a:p>
        </p:txBody>
      </p:sp>
      <p:pic>
        <p:nvPicPr>
          <p:cNvPr id="87" name="Google Shape;87;g210eab527f2_0_5"/>
          <p:cNvPicPr preferRelativeResize="0"/>
          <p:nvPr/>
        </p:nvPicPr>
        <p:blipFill rotWithShape="1">
          <a:blip r:embed="rId3">
            <a:alphaModFix/>
          </a:blip>
          <a:srcRect/>
          <a:stretch/>
        </p:blipFill>
        <p:spPr>
          <a:xfrm>
            <a:off x="2579588" y="1591763"/>
            <a:ext cx="2600325" cy="2657475"/>
          </a:xfrm>
          <a:prstGeom prst="rect">
            <a:avLst/>
          </a:prstGeom>
          <a:noFill/>
          <a:ln>
            <a:noFill/>
          </a:ln>
        </p:spPr>
      </p:pic>
      <p:pic>
        <p:nvPicPr>
          <p:cNvPr id="88" name="Google Shape;88;g210eab527f2_0_5"/>
          <p:cNvPicPr preferRelativeResize="0"/>
          <p:nvPr/>
        </p:nvPicPr>
        <p:blipFill rotWithShape="1">
          <a:blip r:embed="rId4">
            <a:alphaModFix/>
          </a:blip>
          <a:srcRect/>
          <a:stretch/>
        </p:blipFill>
        <p:spPr>
          <a:xfrm>
            <a:off x="6349613" y="1577494"/>
            <a:ext cx="2609850" cy="2686050"/>
          </a:xfrm>
          <a:prstGeom prst="rect">
            <a:avLst/>
          </a:prstGeom>
          <a:noFill/>
          <a:ln>
            <a:noFill/>
          </a:ln>
        </p:spPr>
      </p:pic>
      <p:sp>
        <p:nvSpPr>
          <p:cNvPr id="89" name="Google Shape;89;g210eab527f2_0_5"/>
          <p:cNvSpPr txBox="1"/>
          <p:nvPr/>
        </p:nvSpPr>
        <p:spPr>
          <a:xfrm>
            <a:off x="6349625" y="4391500"/>
            <a:ext cx="3239700" cy="55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000000"/>
                </a:solidFill>
              </a:rPr>
              <a:t>Sarah Leeman, Associate Professor, University Library</a:t>
            </a:r>
            <a:endParaRPr>
              <a:solidFill>
                <a:srgbClr val="000000"/>
              </a:solidFill>
            </a:endParaRPr>
          </a:p>
          <a:p>
            <a:pPr marL="0" lvl="0" indent="0" algn="l" rtl="0">
              <a:spcBef>
                <a:spcPts val="0"/>
              </a:spcBef>
              <a:spcAft>
                <a:spcPts val="0"/>
              </a:spcAft>
              <a:buNone/>
            </a:pPr>
            <a:r>
              <a:rPr lang="en-US">
                <a:solidFill>
                  <a:srgbClr val="000000"/>
                </a:solidFill>
              </a:rPr>
              <a:t>Teaching &amp; Learning Librarian</a:t>
            </a:r>
            <a:endParaRPr>
              <a:solidFill>
                <a:srgbClr val="000000"/>
              </a:solidFill>
            </a:endParaRPr>
          </a:p>
        </p:txBody>
      </p:sp>
    </p:spTree>
    <p:extLst>
      <p:ext uri="{BB962C8B-B14F-4D97-AF65-F5344CB8AC3E}">
        <p14:creationId xmlns:p14="http://schemas.microsoft.com/office/powerpoint/2010/main" val="2613640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f38d9fa0ac_0_0"/>
          <p:cNvSpPr txBox="1">
            <a:spLocks noGrp="1"/>
          </p:cNvSpPr>
          <p:nvPr>
            <p:ph type="title"/>
          </p:nvPr>
        </p:nvSpPr>
        <p:spPr>
          <a:xfrm>
            <a:off x="1053548" y="237531"/>
            <a:ext cx="10835971" cy="655601"/>
          </a:xfrm>
          <a:prstGeom prst="rect">
            <a:avLst/>
          </a:prstGeom>
          <a:noFill/>
          <a:ln>
            <a:noFill/>
          </a:ln>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Clr>
                <a:schemeClr val="dk1"/>
              </a:buClr>
              <a:buSzPts val="3200"/>
              <a:buFont typeface="Arial"/>
              <a:buNone/>
            </a:pPr>
            <a:r>
              <a:rPr lang="en-US"/>
              <a:t>RULES VS VALUES</a:t>
            </a:r>
            <a:endParaRPr/>
          </a:p>
        </p:txBody>
      </p:sp>
      <p:sp>
        <p:nvSpPr>
          <p:cNvPr id="96" name="Google Shape;96;gf38d9fa0ac_0_0"/>
          <p:cNvSpPr txBox="1">
            <a:spLocks noGrp="1"/>
          </p:cNvSpPr>
          <p:nvPr>
            <p:ph type="body" idx="1"/>
          </p:nvPr>
        </p:nvSpPr>
        <p:spPr>
          <a:xfrm>
            <a:off x="1053548" y="1020726"/>
            <a:ext cx="10835971" cy="515623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Clr>
                <a:schemeClr val="dk1"/>
              </a:buClr>
              <a:buSzPts val="2800"/>
              <a:buNone/>
            </a:pPr>
            <a:endParaRPr/>
          </a:p>
          <a:p>
            <a:pPr marL="0" lvl="0" indent="0" algn="l" rtl="0">
              <a:lnSpc>
                <a:spcPct val="115000"/>
              </a:lnSpc>
              <a:spcBef>
                <a:spcPts val="1000"/>
              </a:spcBef>
              <a:spcAft>
                <a:spcPts val="0"/>
              </a:spcAft>
              <a:buClr>
                <a:schemeClr val="dk1"/>
              </a:buClr>
              <a:buSzPts val="2800"/>
              <a:buNone/>
            </a:pPr>
            <a:r>
              <a:rPr lang="en-US"/>
              <a:t>“What I’ve found striking over the years is how readily students who engaged in academic misconduct frame their wrongdoing i</a:t>
            </a:r>
            <a:r>
              <a:rPr lang="en-US" b="1"/>
              <a:t>n terms of a rule violation</a:t>
            </a:r>
            <a:r>
              <a:rPr lang="en-US"/>
              <a:t> and how rarely it is explored as an </a:t>
            </a:r>
            <a:r>
              <a:rPr lang="en-US" b="1"/>
              <a:t>ethical transgression</a:t>
            </a:r>
            <a:r>
              <a:rPr lang="en-US"/>
              <a:t>, that is, as a violation not only of the values we associate with academic integrity, but of those students themselves associate with ethical conduct</a:t>
            </a:r>
            <a:r>
              <a:rPr lang="en-US" i="1"/>
              <a:t>”</a:t>
            </a:r>
            <a:r>
              <a:rPr lang="en-US"/>
              <a:t> (Sopcak, 2020, para. 2).</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1300"/>
              <a:buNone/>
            </a:pPr>
            <a:endParaRPr sz="1300"/>
          </a:p>
          <a:p>
            <a:pPr marL="0" lvl="0" indent="0" algn="l" rtl="0">
              <a:lnSpc>
                <a:spcPct val="90000"/>
              </a:lnSpc>
              <a:spcBef>
                <a:spcPts val="1000"/>
              </a:spcBef>
              <a:spcAft>
                <a:spcPts val="0"/>
              </a:spcAft>
              <a:buClr>
                <a:schemeClr val="dk1"/>
              </a:buClr>
              <a:buSzPts val="1200"/>
              <a:buNone/>
            </a:pPr>
            <a:r>
              <a:rPr lang="en-US" sz="1200"/>
              <a:t>Sopcak, P. (2020). </a:t>
            </a:r>
            <a:r>
              <a:rPr lang="en-US" sz="1200" i="1"/>
              <a:t>Restorative practices for academic integrity</a:t>
            </a:r>
            <a:r>
              <a:rPr lang="en-US" sz="1200"/>
              <a:t>. </a:t>
            </a:r>
            <a:r>
              <a:rPr lang="en-US" sz="1200" u="sng">
                <a:solidFill>
                  <a:schemeClr val="hlink"/>
                </a:solidFill>
                <a:hlinkClick r:id="rId3"/>
              </a:rPr>
              <a:t>https://academicintegrity.org/blog/53-2020/april-2020/149-restorative-practices-for-academic-integrity</a:t>
            </a:r>
            <a:r>
              <a:rPr lang="en-US" sz="1200"/>
              <a:t> </a:t>
            </a:r>
            <a:endParaRPr sz="1200"/>
          </a:p>
        </p:txBody>
      </p:sp>
    </p:spTree>
    <p:extLst>
      <p:ext uri="{BB962C8B-B14F-4D97-AF65-F5344CB8AC3E}">
        <p14:creationId xmlns:p14="http://schemas.microsoft.com/office/powerpoint/2010/main" val="946917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f38d9fa0ac_0_6"/>
          <p:cNvSpPr txBox="1">
            <a:spLocks noGrp="1"/>
          </p:cNvSpPr>
          <p:nvPr>
            <p:ph type="title"/>
          </p:nvPr>
        </p:nvSpPr>
        <p:spPr>
          <a:xfrm>
            <a:off x="1053548" y="143781"/>
            <a:ext cx="10836000" cy="655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200"/>
              <a:buFont typeface="Arial"/>
              <a:buNone/>
            </a:pPr>
            <a:r>
              <a:rPr lang="en-US" sz="3200" dirty="0"/>
              <a:t>FUNDAMENTAL VALUES OF ACADEMIC INTEGRITY</a:t>
            </a:r>
            <a:endParaRPr sz="3200" dirty="0"/>
          </a:p>
        </p:txBody>
      </p:sp>
      <p:graphicFrame>
        <p:nvGraphicFramePr>
          <p:cNvPr id="103" name="Google Shape;103;gf38d9fa0ac_0_6"/>
          <p:cNvGraphicFramePr/>
          <p:nvPr/>
        </p:nvGraphicFramePr>
        <p:xfrm>
          <a:off x="952500" y="799270"/>
          <a:ext cx="10731050" cy="5791020"/>
        </p:xfrm>
        <a:graphic>
          <a:graphicData uri="http://schemas.openxmlformats.org/drawingml/2006/table">
            <a:tbl>
              <a:tblPr>
                <a:noFill/>
              </a:tblPr>
              <a:tblGrid>
                <a:gridCol w="1977725">
                  <a:extLst>
                    <a:ext uri="{9D8B030D-6E8A-4147-A177-3AD203B41FA5}">
                      <a16:colId xmlns:a16="http://schemas.microsoft.com/office/drawing/2014/main" val="20000"/>
                    </a:ext>
                  </a:extLst>
                </a:gridCol>
                <a:gridCol w="8753325">
                  <a:extLst>
                    <a:ext uri="{9D8B030D-6E8A-4147-A177-3AD203B41FA5}">
                      <a16:colId xmlns:a16="http://schemas.microsoft.com/office/drawing/2014/main" val="20001"/>
                    </a:ext>
                  </a:extLst>
                </a:gridCol>
              </a:tblGrid>
              <a:tr h="737475">
                <a:tc>
                  <a:txBody>
                    <a:bodyPr/>
                    <a:lstStyle/>
                    <a:p>
                      <a:pPr marL="0" lvl="0" indent="0" algn="l" rtl="0">
                        <a:spcBef>
                          <a:spcPts val="0"/>
                        </a:spcBef>
                        <a:spcAft>
                          <a:spcPts val="0"/>
                        </a:spcAft>
                        <a:buNone/>
                      </a:pPr>
                      <a:r>
                        <a:rPr lang="en-US" sz="2000" b="1"/>
                        <a:t>Honesty</a:t>
                      </a:r>
                      <a:endParaRPr sz="2000" b="1"/>
                    </a:p>
                  </a:txBody>
                  <a:tcPr marL="91425" marR="91425" marT="91425" marB="91425"/>
                </a:tc>
                <a:tc>
                  <a:txBody>
                    <a:bodyPr/>
                    <a:lstStyle/>
                    <a:p>
                      <a:pPr marL="0" lvl="0" indent="0" algn="l" rtl="0">
                        <a:spcBef>
                          <a:spcPts val="0"/>
                        </a:spcBef>
                        <a:spcAft>
                          <a:spcPts val="0"/>
                        </a:spcAft>
                        <a:buNone/>
                      </a:pPr>
                      <a:r>
                        <a:rPr lang="en-US" dirty="0"/>
                        <a:t>The foundational value on which all other values are built. Honesty allows for and encourages the development of trust.</a:t>
                      </a:r>
                      <a:endParaRPr dirty="0"/>
                    </a:p>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0"/>
                  </a:ext>
                </a:extLst>
              </a:tr>
              <a:tr h="573025">
                <a:tc>
                  <a:txBody>
                    <a:bodyPr/>
                    <a:lstStyle/>
                    <a:p>
                      <a:pPr marL="0" lvl="0" indent="0" algn="l" rtl="0">
                        <a:spcBef>
                          <a:spcPts val="0"/>
                        </a:spcBef>
                        <a:spcAft>
                          <a:spcPts val="0"/>
                        </a:spcAft>
                        <a:buNone/>
                      </a:pPr>
                      <a:r>
                        <a:rPr lang="en-US" sz="2000" b="1"/>
                        <a:t>Trust</a:t>
                      </a:r>
                      <a:endParaRPr sz="2000" b="1"/>
                    </a:p>
                  </a:txBody>
                  <a:tcPr marL="91425" marR="91425" marT="91425" marB="91425"/>
                </a:tc>
                <a:tc>
                  <a:txBody>
                    <a:bodyPr/>
                    <a:lstStyle/>
                    <a:p>
                      <a:pPr marL="0" lvl="0" indent="0" algn="l" rtl="0">
                        <a:spcBef>
                          <a:spcPts val="0"/>
                        </a:spcBef>
                        <a:spcAft>
                          <a:spcPts val="0"/>
                        </a:spcAft>
                        <a:buNone/>
                      </a:pPr>
                      <a:r>
                        <a:rPr lang="en-US" b="1"/>
                        <a:t>Students </a:t>
                      </a:r>
                      <a:r>
                        <a:rPr lang="en-US"/>
                        <a:t>promote trust by preparing work that is honest, thoughtful, and genuine. </a:t>
                      </a:r>
                      <a:r>
                        <a:rPr lang="en-US" b="1"/>
                        <a:t>Faculty</a:t>
                      </a:r>
                      <a:r>
                        <a:rPr lang="en-US"/>
                        <a:t> promote trust by setting clear guidelines for assignments and by evaluating student work in an equitable and timely manner</a:t>
                      </a:r>
                      <a:endParaRPr/>
                    </a:p>
                  </a:txBody>
                  <a:tcPr marL="91425" marR="91425" marT="91425" marB="91425"/>
                </a:tc>
                <a:extLst>
                  <a:ext uri="{0D108BD9-81ED-4DB2-BD59-A6C34878D82A}">
                    <a16:rowId xmlns:a16="http://schemas.microsoft.com/office/drawing/2014/main" val="10001"/>
                  </a:ext>
                </a:extLst>
              </a:tr>
              <a:tr h="1005225">
                <a:tc>
                  <a:txBody>
                    <a:bodyPr/>
                    <a:lstStyle/>
                    <a:p>
                      <a:pPr marL="0" lvl="0" indent="0" algn="l" rtl="0">
                        <a:spcBef>
                          <a:spcPts val="0"/>
                        </a:spcBef>
                        <a:spcAft>
                          <a:spcPts val="0"/>
                        </a:spcAft>
                        <a:buNone/>
                      </a:pPr>
                      <a:r>
                        <a:rPr lang="en-US" sz="2000" b="1"/>
                        <a:t>Fairness</a:t>
                      </a:r>
                      <a:endParaRPr sz="2000" b="1"/>
                    </a:p>
                  </a:txBody>
                  <a:tcPr marL="91425" marR="91425" marT="91425" marB="91425"/>
                </a:tc>
                <a:tc>
                  <a:txBody>
                    <a:bodyPr/>
                    <a:lstStyle/>
                    <a:p>
                      <a:pPr marL="0" lvl="0" indent="0" algn="l" rtl="0">
                        <a:spcBef>
                          <a:spcPts val="0"/>
                        </a:spcBef>
                        <a:spcAft>
                          <a:spcPts val="0"/>
                        </a:spcAft>
                        <a:buNone/>
                      </a:pPr>
                      <a:r>
                        <a:rPr lang="en-US" b="1"/>
                        <a:t>Faculty</a:t>
                      </a:r>
                      <a:r>
                        <a:rPr lang="en-US"/>
                        <a:t> members are fair when they lead by example, communicate expectations clearly, and respond to dishonesty consistently. </a:t>
                      </a:r>
                      <a:r>
                        <a:rPr lang="en-US" b="1"/>
                        <a:t>Students</a:t>
                      </a:r>
                      <a:r>
                        <a:rPr lang="en-US"/>
                        <a:t> engage in fairness by doing their own original work and acknowledging borrowed work appropriately. </a:t>
                      </a:r>
                      <a:r>
                        <a:rPr lang="en-US" b="1"/>
                        <a:t>Administrators and staff </a:t>
                      </a:r>
                      <a:r>
                        <a:rPr lang="en-US"/>
                        <a:t>are fair to their communities when they provide clear, useful, and just policies that help establish and nurture communities of integrity and respect.</a:t>
                      </a:r>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881675">
                <a:tc>
                  <a:txBody>
                    <a:bodyPr/>
                    <a:lstStyle/>
                    <a:p>
                      <a:pPr marL="0" lvl="0" indent="0" algn="l" rtl="0">
                        <a:spcBef>
                          <a:spcPts val="0"/>
                        </a:spcBef>
                        <a:spcAft>
                          <a:spcPts val="0"/>
                        </a:spcAft>
                        <a:buNone/>
                      </a:pPr>
                      <a:r>
                        <a:rPr lang="en-US" sz="2000" b="1"/>
                        <a:t>Respect</a:t>
                      </a:r>
                      <a:endParaRPr sz="2000" b="1"/>
                    </a:p>
                  </a:txBody>
                  <a:tcPr marL="91425" marR="91425" marT="91425" marB="91425"/>
                </a:tc>
                <a:tc>
                  <a:txBody>
                    <a:bodyPr/>
                    <a:lstStyle/>
                    <a:p>
                      <a:pPr marL="0" lvl="0" indent="0" algn="l" rtl="0">
                        <a:spcBef>
                          <a:spcPts val="0"/>
                        </a:spcBef>
                        <a:spcAft>
                          <a:spcPts val="0"/>
                        </a:spcAft>
                        <a:buNone/>
                      </a:pPr>
                      <a:r>
                        <a:rPr lang="en-US" b="1"/>
                        <a:t>Students </a:t>
                      </a:r>
                      <a:r>
                        <a:rPr lang="en-US"/>
                        <a:t>show respect when they take an active role in their own education, performing to the best of their ability. </a:t>
                      </a:r>
                      <a:r>
                        <a:rPr lang="en-US" b="1"/>
                        <a:t>Faculty </a:t>
                      </a:r>
                      <a:r>
                        <a:rPr lang="en-US"/>
                        <a:t>show respect by taking students’ ideas seriously, by recognizing them as individuals and providing full and honest feedback on their work</a:t>
                      </a:r>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921175">
                <a:tc>
                  <a:txBody>
                    <a:bodyPr/>
                    <a:lstStyle/>
                    <a:p>
                      <a:pPr marL="0" lvl="0" indent="0" algn="l" rtl="0">
                        <a:spcBef>
                          <a:spcPts val="0"/>
                        </a:spcBef>
                        <a:spcAft>
                          <a:spcPts val="0"/>
                        </a:spcAft>
                        <a:buNone/>
                      </a:pPr>
                      <a:r>
                        <a:rPr lang="en-US" sz="2000" b="1"/>
                        <a:t>Responsibility</a:t>
                      </a:r>
                      <a:r>
                        <a:rPr lang="en-US" sz="2000"/>
                        <a:t> </a:t>
                      </a:r>
                      <a:endParaRPr sz="2000"/>
                    </a:p>
                  </a:txBody>
                  <a:tcPr marL="91425" marR="91425" marT="91425" marB="91425"/>
                </a:tc>
                <a:tc>
                  <a:txBody>
                    <a:bodyPr/>
                    <a:lstStyle/>
                    <a:p>
                      <a:pPr marL="0" lvl="0" indent="0" algn="l" rtl="0">
                        <a:spcBef>
                          <a:spcPts val="0"/>
                        </a:spcBef>
                        <a:spcAft>
                          <a:spcPts val="0"/>
                        </a:spcAft>
                        <a:buNone/>
                      </a:pPr>
                      <a:r>
                        <a:rPr lang="en-US"/>
                        <a:t>Responsible </a:t>
                      </a:r>
                      <a:r>
                        <a:rPr lang="en-US" b="1"/>
                        <a:t>faculty </a:t>
                      </a:r>
                      <a:r>
                        <a:rPr lang="en-US"/>
                        <a:t>clearly communicate expectations around classroom and institutional policy, and they keep their word. Responsible </a:t>
                      </a:r>
                      <a:r>
                        <a:rPr lang="en-US" b="1"/>
                        <a:t>students</a:t>
                      </a:r>
                      <a:r>
                        <a:rPr lang="en-US"/>
                        <a:t> seek out and understand information about classroom and institutional policy. They follow these policies and ask questions when they do not understand or disagree.</a:t>
                      </a:r>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980900">
                <a:tc>
                  <a:txBody>
                    <a:bodyPr/>
                    <a:lstStyle/>
                    <a:p>
                      <a:pPr marL="0" lvl="0" indent="0" algn="l" rtl="0">
                        <a:spcBef>
                          <a:spcPts val="0"/>
                        </a:spcBef>
                        <a:spcAft>
                          <a:spcPts val="0"/>
                        </a:spcAft>
                        <a:buNone/>
                      </a:pPr>
                      <a:r>
                        <a:rPr lang="en-US" sz="2000" b="1"/>
                        <a:t>Courage</a:t>
                      </a:r>
                      <a:endParaRPr sz="2000" b="1"/>
                    </a:p>
                  </a:txBody>
                  <a:tcPr marL="91425" marR="91425" marT="91425" marB="91425"/>
                </a:tc>
                <a:tc>
                  <a:txBody>
                    <a:bodyPr/>
                    <a:lstStyle/>
                    <a:p>
                      <a:pPr marL="0" lvl="0" indent="0" algn="l" rtl="0">
                        <a:spcBef>
                          <a:spcPts val="0"/>
                        </a:spcBef>
                        <a:spcAft>
                          <a:spcPts val="0"/>
                        </a:spcAft>
                        <a:buNone/>
                      </a:pPr>
                      <a:r>
                        <a:rPr lang="en-US" b="1" dirty="0"/>
                        <a:t>Students</a:t>
                      </a:r>
                      <a:r>
                        <a:rPr lang="en-US" dirty="0"/>
                        <a:t> who exhibit courage hold themselves and their fellow learners to the highest standards of academic integrity even when doing so involves risk of negative consequences. Courageous </a:t>
                      </a:r>
                      <a:r>
                        <a:rPr lang="en-US" b="1" dirty="0"/>
                        <a:t>faculty </a:t>
                      </a:r>
                      <a:r>
                        <a:rPr lang="en-US" dirty="0"/>
                        <a:t>hold institutions and </a:t>
                      </a:r>
                      <a:r>
                        <a:rPr lang="en-US" b="1" dirty="0"/>
                        <a:t>administrators</a:t>
                      </a:r>
                      <a:r>
                        <a:rPr lang="en-US" dirty="0"/>
                        <a:t> accountable for aligning policy with mission and vision and for supporting an environment that fosters integrity</a:t>
                      </a:r>
                      <a:endParaRPr dirty="0"/>
                    </a:p>
                  </a:txBody>
                  <a:tcPr marL="91425" marR="91425" marT="91425" marB="91425"/>
                </a:tc>
                <a:extLst>
                  <a:ext uri="{0D108BD9-81ED-4DB2-BD59-A6C34878D82A}">
                    <a16:rowId xmlns:a16="http://schemas.microsoft.com/office/drawing/2014/main" val="10005"/>
                  </a:ext>
                </a:extLst>
              </a:tr>
            </a:tbl>
          </a:graphicData>
        </a:graphic>
      </p:graphicFrame>
      <p:sp>
        <p:nvSpPr>
          <p:cNvPr id="104" name="Google Shape;104;gf38d9fa0ac_0_6"/>
          <p:cNvSpPr txBox="1"/>
          <p:nvPr/>
        </p:nvSpPr>
        <p:spPr>
          <a:xfrm>
            <a:off x="952500" y="6428740"/>
            <a:ext cx="10287000" cy="323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000" dirty="0">
                <a:solidFill>
                  <a:srgbClr val="333333"/>
                </a:solidFill>
                <a:highlight>
                  <a:schemeClr val="lt1"/>
                </a:highlight>
              </a:rPr>
              <a:t>The International Center for Academic Integrity. (2021). </a:t>
            </a:r>
            <a:r>
              <a:rPr lang="en-US" sz="1000" i="1" dirty="0">
                <a:solidFill>
                  <a:srgbClr val="333333"/>
                </a:solidFill>
                <a:highlight>
                  <a:schemeClr val="lt1"/>
                </a:highlight>
              </a:rPr>
              <a:t>The fundamental values of academic integrity</a:t>
            </a:r>
            <a:r>
              <a:rPr lang="en-US" sz="1000" dirty="0">
                <a:solidFill>
                  <a:srgbClr val="333333"/>
                </a:solidFill>
                <a:highlight>
                  <a:schemeClr val="lt1"/>
                </a:highlight>
              </a:rPr>
              <a:t> (3rd </a:t>
            </a:r>
            <a:r>
              <a:rPr lang="en-US" sz="1000" dirty="0" err="1">
                <a:solidFill>
                  <a:srgbClr val="333333"/>
                </a:solidFill>
                <a:highlight>
                  <a:schemeClr val="lt1"/>
                </a:highlight>
              </a:rPr>
              <a:t>ed</a:t>
            </a:r>
            <a:r>
              <a:rPr lang="en-US" sz="1000" dirty="0">
                <a:solidFill>
                  <a:srgbClr val="333333"/>
                </a:solidFill>
                <a:highlight>
                  <a:schemeClr val="lt1"/>
                </a:highlight>
              </a:rPr>
              <a:t>). </a:t>
            </a:r>
            <a:r>
              <a:rPr lang="en-US" sz="1000" u="sng" dirty="0">
                <a:solidFill>
                  <a:srgbClr val="23527C"/>
                </a:solidFill>
                <a:highlight>
                  <a:schemeClr val="lt1"/>
                </a:highlight>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https://academicintegrity.org/resources/fundamental-values</a:t>
            </a:r>
            <a:r>
              <a:rPr lang="en-US" sz="1000" dirty="0">
                <a:solidFill>
                  <a:srgbClr val="333333"/>
                </a:solidFill>
                <a:highlight>
                  <a:schemeClr val="lt1"/>
                </a:highlight>
              </a:rPr>
              <a:t> </a:t>
            </a:r>
            <a:endParaRPr dirty="0"/>
          </a:p>
        </p:txBody>
      </p:sp>
    </p:spTree>
    <p:extLst>
      <p:ext uri="{BB962C8B-B14F-4D97-AF65-F5344CB8AC3E}">
        <p14:creationId xmlns:p14="http://schemas.microsoft.com/office/powerpoint/2010/main" val="298238796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2342</Words>
  <Application>Microsoft Office PowerPoint</Application>
  <PresentationFormat>Widescreen</PresentationFormat>
  <Paragraphs>173</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Arial Black</vt:lpstr>
      <vt:lpstr>Office Theme</vt:lpstr>
      <vt:lpstr>AI in Our Class </vt:lpstr>
      <vt:lpstr>Agenda</vt:lpstr>
      <vt:lpstr>What is AI</vt:lpstr>
      <vt:lpstr>The Threat</vt:lpstr>
      <vt:lpstr>Addressing this Concern</vt:lpstr>
      <vt:lpstr>Turning it Over to the University Library</vt:lpstr>
      <vt:lpstr>TEACHING ACADEMIC HONESTY: A COLLECTIVE RESPONSIBILITY</vt:lpstr>
      <vt:lpstr>RULES VS VALUES</vt:lpstr>
      <vt:lpstr>FUNDAMENTAL VALUES OF ACADEMIC INTEGRITY</vt:lpstr>
      <vt:lpstr>SUPPORTING ACADEMIC HONESTY:  A COLLECTIVE RESPONSIBILITY</vt:lpstr>
      <vt:lpstr>MAKE ACADEMIC INTEGRITY PART OF YOUR COURSE CULTURE</vt:lpstr>
      <vt:lpstr>SET CLEAR AND CONSISTENT EXPECTATIONS</vt:lpstr>
      <vt:lpstr>DESIGN ASSESSMENTS WITH ACADEMIC INTEGRITY IN MIND</vt:lpstr>
      <vt:lpstr>ALTERNATIVES TO THE RESEARCH PAPER</vt:lpstr>
      <vt:lpstr>SUPPORT &amp; FURTHER READING</vt:lpstr>
      <vt:lpstr>Leaning in to AI</vt:lpstr>
      <vt:lpstr>LEANING INTO AI (PART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in Our Class </dc:title>
  <dc:creator>Shamil Clay</dc:creator>
  <cp:lastModifiedBy>Jon Oelke</cp:lastModifiedBy>
  <cp:revision>1</cp:revision>
  <dcterms:created xsi:type="dcterms:W3CDTF">2020-01-13T18:02:54Z</dcterms:created>
  <dcterms:modified xsi:type="dcterms:W3CDTF">2023-03-08T16:33:06Z</dcterms:modified>
</cp:coreProperties>
</file>