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Lst>
  <p:sldSz cy="5143500" cx="9144000"/>
  <p:notesSz cx="6858000" cy="9144000"/>
  <p:embeddedFontLst>
    <p:embeddedFont>
      <p:font typeface="Raleway"/>
      <p:regular r:id="rId13"/>
      <p:bold r:id="rId14"/>
      <p:italic r:id="rId15"/>
      <p:boldItalic r:id="rId16"/>
    </p:embeddedFont>
    <p:embeddedFont>
      <p:font typeface="Lato"/>
      <p:regular r:id="rId17"/>
      <p:bold r:id="rId18"/>
      <p:italic r:id="rId19"/>
      <p:boldItalic r:id="rId2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Lato-boldItalic.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font" Target="fonts/Raleway-regular.fntdata"/><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font" Target="fonts/Raleway-italic.fntdata"/><Relationship Id="rId14" Type="http://schemas.openxmlformats.org/officeDocument/2006/relationships/font" Target="fonts/Raleway-bold.fntdata"/><Relationship Id="rId17" Type="http://schemas.openxmlformats.org/officeDocument/2006/relationships/font" Target="fonts/Lato-regular.fntdata"/><Relationship Id="rId16" Type="http://schemas.openxmlformats.org/officeDocument/2006/relationships/font" Target="fonts/Raleway-boldItalic.fntdata"/><Relationship Id="rId5" Type="http://schemas.openxmlformats.org/officeDocument/2006/relationships/slide" Target="slides/slide1.xml"/><Relationship Id="rId19" Type="http://schemas.openxmlformats.org/officeDocument/2006/relationships/font" Target="fonts/Lato-italic.fntdata"/><Relationship Id="rId6" Type="http://schemas.openxmlformats.org/officeDocument/2006/relationships/slide" Target="slides/slide2.xml"/><Relationship Id="rId18" Type="http://schemas.openxmlformats.org/officeDocument/2006/relationships/font" Target="fonts/Lato-bold.fnt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insidehighered.com/news/2020/05/08/parking-lot-wi-fi-way-life-many-students"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ef4615e140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ef4615e140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ea623eca40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ea623eca40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While </a:t>
            </a:r>
            <a:r>
              <a:rPr lang="en"/>
              <a:t>anyone that works with students knows, many students struggle with basic needs - food and housing security. Our campuses provide that for many students. The numbers in the linked report are heartbreaking.</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Now consider adding to that the need to procure wifi - when Starbucks and McDonald’s were closed for in person dining - students had to hope that wifi signals reached the parking lot. </a:t>
            </a:r>
            <a:r>
              <a:rPr lang="en" u="sng">
                <a:solidFill>
                  <a:schemeClr val="hlink"/>
                </a:solidFill>
                <a:hlinkClick r:id="rId2"/>
              </a:rPr>
              <a:t>https://www.insidehighered.com/news/2020/05/08/parking-lot-wi-fi-way-life-many-students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Students needed wifi due to the shift to online remote instruction. But that also had challenges. Institutions and faculty that were familiar with online learning fared better. They saw enrollment gains, especially in online programs (UCF, Oregon State).</a:t>
            </a:r>
            <a:br>
              <a:rPr lang="en"/>
            </a:br>
            <a:r>
              <a:rPr lang="en"/>
              <a:t>A chief online learning officer (COLO) asked, “imagine asking faculty pre-pandemic if their course could be taught online”</a:t>
            </a:r>
            <a:br>
              <a:rPr lang="en"/>
            </a:br>
            <a:r>
              <a:rPr lang="en"/>
              <a:t> - the pandemic forced us to focus on the most important aspects of our courses, but that also came at a price (reference next slide)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Lastly, working and marginalized learners suffered the most - parents with children, students that lacked ideal learning environments.</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ef4615e14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ef4615e14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Thoughtful</a:t>
            </a:r>
            <a:r>
              <a:rPr lang="en"/>
              <a:t> leaders are engage in data analysis to determine the impact of the pandemic and what interventions were successful.</a:t>
            </a:r>
            <a:endParaRPr/>
          </a:p>
          <a:p>
            <a:pPr indent="-298450" lvl="0" marL="457200" rtl="0" algn="l">
              <a:spcBef>
                <a:spcPts val="0"/>
              </a:spcBef>
              <a:spcAft>
                <a:spcPts val="0"/>
              </a:spcAft>
              <a:buSzPts val="1100"/>
              <a:buChar char="-"/>
            </a:pPr>
            <a:r>
              <a:rPr lang="en"/>
              <a:t>Empathetic services</a:t>
            </a:r>
            <a:endParaRPr/>
          </a:p>
          <a:p>
            <a:pPr indent="-298450" lvl="0" marL="457200" rtl="0" algn="l">
              <a:spcBef>
                <a:spcPts val="0"/>
              </a:spcBef>
              <a:spcAft>
                <a:spcPts val="0"/>
              </a:spcAft>
              <a:buSzPts val="1100"/>
              <a:buChar char="-"/>
            </a:pPr>
            <a:r>
              <a:rPr lang="en"/>
              <a:t>Intersectionality</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Using technology and leveraging it in every way possible - </a:t>
            </a:r>
            <a:r>
              <a:rPr lang="en"/>
              <a:t>training</a:t>
            </a:r>
            <a:r>
              <a:rPr lang="en"/>
              <a:t> for faculty</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Challenges of students</a:t>
            </a:r>
            <a:endParaRPr/>
          </a:p>
          <a:p>
            <a:pPr indent="-298450" lvl="0" marL="457200" rtl="0" algn="l">
              <a:spcBef>
                <a:spcPts val="0"/>
              </a:spcBef>
              <a:spcAft>
                <a:spcPts val="0"/>
              </a:spcAft>
              <a:buSzPts val="1100"/>
              <a:buChar char="-"/>
            </a:pPr>
            <a:r>
              <a:rPr lang="en"/>
              <a:t>Lacked </a:t>
            </a:r>
            <a:r>
              <a:rPr lang="en"/>
              <a:t>learning</a:t>
            </a:r>
            <a:r>
              <a:rPr lang="en"/>
              <a:t> environments</a:t>
            </a:r>
            <a:endParaRPr/>
          </a:p>
          <a:p>
            <a:pPr indent="-298450" lvl="0" marL="457200" rtl="0" algn="l">
              <a:spcBef>
                <a:spcPts val="0"/>
              </a:spcBef>
              <a:spcAft>
                <a:spcPts val="0"/>
              </a:spcAft>
              <a:buSzPts val="1100"/>
              <a:buChar char="-"/>
            </a:pPr>
            <a:r>
              <a:rPr lang="en"/>
              <a:t>Anxiety (mental health)</a:t>
            </a:r>
            <a:endParaRPr/>
          </a:p>
          <a:p>
            <a:pPr indent="-298450" lvl="0" marL="457200" rtl="0" algn="l">
              <a:spcBef>
                <a:spcPts val="0"/>
              </a:spcBef>
              <a:spcAft>
                <a:spcPts val="0"/>
              </a:spcAft>
              <a:buSzPts val="1100"/>
              <a:buChar char="-"/>
            </a:pPr>
            <a:r>
              <a:rPr lang="en"/>
              <a:t>Demands outside of higher ed (supporting family in new ways)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Remote proctoring</a:t>
            </a:r>
            <a:endParaRPr/>
          </a:p>
          <a:p>
            <a:pPr indent="-298450" lvl="0" marL="457200" rtl="0" algn="l">
              <a:spcBef>
                <a:spcPts val="0"/>
              </a:spcBef>
              <a:spcAft>
                <a:spcPts val="0"/>
              </a:spcAft>
              <a:buSzPts val="1100"/>
              <a:buChar char="-"/>
            </a:pPr>
            <a:r>
              <a:rPr lang="en"/>
              <a:t>Algorithms</a:t>
            </a:r>
            <a:r>
              <a:rPr lang="en"/>
              <a:t> and minorities</a:t>
            </a:r>
            <a:endParaRPr/>
          </a:p>
          <a:p>
            <a:pPr indent="-298450" lvl="0" marL="457200" rtl="0" algn="l">
              <a:spcBef>
                <a:spcPts val="0"/>
              </a:spcBef>
              <a:spcAft>
                <a:spcPts val="0"/>
              </a:spcAft>
              <a:buSzPts val="1100"/>
              <a:buChar char="-"/>
            </a:pPr>
            <a:r>
              <a:rPr lang="en"/>
              <a:t>Lack of private spaces (shared </a:t>
            </a:r>
            <a:r>
              <a:rPr lang="en"/>
              <a:t>living environments)</a:t>
            </a:r>
            <a:endParaRPr/>
          </a:p>
          <a:p>
            <a:pPr indent="-298450" lvl="0" marL="457200" rtl="0" algn="l">
              <a:spcBef>
                <a:spcPts val="0"/>
              </a:spcBef>
              <a:spcAft>
                <a:spcPts val="0"/>
              </a:spcAft>
              <a:buSzPts val="1100"/>
              <a:buChar char="-"/>
            </a:pPr>
            <a:r>
              <a:rPr lang="en"/>
              <a:t>Rethink assessment</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ef4615e140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ef4615e140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Pandemic changing worker/learner relationships with their employers and the organizations they look to for reskilling</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Some faculty are being </a:t>
            </a:r>
            <a:r>
              <a:rPr lang="en"/>
              <a:t>encouraged to embed career development in their courses </a:t>
            </a:r>
            <a:endParaRPr/>
          </a:p>
          <a:p>
            <a:pPr indent="0" lvl="0" marL="0" rtl="0" algn="l">
              <a:spcBef>
                <a:spcPts val="0"/>
              </a:spcBef>
              <a:spcAft>
                <a:spcPts val="0"/>
              </a:spcAft>
              <a:buNone/>
            </a:pPr>
            <a:r>
              <a:rPr lang="en"/>
              <a:t>JU example of extra credit - EMU</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Learners are creating learning pathways that don’t necessarily include degrees. With quality non-degree credentials available and the desire to do something different - they are looking to other providers and eschewing degree-seeking (time)</a:t>
            </a:r>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ef4615e1c9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ef4615e1c9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ef4615e1c9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ef4615e1c9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ef4615e1c9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ef4615e1c9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Subverts power:</a:t>
            </a:r>
            <a:br>
              <a:rPr lang="en"/>
            </a:br>
            <a:r>
              <a:rPr lang="en"/>
              <a:t>“However, it wasn’t until I started lecturing online, and noticed the flow of real-time comments via chat, that I realized how inclusive it could be. Instead of the static talk-down with “any questions?” at the end, I was able to modify my lecture according to the comments flowing in. The parallel participation forums provided students space for an alternate class discussion, initiating debate and critical thought without the teacher guiding the discourse as would happen in a traditional classroom. Turned-off cameras and private messaging provided an anonymity that took away the self-consciousness of raising your hand and speaking up. In that sense, remote learning decentralized the power hierarchy of the lectern and podium and increased student participation. And now it’s up to us to evolve our teaching instruction so that this immersive and interactive experience continues when we reenter the physical classroom.”</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9"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 name="Google Shape;11;p2"/>
          <p:cNvGrpSpPr/>
          <p:nvPr/>
        </p:nvGrpSpPr>
        <p:grpSpPr>
          <a:xfrm>
            <a:off x="830392" y="1191256"/>
            <a:ext cx="745763" cy="45826"/>
            <a:chOff x="830392" y="1191256"/>
            <a:chExt cx="745763" cy="45826"/>
          </a:xfrm>
        </p:grpSpPr>
        <p:sp>
          <p:nvSpPr>
            <p:cNvPr id="12" name="Google Shape;12;p2"/>
            <p:cNvSpPr/>
            <p:nvPr/>
          </p:nvSpPr>
          <p:spPr>
            <a:xfrm rot="-5400000">
              <a:off x="1366812" y="1027739"/>
              <a:ext cx="45826" cy="372859"/>
            </a:xfrm>
            <a:prstGeom prst="rect">
              <a:avLst/>
            </a:prstGeom>
            <a:solidFill>
              <a:srgbClr val="EB8A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rot="-5400000">
              <a:off x="995485" y="1026163"/>
              <a:ext cx="45826" cy="376012"/>
            </a:xfrm>
            <a:prstGeom prst="rect">
              <a:avLst/>
            </a:prstGeom>
            <a:solidFill>
              <a:srgbClr val="80994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729450" y="1322450"/>
            <a:ext cx="7688100" cy="16647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4200"/>
              <a:buNone/>
              <a:defRPr sz="4200">
                <a:solidFill>
                  <a:schemeClr val="dk2"/>
                </a:solidFill>
              </a:defRPr>
            </a:lvl1pPr>
            <a:lvl2pPr lvl="1">
              <a:spcBef>
                <a:spcPts val="0"/>
              </a:spcBef>
              <a:spcAft>
                <a:spcPts val="0"/>
              </a:spcAft>
              <a:buClr>
                <a:schemeClr val="dk2"/>
              </a:buClr>
              <a:buSzPts val="4200"/>
              <a:buNone/>
              <a:defRPr sz="4200">
                <a:solidFill>
                  <a:schemeClr val="dk2"/>
                </a:solidFill>
              </a:defRPr>
            </a:lvl2pPr>
            <a:lvl3pPr lvl="2">
              <a:spcBef>
                <a:spcPts val="0"/>
              </a:spcBef>
              <a:spcAft>
                <a:spcPts val="0"/>
              </a:spcAft>
              <a:buClr>
                <a:schemeClr val="dk2"/>
              </a:buClr>
              <a:buSzPts val="4200"/>
              <a:buNone/>
              <a:defRPr sz="4200">
                <a:solidFill>
                  <a:schemeClr val="dk2"/>
                </a:solidFill>
              </a:defRPr>
            </a:lvl3pPr>
            <a:lvl4pPr lvl="3">
              <a:spcBef>
                <a:spcPts val="0"/>
              </a:spcBef>
              <a:spcAft>
                <a:spcPts val="0"/>
              </a:spcAft>
              <a:buClr>
                <a:schemeClr val="dk2"/>
              </a:buClr>
              <a:buSzPts val="4200"/>
              <a:buNone/>
              <a:defRPr sz="4200">
                <a:solidFill>
                  <a:schemeClr val="dk2"/>
                </a:solidFill>
              </a:defRPr>
            </a:lvl4pPr>
            <a:lvl5pPr lvl="4">
              <a:spcBef>
                <a:spcPts val="0"/>
              </a:spcBef>
              <a:spcAft>
                <a:spcPts val="0"/>
              </a:spcAft>
              <a:buClr>
                <a:schemeClr val="dk2"/>
              </a:buClr>
              <a:buSzPts val="4200"/>
              <a:buNone/>
              <a:defRPr sz="4200">
                <a:solidFill>
                  <a:schemeClr val="dk2"/>
                </a:solidFill>
              </a:defRPr>
            </a:lvl5pPr>
            <a:lvl6pPr lvl="5">
              <a:spcBef>
                <a:spcPts val="0"/>
              </a:spcBef>
              <a:spcAft>
                <a:spcPts val="0"/>
              </a:spcAft>
              <a:buClr>
                <a:schemeClr val="dk2"/>
              </a:buClr>
              <a:buSzPts val="4200"/>
              <a:buNone/>
              <a:defRPr sz="4200">
                <a:solidFill>
                  <a:schemeClr val="dk2"/>
                </a:solidFill>
              </a:defRPr>
            </a:lvl6pPr>
            <a:lvl7pPr lvl="6">
              <a:spcBef>
                <a:spcPts val="0"/>
              </a:spcBef>
              <a:spcAft>
                <a:spcPts val="0"/>
              </a:spcAft>
              <a:buClr>
                <a:schemeClr val="dk2"/>
              </a:buClr>
              <a:buSzPts val="4200"/>
              <a:buNone/>
              <a:defRPr sz="4200">
                <a:solidFill>
                  <a:schemeClr val="dk2"/>
                </a:solidFill>
              </a:defRPr>
            </a:lvl7pPr>
            <a:lvl8pPr lvl="7">
              <a:spcBef>
                <a:spcPts val="0"/>
              </a:spcBef>
              <a:spcAft>
                <a:spcPts val="0"/>
              </a:spcAft>
              <a:buClr>
                <a:schemeClr val="dk2"/>
              </a:buClr>
              <a:buSzPts val="4200"/>
              <a:buNone/>
              <a:defRPr sz="4200">
                <a:solidFill>
                  <a:schemeClr val="dk2"/>
                </a:solidFill>
              </a:defRPr>
            </a:lvl8pPr>
            <a:lvl9pPr lvl="8">
              <a:spcBef>
                <a:spcPts val="0"/>
              </a:spcBef>
              <a:spcAft>
                <a:spcPts val="0"/>
              </a:spcAft>
              <a:buClr>
                <a:schemeClr val="dk2"/>
              </a:buClr>
              <a:buSzPts val="4200"/>
              <a:buNone/>
              <a:defRPr sz="4200">
                <a:solidFill>
                  <a:schemeClr val="dk2"/>
                </a:solidFill>
              </a:defRPr>
            </a:lvl9pPr>
          </a:lstStyle>
          <a:p/>
        </p:txBody>
      </p:sp>
      <p:sp>
        <p:nvSpPr>
          <p:cNvPr id="15" name="Google Shape;15;p2"/>
          <p:cNvSpPr txBox="1"/>
          <p:nvPr>
            <p:ph idx="1" type="subTitle"/>
          </p:nvPr>
        </p:nvSpPr>
        <p:spPr>
          <a:xfrm>
            <a:off x="729627" y="3172900"/>
            <a:ext cx="7688100" cy="54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6" name="Google Shape;16;p2"/>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descr="UPCEA Full Text Block.jpg" id="17" name="Google Shape;17;p2"/>
          <p:cNvPicPr preferRelativeResize="0"/>
          <p:nvPr/>
        </p:nvPicPr>
        <p:blipFill>
          <a:blip r:embed="rId2">
            <a:alphaModFix/>
          </a:blip>
          <a:stretch>
            <a:fillRect/>
          </a:stretch>
        </p:blipFill>
        <p:spPr>
          <a:xfrm>
            <a:off x="8289983" y="-3"/>
            <a:ext cx="854017" cy="4878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rgbClr val="809944"/>
        </a:solidFill>
      </p:bgPr>
    </p:bg>
    <p:spTree>
      <p:nvGrpSpPr>
        <p:cNvPr id="80" name="Shape 80"/>
        <p:cNvGrpSpPr/>
        <p:nvPr/>
      </p:nvGrpSpPr>
      <p:grpSpPr>
        <a:xfrm>
          <a:off x="0" y="0"/>
          <a:ext cx="0" cy="0"/>
          <a:chOff x="0" y="0"/>
          <a:chExt cx="0" cy="0"/>
        </a:xfrm>
      </p:grpSpPr>
      <p:grpSp>
        <p:nvGrpSpPr>
          <p:cNvPr id="81" name="Google Shape;81;p11"/>
          <p:cNvGrpSpPr/>
          <p:nvPr/>
        </p:nvGrpSpPr>
        <p:grpSpPr>
          <a:xfrm>
            <a:off x="830392" y="4169130"/>
            <a:ext cx="745763" cy="45826"/>
            <a:chOff x="4580561" y="2589004"/>
            <a:chExt cx="1064464" cy="25200"/>
          </a:xfrm>
        </p:grpSpPr>
        <p:sp>
          <p:nvSpPr>
            <p:cNvPr id="82" name="Google Shape;82;p11"/>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11"/>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4" name="Google Shape;84;p11"/>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85" name="Google Shape;85;p11"/>
          <p:cNvSpPr txBox="1"/>
          <p:nvPr>
            <p:ph idx="1" type="body"/>
          </p:nvPr>
        </p:nvSpPr>
        <p:spPr>
          <a:xfrm>
            <a:off x="729450" y="2272888"/>
            <a:ext cx="7688400" cy="15804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Clr>
                <a:schemeClr val="lt1"/>
              </a:buClr>
              <a:buSzPts val="1300"/>
              <a:buChar char="●"/>
              <a:defRPr>
                <a:solidFill>
                  <a:schemeClr val="lt1"/>
                </a:solidFill>
              </a:defRPr>
            </a:lvl1pPr>
            <a:lvl2pPr indent="-298450" lvl="1" marL="914400">
              <a:spcBef>
                <a:spcPts val="1600"/>
              </a:spcBef>
              <a:spcAft>
                <a:spcPts val="0"/>
              </a:spcAft>
              <a:buClr>
                <a:schemeClr val="lt1"/>
              </a:buClr>
              <a:buSzPts val="1100"/>
              <a:buChar char="○"/>
              <a:defRPr>
                <a:solidFill>
                  <a:schemeClr val="lt1"/>
                </a:solidFill>
              </a:defRPr>
            </a:lvl2pPr>
            <a:lvl3pPr indent="-298450" lvl="2" marL="1371600">
              <a:spcBef>
                <a:spcPts val="1600"/>
              </a:spcBef>
              <a:spcAft>
                <a:spcPts val="0"/>
              </a:spcAft>
              <a:buClr>
                <a:schemeClr val="lt1"/>
              </a:buClr>
              <a:buSzPts val="1100"/>
              <a:buChar char="■"/>
              <a:defRPr>
                <a:solidFill>
                  <a:schemeClr val="lt1"/>
                </a:solidFill>
              </a:defRPr>
            </a:lvl3pPr>
            <a:lvl4pPr indent="-298450" lvl="3" marL="1828800">
              <a:spcBef>
                <a:spcPts val="1600"/>
              </a:spcBef>
              <a:spcAft>
                <a:spcPts val="0"/>
              </a:spcAft>
              <a:buClr>
                <a:schemeClr val="lt1"/>
              </a:buClr>
              <a:buSzPts val="1100"/>
              <a:buChar char="●"/>
              <a:defRPr>
                <a:solidFill>
                  <a:schemeClr val="lt1"/>
                </a:solidFill>
              </a:defRPr>
            </a:lvl4pPr>
            <a:lvl5pPr indent="-298450" lvl="4" marL="2286000">
              <a:spcBef>
                <a:spcPts val="1600"/>
              </a:spcBef>
              <a:spcAft>
                <a:spcPts val="0"/>
              </a:spcAft>
              <a:buClr>
                <a:schemeClr val="lt1"/>
              </a:buClr>
              <a:buSzPts val="1100"/>
              <a:buChar char="○"/>
              <a:defRPr>
                <a:solidFill>
                  <a:schemeClr val="lt1"/>
                </a:solidFill>
              </a:defRPr>
            </a:lvl5pPr>
            <a:lvl6pPr indent="-298450" lvl="5" marL="2743200">
              <a:spcBef>
                <a:spcPts val="1600"/>
              </a:spcBef>
              <a:spcAft>
                <a:spcPts val="0"/>
              </a:spcAft>
              <a:buClr>
                <a:schemeClr val="lt1"/>
              </a:buClr>
              <a:buSzPts val="1100"/>
              <a:buChar char="■"/>
              <a:defRPr>
                <a:solidFill>
                  <a:schemeClr val="lt1"/>
                </a:solidFill>
              </a:defRPr>
            </a:lvl6pPr>
            <a:lvl7pPr indent="-298450" lvl="6" marL="3200400">
              <a:spcBef>
                <a:spcPts val="1600"/>
              </a:spcBef>
              <a:spcAft>
                <a:spcPts val="0"/>
              </a:spcAft>
              <a:buClr>
                <a:schemeClr val="lt1"/>
              </a:buClr>
              <a:buSzPts val="1100"/>
              <a:buChar char="●"/>
              <a:defRPr>
                <a:solidFill>
                  <a:schemeClr val="lt1"/>
                </a:solidFill>
              </a:defRPr>
            </a:lvl7pPr>
            <a:lvl8pPr indent="-298450" lvl="7" marL="3657600">
              <a:spcBef>
                <a:spcPts val="1600"/>
              </a:spcBef>
              <a:spcAft>
                <a:spcPts val="0"/>
              </a:spcAft>
              <a:buClr>
                <a:schemeClr val="lt1"/>
              </a:buClr>
              <a:buSzPts val="1100"/>
              <a:buChar char="○"/>
              <a:defRPr>
                <a:solidFill>
                  <a:schemeClr val="lt1"/>
                </a:solidFill>
              </a:defRPr>
            </a:lvl8pPr>
            <a:lvl9pPr indent="-298450" lvl="8" marL="4114800">
              <a:spcBef>
                <a:spcPts val="1600"/>
              </a:spcBef>
              <a:spcAft>
                <a:spcPts val="1600"/>
              </a:spcAft>
              <a:buClr>
                <a:schemeClr val="lt1"/>
              </a:buClr>
              <a:buSzPts val="1100"/>
              <a:buChar char="■"/>
              <a:defRPr>
                <a:solidFill>
                  <a:schemeClr val="lt1"/>
                </a:solidFill>
              </a:defRPr>
            </a:lvl9pPr>
          </a:lstStyle>
          <a:p/>
        </p:txBody>
      </p:sp>
      <p:sp>
        <p:nvSpPr>
          <p:cNvPr id="86" name="Google Shape;86;p11"/>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7" name="Shape 87"/>
        <p:cNvGrpSpPr/>
        <p:nvPr/>
      </p:nvGrpSpPr>
      <p:grpSpPr>
        <a:xfrm>
          <a:off x="0" y="0"/>
          <a:ext cx="0" cy="0"/>
          <a:chOff x="0" y="0"/>
          <a:chExt cx="0" cy="0"/>
        </a:xfrm>
      </p:grpSpPr>
      <p:sp>
        <p:nvSpPr>
          <p:cNvPr id="88" name="Google Shape;88;p12"/>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descr="UPCEA Full Text Block.jpg" id="89" name="Google Shape;89;p12"/>
          <p:cNvPicPr preferRelativeResize="0"/>
          <p:nvPr/>
        </p:nvPicPr>
        <p:blipFill>
          <a:blip r:embed="rId2">
            <a:alphaModFix/>
          </a:blip>
          <a:stretch>
            <a:fillRect/>
          </a:stretch>
        </p:blipFill>
        <p:spPr>
          <a:xfrm>
            <a:off x="8289983" y="-3"/>
            <a:ext cx="854017" cy="4878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rgbClr val="809944"/>
        </a:solidFill>
      </p:bgPr>
    </p:bg>
    <p:spTree>
      <p:nvGrpSpPr>
        <p:cNvPr id="18" name="Shape 18"/>
        <p:cNvGrpSpPr/>
        <p:nvPr/>
      </p:nvGrpSpPr>
      <p:grpSpPr>
        <a:xfrm>
          <a:off x="0" y="0"/>
          <a:ext cx="0" cy="0"/>
          <a:chOff x="0" y="0"/>
          <a:chExt cx="0" cy="0"/>
        </a:xfrm>
      </p:grpSpPr>
      <p:grpSp>
        <p:nvGrpSpPr>
          <p:cNvPr id="19" name="Google Shape;19;p3"/>
          <p:cNvGrpSpPr/>
          <p:nvPr/>
        </p:nvGrpSpPr>
        <p:grpSpPr>
          <a:xfrm>
            <a:off x="830392" y="1191256"/>
            <a:ext cx="745763" cy="45826"/>
            <a:chOff x="4580561" y="2589004"/>
            <a:chExt cx="1064464" cy="25200"/>
          </a:xfrm>
        </p:grpSpPr>
        <p:sp>
          <p:nvSpPr>
            <p:cNvPr id="20" name="Google Shape;20;p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2" name="Google Shape;22;p3"/>
          <p:cNvSpPr txBox="1"/>
          <p:nvPr>
            <p:ph type="title"/>
          </p:nvPr>
        </p:nvSpPr>
        <p:spPr>
          <a:xfrm>
            <a:off x="729450" y="1322450"/>
            <a:ext cx="7688400" cy="15186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23" name="Google Shape;23;p3"/>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4" name="Shape 24"/>
        <p:cNvGrpSpPr/>
        <p:nvPr/>
      </p:nvGrpSpPr>
      <p:grpSpPr>
        <a:xfrm>
          <a:off x="0" y="0"/>
          <a:ext cx="0" cy="0"/>
          <a:chOff x="0" y="0"/>
          <a:chExt cx="0" cy="0"/>
        </a:xfrm>
      </p:grpSpPr>
      <p:sp>
        <p:nvSpPr>
          <p:cNvPr id="25" name="Google Shape;25;p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6" name="Google Shape;26;p4"/>
          <p:cNvGrpSpPr/>
          <p:nvPr/>
        </p:nvGrpSpPr>
        <p:grpSpPr>
          <a:xfrm>
            <a:off x="830392" y="1191256"/>
            <a:ext cx="745763" cy="45826"/>
            <a:chOff x="830392" y="1191256"/>
            <a:chExt cx="745763" cy="45826"/>
          </a:xfrm>
        </p:grpSpPr>
        <p:sp>
          <p:nvSpPr>
            <p:cNvPr id="27" name="Google Shape;27;p4"/>
            <p:cNvSpPr/>
            <p:nvPr/>
          </p:nvSpPr>
          <p:spPr>
            <a:xfrm rot="-5400000">
              <a:off x="1366812" y="1027739"/>
              <a:ext cx="45826" cy="372859"/>
            </a:xfrm>
            <a:prstGeom prst="rect">
              <a:avLst/>
            </a:prstGeom>
            <a:solidFill>
              <a:srgbClr val="EB8A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4"/>
            <p:cNvSpPr/>
            <p:nvPr/>
          </p:nvSpPr>
          <p:spPr>
            <a:xfrm rot="-5400000">
              <a:off x="995485" y="1026163"/>
              <a:ext cx="45826" cy="376012"/>
            </a:xfrm>
            <a:prstGeom prst="rect">
              <a:avLst/>
            </a:prstGeom>
            <a:solidFill>
              <a:srgbClr val="80994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9" name="Google Shape;29;p4"/>
          <p:cNvSpPr txBox="1"/>
          <p:nvPr>
            <p:ph type="title"/>
          </p:nvPr>
        </p:nvSpPr>
        <p:spPr>
          <a:xfrm>
            <a:off x="729450" y="1318650"/>
            <a:ext cx="7688700" cy="5352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30" name="Google Shape;30;p4"/>
          <p:cNvSpPr txBox="1"/>
          <p:nvPr>
            <p:ph idx="1" type="body"/>
          </p:nvPr>
        </p:nvSpPr>
        <p:spPr>
          <a:xfrm>
            <a:off x="729450" y="2078875"/>
            <a:ext cx="7688700" cy="22611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31" name="Google Shape;31;p4"/>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descr="UPCEA Full Text Block.jpg" id="32" name="Google Shape;32;p4"/>
          <p:cNvPicPr preferRelativeResize="0"/>
          <p:nvPr/>
        </p:nvPicPr>
        <p:blipFill>
          <a:blip r:embed="rId2">
            <a:alphaModFix/>
          </a:blip>
          <a:stretch>
            <a:fillRect/>
          </a:stretch>
        </p:blipFill>
        <p:spPr>
          <a:xfrm>
            <a:off x="8289983" y="-3"/>
            <a:ext cx="854017" cy="4878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3" name="Shape 33"/>
        <p:cNvGrpSpPr/>
        <p:nvPr/>
      </p:nvGrpSpPr>
      <p:grpSpPr>
        <a:xfrm>
          <a:off x="0" y="0"/>
          <a:ext cx="0" cy="0"/>
          <a:chOff x="0" y="0"/>
          <a:chExt cx="0" cy="0"/>
        </a:xfrm>
      </p:grpSpPr>
      <p:sp>
        <p:nvSpPr>
          <p:cNvPr id="34" name="Google Shape;34;p5"/>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5" name="Google Shape;35;p5"/>
          <p:cNvGrpSpPr/>
          <p:nvPr/>
        </p:nvGrpSpPr>
        <p:grpSpPr>
          <a:xfrm>
            <a:off x="830392" y="1191256"/>
            <a:ext cx="745763" cy="45826"/>
            <a:chOff x="830392" y="1191256"/>
            <a:chExt cx="745763" cy="45826"/>
          </a:xfrm>
        </p:grpSpPr>
        <p:sp>
          <p:nvSpPr>
            <p:cNvPr id="36" name="Google Shape;36;p5"/>
            <p:cNvSpPr/>
            <p:nvPr/>
          </p:nvSpPr>
          <p:spPr>
            <a:xfrm rot="-5400000">
              <a:off x="1366812" y="1027739"/>
              <a:ext cx="45826" cy="372859"/>
            </a:xfrm>
            <a:prstGeom prst="rect">
              <a:avLst/>
            </a:prstGeom>
            <a:solidFill>
              <a:srgbClr val="EB8A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5"/>
            <p:cNvSpPr/>
            <p:nvPr/>
          </p:nvSpPr>
          <p:spPr>
            <a:xfrm rot="-5400000">
              <a:off x="995485" y="1026163"/>
              <a:ext cx="45826" cy="376012"/>
            </a:xfrm>
            <a:prstGeom prst="rect">
              <a:avLst/>
            </a:prstGeom>
            <a:solidFill>
              <a:srgbClr val="80994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8" name="Google Shape;38;p5"/>
          <p:cNvSpPr txBox="1"/>
          <p:nvPr>
            <p:ph type="title"/>
          </p:nvPr>
        </p:nvSpPr>
        <p:spPr>
          <a:xfrm>
            <a:off x="729450" y="1318650"/>
            <a:ext cx="7688400" cy="5352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39" name="Google Shape;39;p5"/>
          <p:cNvSpPr txBox="1"/>
          <p:nvPr>
            <p:ph idx="1" type="body"/>
          </p:nvPr>
        </p:nvSpPr>
        <p:spPr>
          <a:xfrm>
            <a:off x="729325" y="2078875"/>
            <a:ext cx="3774300" cy="22611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40" name="Google Shape;40;p5"/>
          <p:cNvSpPr txBox="1"/>
          <p:nvPr>
            <p:ph idx="2" type="body"/>
          </p:nvPr>
        </p:nvSpPr>
        <p:spPr>
          <a:xfrm>
            <a:off x="4643604" y="2078875"/>
            <a:ext cx="3774300" cy="22611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41" name="Google Shape;41;p5"/>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descr="UPCEA Full Text Block.jpg" id="42" name="Google Shape;42;p5"/>
          <p:cNvPicPr preferRelativeResize="0"/>
          <p:nvPr/>
        </p:nvPicPr>
        <p:blipFill>
          <a:blip r:embed="rId2">
            <a:alphaModFix/>
          </a:blip>
          <a:stretch>
            <a:fillRect/>
          </a:stretch>
        </p:blipFill>
        <p:spPr>
          <a:xfrm>
            <a:off x="8289983" y="-3"/>
            <a:ext cx="854017" cy="4878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3" name="Shape 43"/>
        <p:cNvGrpSpPr/>
        <p:nvPr/>
      </p:nvGrpSpPr>
      <p:grpSpPr>
        <a:xfrm>
          <a:off x="0" y="0"/>
          <a:ext cx="0" cy="0"/>
          <a:chOff x="0" y="0"/>
          <a:chExt cx="0" cy="0"/>
        </a:xfrm>
      </p:grpSpPr>
      <p:sp>
        <p:nvSpPr>
          <p:cNvPr id="44" name="Google Shape;44;p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5" name="Google Shape;45;p6"/>
          <p:cNvGrpSpPr/>
          <p:nvPr/>
        </p:nvGrpSpPr>
        <p:grpSpPr>
          <a:xfrm>
            <a:off x="830392" y="1191256"/>
            <a:ext cx="745763" cy="45826"/>
            <a:chOff x="830392" y="1191256"/>
            <a:chExt cx="745763" cy="45826"/>
          </a:xfrm>
        </p:grpSpPr>
        <p:sp>
          <p:nvSpPr>
            <p:cNvPr id="46" name="Google Shape;46;p6"/>
            <p:cNvSpPr/>
            <p:nvPr/>
          </p:nvSpPr>
          <p:spPr>
            <a:xfrm rot="-5400000">
              <a:off x="1366812" y="1027739"/>
              <a:ext cx="45826" cy="372859"/>
            </a:xfrm>
            <a:prstGeom prst="rect">
              <a:avLst/>
            </a:prstGeom>
            <a:solidFill>
              <a:srgbClr val="EB8A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6"/>
            <p:cNvSpPr/>
            <p:nvPr/>
          </p:nvSpPr>
          <p:spPr>
            <a:xfrm rot="-5400000">
              <a:off x="995485" y="1026163"/>
              <a:ext cx="45826" cy="376012"/>
            </a:xfrm>
            <a:prstGeom prst="rect">
              <a:avLst/>
            </a:prstGeom>
            <a:solidFill>
              <a:srgbClr val="80994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8" name="Google Shape;48;p6"/>
          <p:cNvSpPr txBox="1"/>
          <p:nvPr>
            <p:ph type="title"/>
          </p:nvPr>
        </p:nvSpPr>
        <p:spPr>
          <a:xfrm>
            <a:off x="729450" y="1318650"/>
            <a:ext cx="7688400" cy="5352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49" name="Google Shape;49;p6"/>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descr="UPCEA Full Text Block.jpg" id="50" name="Google Shape;50;p6"/>
          <p:cNvPicPr preferRelativeResize="0"/>
          <p:nvPr/>
        </p:nvPicPr>
        <p:blipFill>
          <a:blip r:embed="rId2">
            <a:alphaModFix/>
          </a:blip>
          <a:stretch>
            <a:fillRect/>
          </a:stretch>
        </p:blipFill>
        <p:spPr>
          <a:xfrm>
            <a:off x="8289983" y="-3"/>
            <a:ext cx="854017" cy="4878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51" name="Shape 51"/>
        <p:cNvGrpSpPr/>
        <p:nvPr/>
      </p:nvGrpSpPr>
      <p:grpSpPr>
        <a:xfrm>
          <a:off x="0" y="0"/>
          <a:ext cx="0" cy="0"/>
          <a:chOff x="0" y="0"/>
          <a:chExt cx="0" cy="0"/>
        </a:xfrm>
      </p:grpSpPr>
      <p:sp>
        <p:nvSpPr>
          <p:cNvPr id="52" name="Google Shape;52;p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3" name="Google Shape;53;p7"/>
          <p:cNvGrpSpPr/>
          <p:nvPr/>
        </p:nvGrpSpPr>
        <p:grpSpPr>
          <a:xfrm>
            <a:off x="830392" y="1191256"/>
            <a:ext cx="745763" cy="45826"/>
            <a:chOff x="830392" y="1191256"/>
            <a:chExt cx="745763" cy="45826"/>
          </a:xfrm>
        </p:grpSpPr>
        <p:sp>
          <p:nvSpPr>
            <p:cNvPr id="54" name="Google Shape;54;p7"/>
            <p:cNvSpPr/>
            <p:nvPr/>
          </p:nvSpPr>
          <p:spPr>
            <a:xfrm rot="-5400000">
              <a:off x="1366812" y="1027739"/>
              <a:ext cx="45826" cy="372859"/>
            </a:xfrm>
            <a:prstGeom prst="rect">
              <a:avLst/>
            </a:prstGeom>
            <a:solidFill>
              <a:srgbClr val="EB8A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7"/>
            <p:cNvSpPr/>
            <p:nvPr/>
          </p:nvSpPr>
          <p:spPr>
            <a:xfrm rot="-5400000">
              <a:off x="995485" y="1026163"/>
              <a:ext cx="45826" cy="376012"/>
            </a:xfrm>
            <a:prstGeom prst="rect">
              <a:avLst/>
            </a:prstGeom>
            <a:solidFill>
              <a:srgbClr val="80994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6" name="Google Shape;56;p7"/>
          <p:cNvSpPr txBox="1"/>
          <p:nvPr>
            <p:ph type="title"/>
          </p:nvPr>
        </p:nvSpPr>
        <p:spPr>
          <a:xfrm>
            <a:off x="730000" y="1318650"/>
            <a:ext cx="3300900" cy="13815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57" name="Google Shape;57;p7"/>
          <p:cNvSpPr txBox="1"/>
          <p:nvPr>
            <p:ph idx="1" type="body"/>
          </p:nvPr>
        </p:nvSpPr>
        <p:spPr>
          <a:xfrm>
            <a:off x="721225" y="2781725"/>
            <a:ext cx="3300900" cy="15975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58" name="Google Shape;58;p7"/>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descr="UPCEA Full Text Block.jpg" id="59" name="Google Shape;59;p7"/>
          <p:cNvPicPr preferRelativeResize="0"/>
          <p:nvPr/>
        </p:nvPicPr>
        <p:blipFill>
          <a:blip r:embed="rId2">
            <a:alphaModFix/>
          </a:blip>
          <a:stretch>
            <a:fillRect/>
          </a:stretch>
        </p:blipFill>
        <p:spPr>
          <a:xfrm>
            <a:off x="8289983" y="-3"/>
            <a:ext cx="854017" cy="4878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rgbClr val="EB8A48"/>
        </a:solidFill>
      </p:bgPr>
    </p:bg>
    <p:spTree>
      <p:nvGrpSpPr>
        <p:cNvPr id="60" name="Shape 60"/>
        <p:cNvGrpSpPr/>
        <p:nvPr/>
      </p:nvGrpSpPr>
      <p:grpSpPr>
        <a:xfrm>
          <a:off x="0" y="0"/>
          <a:ext cx="0" cy="0"/>
          <a:chOff x="0" y="0"/>
          <a:chExt cx="0" cy="0"/>
        </a:xfrm>
      </p:grpSpPr>
      <p:grpSp>
        <p:nvGrpSpPr>
          <p:cNvPr id="61" name="Google Shape;61;p8"/>
          <p:cNvGrpSpPr/>
          <p:nvPr/>
        </p:nvGrpSpPr>
        <p:grpSpPr>
          <a:xfrm>
            <a:off x="830392" y="4169130"/>
            <a:ext cx="745763" cy="45826"/>
            <a:chOff x="4580561" y="2589004"/>
            <a:chExt cx="1064464" cy="25200"/>
          </a:xfrm>
        </p:grpSpPr>
        <p:sp>
          <p:nvSpPr>
            <p:cNvPr id="62" name="Google Shape;62;p8"/>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8"/>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4" name="Google Shape;64;p8"/>
          <p:cNvSpPr txBox="1"/>
          <p:nvPr>
            <p:ph type="title"/>
          </p:nvPr>
        </p:nvSpPr>
        <p:spPr>
          <a:xfrm>
            <a:off x="729450" y="864300"/>
            <a:ext cx="7021200" cy="29850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65" name="Google Shape;65;p8"/>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6" name="Shape 66"/>
        <p:cNvGrpSpPr/>
        <p:nvPr/>
      </p:nvGrpSpPr>
      <p:grpSpPr>
        <a:xfrm>
          <a:off x="0" y="0"/>
          <a:ext cx="0" cy="0"/>
          <a:chOff x="0" y="0"/>
          <a:chExt cx="0" cy="0"/>
        </a:xfrm>
      </p:grpSpPr>
      <p:sp>
        <p:nvSpPr>
          <p:cNvPr id="67" name="Google Shape;67;p9"/>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8" name="Google Shape;68;p9"/>
          <p:cNvGrpSpPr/>
          <p:nvPr/>
        </p:nvGrpSpPr>
        <p:grpSpPr>
          <a:xfrm>
            <a:off x="830392" y="1191256"/>
            <a:ext cx="745763" cy="45826"/>
            <a:chOff x="830392" y="1191256"/>
            <a:chExt cx="745763" cy="45826"/>
          </a:xfrm>
        </p:grpSpPr>
        <p:sp>
          <p:nvSpPr>
            <p:cNvPr id="69" name="Google Shape;69;p9"/>
            <p:cNvSpPr/>
            <p:nvPr/>
          </p:nvSpPr>
          <p:spPr>
            <a:xfrm rot="-5400000">
              <a:off x="1366812" y="1027739"/>
              <a:ext cx="45826" cy="372859"/>
            </a:xfrm>
            <a:prstGeom prst="rect">
              <a:avLst/>
            </a:prstGeom>
            <a:solidFill>
              <a:srgbClr val="EB8A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9"/>
            <p:cNvSpPr/>
            <p:nvPr/>
          </p:nvSpPr>
          <p:spPr>
            <a:xfrm rot="-5400000">
              <a:off x="995485" y="1026163"/>
              <a:ext cx="45826" cy="376012"/>
            </a:xfrm>
            <a:prstGeom prst="rect">
              <a:avLst/>
            </a:prstGeom>
            <a:solidFill>
              <a:srgbClr val="80994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1" name="Google Shape;71;p9"/>
          <p:cNvSpPr txBox="1"/>
          <p:nvPr>
            <p:ph type="title"/>
          </p:nvPr>
        </p:nvSpPr>
        <p:spPr>
          <a:xfrm>
            <a:off x="730000" y="1318650"/>
            <a:ext cx="3300900" cy="16872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72" name="Google Shape;72;p9"/>
          <p:cNvSpPr txBox="1"/>
          <p:nvPr>
            <p:ph idx="1" type="subTitle"/>
          </p:nvPr>
        </p:nvSpPr>
        <p:spPr>
          <a:xfrm>
            <a:off x="724950" y="3161525"/>
            <a:ext cx="3300900" cy="7590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73" name="Google Shape;73;p9"/>
          <p:cNvSpPr txBox="1"/>
          <p:nvPr>
            <p:ph idx="2" type="body"/>
          </p:nvPr>
        </p:nvSpPr>
        <p:spPr>
          <a:xfrm>
            <a:off x="5174225" y="1352625"/>
            <a:ext cx="3374400" cy="30255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74" name="Google Shape;74;p9"/>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descr="UPCEA Full Text Block.jpg" id="75" name="Google Shape;75;p9"/>
          <p:cNvPicPr preferRelativeResize="0"/>
          <p:nvPr/>
        </p:nvPicPr>
        <p:blipFill>
          <a:blip r:embed="rId2">
            <a:alphaModFix/>
          </a:blip>
          <a:stretch>
            <a:fillRect/>
          </a:stretch>
        </p:blipFill>
        <p:spPr>
          <a:xfrm>
            <a:off x="8289983" y="-3"/>
            <a:ext cx="854017" cy="4878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6" name="Shape 76"/>
        <p:cNvGrpSpPr/>
        <p:nvPr/>
      </p:nvGrpSpPr>
      <p:grpSpPr>
        <a:xfrm>
          <a:off x="0" y="0"/>
          <a:ext cx="0" cy="0"/>
          <a:chOff x="0" y="0"/>
          <a:chExt cx="0" cy="0"/>
        </a:xfrm>
      </p:grpSpPr>
      <p:sp>
        <p:nvSpPr>
          <p:cNvPr id="77" name="Google Shape;77;p10"/>
          <p:cNvSpPr txBox="1"/>
          <p:nvPr>
            <p:ph idx="1" type="body"/>
          </p:nvPr>
        </p:nvSpPr>
        <p:spPr>
          <a:xfrm>
            <a:off x="724950" y="4372551"/>
            <a:ext cx="7697400" cy="4605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300"/>
              <a:buNone/>
              <a:defRPr/>
            </a:lvl1pPr>
          </a:lstStyle>
          <a:p/>
        </p:txBody>
      </p:sp>
      <p:sp>
        <p:nvSpPr>
          <p:cNvPr id="78" name="Google Shape;78;p10"/>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descr="UPCEA Full Text Block.jpg" id="79" name="Google Shape;79;p10"/>
          <p:cNvPicPr preferRelativeResize="0"/>
          <p:nvPr/>
        </p:nvPicPr>
        <p:blipFill>
          <a:blip r:embed="rId2">
            <a:alphaModFix/>
          </a:blip>
          <a:stretch>
            <a:fillRect/>
          </a:stretch>
        </p:blipFill>
        <p:spPr>
          <a:xfrm>
            <a:off x="8289983" y="-3"/>
            <a:ext cx="854017" cy="4878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2800"/>
              <a:buFont typeface="Raleway"/>
              <a:buNone/>
              <a:defRPr b="1" sz="2800">
                <a:latin typeface="Raleway"/>
                <a:ea typeface="Raleway"/>
                <a:cs typeface="Raleway"/>
                <a:sym typeface="Raleway"/>
              </a:defRPr>
            </a:lvl1pPr>
            <a:lvl2pPr lvl="1">
              <a:spcBef>
                <a:spcPts val="0"/>
              </a:spcBef>
              <a:spcAft>
                <a:spcPts val="0"/>
              </a:spcAft>
              <a:buSzPts val="2800"/>
              <a:buFont typeface="Raleway"/>
              <a:buNone/>
              <a:defRPr b="1" sz="2800">
                <a:latin typeface="Raleway"/>
                <a:ea typeface="Raleway"/>
                <a:cs typeface="Raleway"/>
                <a:sym typeface="Raleway"/>
              </a:defRPr>
            </a:lvl2pPr>
            <a:lvl3pPr lvl="2">
              <a:spcBef>
                <a:spcPts val="0"/>
              </a:spcBef>
              <a:spcAft>
                <a:spcPts val="0"/>
              </a:spcAft>
              <a:buSzPts val="2800"/>
              <a:buFont typeface="Raleway"/>
              <a:buNone/>
              <a:defRPr b="1" sz="2800">
                <a:latin typeface="Raleway"/>
                <a:ea typeface="Raleway"/>
                <a:cs typeface="Raleway"/>
                <a:sym typeface="Raleway"/>
              </a:defRPr>
            </a:lvl3pPr>
            <a:lvl4pPr lvl="3">
              <a:spcBef>
                <a:spcPts val="0"/>
              </a:spcBef>
              <a:spcAft>
                <a:spcPts val="0"/>
              </a:spcAft>
              <a:buSzPts val="2800"/>
              <a:buFont typeface="Raleway"/>
              <a:buNone/>
              <a:defRPr b="1" sz="2800">
                <a:latin typeface="Raleway"/>
                <a:ea typeface="Raleway"/>
                <a:cs typeface="Raleway"/>
                <a:sym typeface="Raleway"/>
              </a:defRPr>
            </a:lvl4pPr>
            <a:lvl5pPr lvl="4">
              <a:spcBef>
                <a:spcPts val="0"/>
              </a:spcBef>
              <a:spcAft>
                <a:spcPts val="0"/>
              </a:spcAft>
              <a:buSzPts val="2800"/>
              <a:buFont typeface="Raleway"/>
              <a:buNone/>
              <a:defRPr b="1" sz="2800">
                <a:latin typeface="Raleway"/>
                <a:ea typeface="Raleway"/>
                <a:cs typeface="Raleway"/>
                <a:sym typeface="Raleway"/>
              </a:defRPr>
            </a:lvl5pPr>
            <a:lvl6pPr lvl="5">
              <a:spcBef>
                <a:spcPts val="0"/>
              </a:spcBef>
              <a:spcAft>
                <a:spcPts val="0"/>
              </a:spcAft>
              <a:buSzPts val="2800"/>
              <a:buFont typeface="Raleway"/>
              <a:buNone/>
              <a:defRPr b="1" sz="2800">
                <a:latin typeface="Raleway"/>
                <a:ea typeface="Raleway"/>
                <a:cs typeface="Raleway"/>
                <a:sym typeface="Raleway"/>
              </a:defRPr>
            </a:lvl6pPr>
            <a:lvl7pPr lvl="6">
              <a:spcBef>
                <a:spcPts val="0"/>
              </a:spcBef>
              <a:spcAft>
                <a:spcPts val="0"/>
              </a:spcAft>
              <a:buSzPts val="2800"/>
              <a:buFont typeface="Raleway"/>
              <a:buNone/>
              <a:defRPr b="1" sz="2800">
                <a:latin typeface="Raleway"/>
                <a:ea typeface="Raleway"/>
                <a:cs typeface="Raleway"/>
                <a:sym typeface="Raleway"/>
              </a:defRPr>
            </a:lvl7pPr>
            <a:lvl8pPr lvl="7">
              <a:spcBef>
                <a:spcPts val="0"/>
              </a:spcBef>
              <a:spcAft>
                <a:spcPts val="0"/>
              </a:spcAft>
              <a:buSzPts val="2800"/>
              <a:buFont typeface="Raleway"/>
              <a:buNone/>
              <a:defRPr b="1" sz="2800">
                <a:latin typeface="Raleway"/>
                <a:ea typeface="Raleway"/>
                <a:cs typeface="Raleway"/>
                <a:sym typeface="Raleway"/>
              </a:defRPr>
            </a:lvl8pPr>
            <a:lvl9pPr lvl="8">
              <a:spcBef>
                <a:spcPts val="0"/>
              </a:spcBef>
              <a:spcAft>
                <a:spcPts val="0"/>
              </a:spcAft>
              <a:buSzPts val="2800"/>
              <a:buFont typeface="Raleway"/>
              <a:buNone/>
              <a:defRPr b="1" sz="2800">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11150" lvl="0" marL="45720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a:lnSpc>
                <a:spcPct val="115000"/>
              </a:lnSpc>
              <a:spcBef>
                <a:spcPts val="1600"/>
              </a:spcBef>
              <a:spcAft>
                <a:spcPts val="160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8" name="Google Shape;8;p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hyperlink" Target="https://hope4college.com/wp-content/uploads/2021/03/RCReport2021.pdf" TargetMode="External"/><Relationship Id="rId4" Type="http://schemas.openxmlformats.org/officeDocument/2006/relationships/hyperlink" Target="https://hope4college.com/wp-content/uploads/2021/03/RCReport2021.pdf" TargetMode="External"/><Relationship Id="rId5" Type="http://schemas.openxmlformats.org/officeDocument/2006/relationships/hyperlink" Target="https://wcetfrontiers.org/2021/09/01/from-a-to-s-universitys-approach-to-online-course-development-frameworks/" TargetMode="External"/><Relationship Id="rId6" Type="http://schemas.openxmlformats.org/officeDocument/2006/relationships/hyperlink" Target="https://www.getrevue.co/profile/the-job/issues/the-job-a-civic-endeavor-721487"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s://er.educause.edu/articles/2021/8/why-data-matters-for-student-success-in-a-post-pandemic-world" TargetMode="External"/><Relationship Id="rId4" Type="http://schemas.openxmlformats.org/officeDocument/2006/relationships/hyperlink" Target="https://www.ecampusnews.com/2021/09/01/covid-19-learning-lessons-that-will-stick-with-us/2/" TargetMode="External"/><Relationship Id="rId5" Type="http://schemas.openxmlformats.org/officeDocument/2006/relationships/hyperlink" Target="https://cci.stradaeducation.org/pv-release-october-15-2020/" TargetMode="External"/><Relationship Id="rId6" Type="http://schemas.openxmlformats.org/officeDocument/2006/relationships/hyperlink" Target="https://www.insidehighered.com/news/2021/04/14/um-dearborn-closed-door-remote-proctoring" TargetMode="External"/><Relationship Id="rId7" Type="http://schemas.openxmlformats.org/officeDocument/2006/relationships/hyperlink" Target="https://www.insidehighered.com/news/2020/05/11/online-proctoring-surging-during-covid-19"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s://www.getrevue.co/profile/the-job/issues/the-job-performance-funding-737835" TargetMode="External"/><Relationship Id="rId4" Type="http://schemas.openxmlformats.org/officeDocument/2006/relationships/hyperlink" Target="https://www.insidehighered.com/news/2020/06/24/americans-seeking-change-job-fields-prefer-nondegree-training-make-jump" TargetMode="External"/><Relationship Id="rId5" Type="http://schemas.openxmlformats.org/officeDocument/2006/relationships/hyperlink" Target="https://www.forbes.com/sites/forbeshumanresourcescouncil/2021/08/20/three-indisputable-truths-about-the-great-resignation/?sh=bced85a78c93" TargetMode="External"/><Relationship Id="rId6" Type="http://schemas.openxmlformats.org/officeDocument/2006/relationships/hyperlink" Target="https://www.getrevue.co/profile/the-job/issues/the-job-workforce-development-676934"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hyperlink" Target="https://www.higheredtoday.org/2021/09/08/virtual-learning-can-gateway-increasing-equity-higher-education" TargetMode="External"/><Relationship Id="rId4" Type="http://schemas.openxmlformats.org/officeDocument/2006/relationships/hyperlink" Target="https://edservices.wiley.com/voice-of-the-online-learner-2021/" TargetMode="External"/><Relationship Id="rId5" Type="http://schemas.openxmlformats.org/officeDocument/2006/relationships/hyperlink" Target="https://philonedtech.com/after-the-breakup-comparing-10-years-of-online-college-students-survey/" TargetMode="External"/><Relationship Id="rId6" Type="http://schemas.openxmlformats.org/officeDocument/2006/relationships/hyperlink" Target="https://www.edsurge.com/news/2021-09-06-how-remote-learning-subverts-power-and-privilege-in-higher-education" TargetMode="External"/><Relationship Id="rId7" Type="http://schemas.openxmlformats.org/officeDocument/2006/relationships/hyperlink" Target="https://www.cnn.com/interactive/2021/09/business/perspectives/future-of-work-pandemic/index.html"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3"/>
          <p:cNvSpPr txBox="1"/>
          <p:nvPr>
            <p:ph type="ctrTitle"/>
          </p:nvPr>
        </p:nvSpPr>
        <p:spPr>
          <a:xfrm>
            <a:off x="729450" y="1322450"/>
            <a:ext cx="7688100" cy="1664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Reacting to the Lessons of the Pandemic</a:t>
            </a:r>
            <a:endParaRPr/>
          </a:p>
        </p:txBody>
      </p:sp>
      <p:sp>
        <p:nvSpPr>
          <p:cNvPr id="95" name="Google Shape;95;p13"/>
          <p:cNvSpPr txBox="1"/>
          <p:nvPr>
            <p:ph idx="1" type="subTitle"/>
          </p:nvPr>
        </p:nvSpPr>
        <p:spPr>
          <a:xfrm>
            <a:off x="729627" y="3172900"/>
            <a:ext cx="7688100" cy="54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Higher Education Edition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National Louis University</a:t>
            </a:r>
            <a:endParaRPr/>
          </a:p>
          <a:p>
            <a:pPr indent="0" lvl="0" marL="0" rtl="0" algn="l">
              <a:spcBef>
                <a:spcPts val="0"/>
              </a:spcBef>
              <a:spcAft>
                <a:spcPts val="0"/>
              </a:spcAft>
              <a:buNone/>
            </a:pPr>
            <a:r>
              <a:rPr lang="en"/>
              <a:t>September 13, 2021</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4"/>
          <p:cNvSpPr txBox="1"/>
          <p:nvPr>
            <p:ph type="title"/>
          </p:nvPr>
        </p:nvSpPr>
        <p:spPr>
          <a:xfrm>
            <a:off x="729450" y="1318650"/>
            <a:ext cx="7688700" cy="5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Today’s Plan</a:t>
            </a:r>
            <a:endParaRPr/>
          </a:p>
        </p:txBody>
      </p:sp>
      <p:sp>
        <p:nvSpPr>
          <p:cNvPr id="101" name="Google Shape;101;p14"/>
          <p:cNvSpPr txBox="1"/>
          <p:nvPr>
            <p:ph idx="1" type="body"/>
          </p:nvPr>
        </p:nvSpPr>
        <p:spPr>
          <a:xfrm>
            <a:off x="729450" y="2078875"/>
            <a:ext cx="8230800" cy="2261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(:00 - :05)	Introduction - Julie Uranis, Ph.D.</a:t>
            </a:r>
            <a:endParaRPr b="1"/>
          </a:p>
          <a:p>
            <a:pPr indent="-311150" lvl="0" marL="457200" rtl="0" algn="l">
              <a:spcBef>
                <a:spcPts val="0"/>
              </a:spcBef>
              <a:spcAft>
                <a:spcPts val="0"/>
              </a:spcAft>
              <a:buSzPts val="1300"/>
              <a:buChar char="●"/>
            </a:pPr>
            <a:r>
              <a:rPr lang="en"/>
              <a:t>VP of Online and Strategic Initiatives, </a:t>
            </a:r>
            <a:br>
              <a:rPr lang="en"/>
            </a:br>
            <a:r>
              <a:rPr lang="en"/>
              <a:t>University Professional Continuing Education Association (UPCEA)</a:t>
            </a:r>
            <a:endParaRPr/>
          </a:p>
          <a:p>
            <a:pPr indent="-311150" lvl="0" marL="457200" rtl="0" algn="l">
              <a:spcBef>
                <a:spcPts val="0"/>
              </a:spcBef>
              <a:spcAft>
                <a:spcPts val="0"/>
              </a:spcAft>
              <a:buSzPts val="1300"/>
              <a:buChar char="●"/>
            </a:pPr>
            <a:r>
              <a:rPr lang="en"/>
              <a:t>Managing Director, National Council for Online Education</a:t>
            </a:r>
            <a:endParaRPr/>
          </a:p>
          <a:p>
            <a:pPr indent="-311150" lvl="0" marL="457200" rtl="0" algn="l">
              <a:spcBef>
                <a:spcPts val="0"/>
              </a:spcBef>
              <a:spcAft>
                <a:spcPts val="0"/>
              </a:spcAft>
              <a:buSzPts val="1300"/>
              <a:buChar char="●"/>
            </a:pPr>
            <a:r>
              <a:rPr lang="en"/>
              <a:t>Part Time</a:t>
            </a:r>
            <a:r>
              <a:rPr lang="en"/>
              <a:t> Lecturer, Eastern Michigan University </a:t>
            </a:r>
            <a:endParaRPr/>
          </a:p>
          <a:p>
            <a:pPr indent="0" lvl="0" marL="914400" rtl="0" algn="l">
              <a:spcBef>
                <a:spcPts val="0"/>
              </a:spcBef>
              <a:spcAft>
                <a:spcPts val="0"/>
              </a:spcAft>
              <a:buNone/>
            </a:pPr>
            <a:r>
              <a:t/>
            </a:r>
            <a:endParaRPr/>
          </a:p>
          <a:p>
            <a:pPr indent="0" lvl="0" marL="0" rtl="0" algn="l">
              <a:spcBef>
                <a:spcPts val="0"/>
              </a:spcBef>
              <a:spcAft>
                <a:spcPts val="0"/>
              </a:spcAft>
              <a:buNone/>
            </a:pPr>
            <a:r>
              <a:rPr b="1" lang="en"/>
              <a:t>(:05 - :25)	What we’ve learned</a:t>
            </a:r>
            <a:br>
              <a:rPr b="1" lang="en"/>
            </a:br>
            <a:r>
              <a:rPr b="1" lang="en"/>
              <a:t>(:25- :55)	</a:t>
            </a:r>
            <a:r>
              <a:rPr b="1" lang="en"/>
              <a:t>Zoom </a:t>
            </a:r>
            <a:r>
              <a:rPr b="1" lang="en"/>
              <a:t>breakout</a:t>
            </a:r>
            <a:r>
              <a:rPr b="1" lang="en"/>
              <a:t> rooms</a:t>
            </a:r>
            <a:endParaRPr b="1"/>
          </a:p>
          <a:p>
            <a:pPr indent="0" lvl="0" marL="0" rtl="0" algn="l">
              <a:spcBef>
                <a:spcPts val="0"/>
              </a:spcBef>
              <a:spcAft>
                <a:spcPts val="0"/>
              </a:spcAft>
              <a:buNone/>
            </a:pPr>
            <a:r>
              <a:rPr b="1" lang="en"/>
              <a:t>(:55 - :25)	Debrief</a:t>
            </a:r>
            <a:endParaRPr b="1"/>
          </a:p>
          <a:p>
            <a:pPr indent="0" lvl="0" marL="0" rtl="0" algn="l">
              <a:spcBef>
                <a:spcPts val="0"/>
              </a:spcBef>
              <a:spcAft>
                <a:spcPts val="0"/>
              </a:spcAft>
              <a:buNone/>
            </a:pPr>
            <a:r>
              <a:rPr b="1" lang="en"/>
              <a:t>(:20 - :30)	Questions and Clarifications</a:t>
            </a:r>
            <a:endParaRPr b="1"/>
          </a:p>
          <a:p>
            <a:pPr indent="0" lvl="0" marL="0" rtl="0" algn="l">
              <a:spcBef>
                <a:spcPts val="0"/>
              </a:spcBef>
              <a:spcAft>
                <a:spcPts val="1600"/>
              </a:spcAft>
              <a:buNone/>
            </a:pPr>
            <a:r>
              <a:t/>
            </a:r>
            <a:endParaRPr/>
          </a:p>
        </p:txBody>
      </p:sp>
      <p:sp>
        <p:nvSpPr>
          <p:cNvPr id="102" name="Google Shape;102;p14"/>
          <p:cNvSpPr txBox="1"/>
          <p:nvPr/>
        </p:nvSpPr>
        <p:spPr>
          <a:xfrm>
            <a:off x="357200" y="4625575"/>
            <a:ext cx="84831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latin typeface="Lato"/>
                <a:ea typeface="Lato"/>
                <a:cs typeface="Lato"/>
                <a:sym typeface="Lato"/>
              </a:rPr>
              <a:t>@julieuranis	juranis@upcea.edu</a:t>
            </a:r>
            <a:endParaRPr sz="1000">
              <a:latin typeface="Lato"/>
              <a:ea typeface="Lato"/>
              <a:cs typeface="Lato"/>
              <a:sym typeface="Lato"/>
            </a:endParaRPr>
          </a:p>
        </p:txBody>
      </p:sp>
      <p:pic>
        <p:nvPicPr>
          <p:cNvPr id="103" name="Google Shape;103;p14"/>
          <p:cNvPicPr preferRelativeResize="0"/>
          <p:nvPr/>
        </p:nvPicPr>
        <p:blipFill>
          <a:blip r:embed="rId3">
            <a:alphaModFix/>
          </a:blip>
          <a:stretch>
            <a:fillRect/>
          </a:stretch>
        </p:blipFill>
        <p:spPr>
          <a:xfrm>
            <a:off x="7118373" y="1710799"/>
            <a:ext cx="1721925" cy="172191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5"/>
          <p:cNvSpPr txBox="1"/>
          <p:nvPr>
            <p:ph type="title"/>
          </p:nvPr>
        </p:nvSpPr>
        <p:spPr>
          <a:xfrm>
            <a:off x="729450" y="1318650"/>
            <a:ext cx="7688700" cy="5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General ‘Lessons Learned’</a:t>
            </a:r>
            <a:endParaRPr/>
          </a:p>
        </p:txBody>
      </p:sp>
      <p:sp>
        <p:nvSpPr>
          <p:cNvPr id="109" name="Google Shape;109;p15"/>
          <p:cNvSpPr txBox="1"/>
          <p:nvPr>
            <p:ph idx="1" type="body"/>
          </p:nvPr>
        </p:nvSpPr>
        <p:spPr>
          <a:xfrm>
            <a:off x="729450" y="2078875"/>
            <a:ext cx="7688700" cy="2261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000"/>
              <a:t>Basic Needs</a:t>
            </a:r>
            <a:endParaRPr b="1" sz="2000"/>
          </a:p>
          <a:p>
            <a:pPr indent="-311150" lvl="0" marL="457200" rtl="0" algn="l">
              <a:spcBef>
                <a:spcPts val="0"/>
              </a:spcBef>
              <a:spcAft>
                <a:spcPts val="0"/>
              </a:spcAft>
              <a:buSzPts val="1300"/>
              <a:buChar char="●"/>
            </a:pPr>
            <a:r>
              <a:rPr lang="en" u="sng">
                <a:solidFill>
                  <a:schemeClr val="hlink"/>
                </a:solidFill>
                <a:hlinkClick r:id="rId3"/>
              </a:rPr>
              <a:t>#</a:t>
            </a:r>
            <a:r>
              <a:rPr lang="en" u="sng">
                <a:solidFill>
                  <a:schemeClr val="hlink"/>
                </a:solidFill>
                <a:hlinkClick r:id="rId4"/>
              </a:rPr>
              <a:t>Realcollege 2021: Basic Needs Insecurity During The Ongoing Pandemic</a:t>
            </a:r>
            <a:r>
              <a:rPr lang="en"/>
              <a:t> (Hope for College, March 2021)</a:t>
            </a:r>
            <a:endParaRPr/>
          </a:p>
          <a:p>
            <a:pPr indent="0" lvl="0" marL="0" rtl="0" algn="l">
              <a:spcBef>
                <a:spcPts val="0"/>
              </a:spcBef>
              <a:spcAft>
                <a:spcPts val="0"/>
              </a:spcAft>
              <a:buNone/>
            </a:pPr>
            <a:r>
              <a:rPr b="1" lang="en" sz="2000"/>
              <a:t>The move online - the unimaginable happened</a:t>
            </a:r>
            <a:endParaRPr b="1" sz="2000"/>
          </a:p>
          <a:p>
            <a:pPr indent="-311150" lvl="0" marL="457200" rtl="0" algn="l">
              <a:spcBef>
                <a:spcPts val="0"/>
              </a:spcBef>
              <a:spcAft>
                <a:spcPts val="0"/>
              </a:spcAft>
              <a:buSzPts val="1300"/>
              <a:buChar char="●"/>
            </a:pPr>
            <a:r>
              <a:rPr lang="en" u="sng">
                <a:solidFill>
                  <a:schemeClr val="hlink"/>
                </a:solidFill>
                <a:hlinkClick r:id="rId5"/>
              </a:rPr>
              <a:t>From -A to -S: One University’s approach to designing audience-minded, context-driven online course development frameworks</a:t>
            </a:r>
            <a:r>
              <a:rPr lang="en"/>
              <a:t> (WCET 9/1/21)</a:t>
            </a:r>
            <a:endParaRPr/>
          </a:p>
          <a:p>
            <a:pPr indent="0" lvl="0" marL="0" rtl="0" algn="l">
              <a:spcBef>
                <a:spcPts val="0"/>
              </a:spcBef>
              <a:spcAft>
                <a:spcPts val="0"/>
              </a:spcAft>
              <a:buNone/>
            </a:pPr>
            <a:r>
              <a:rPr b="1" lang="en" sz="2000"/>
              <a:t>Marginalized learners struggled - that includes working learners</a:t>
            </a:r>
            <a:endParaRPr b="1" sz="2000"/>
          </a:p>
          <a:p>
            <a:pPr indent="-311150" lvl="0" marL="457200" rtl="0" algn="l">
              <a:spcBef>
                <a:spcPts val="0"/>
              </a:spcBef>
              <a:spcAft>
                <a:spcPts val="0"/>
              </a:spcAft>
              <a:buSzPts val="1300"/>
              <a:buChar char="●"/>
            </a:pPr>
            <a:r>
              <a:rPr lang="en" u="sng">
                <a:solidFill>
                  <a:schemeClr val="hlink"/>
                </a:solidFill>
                <a:hlinkClick r:id="rId6"/>
              </a:rPr>
              <a:t>Working Learners</a:t>
            </a:r>
            <a:r>
              <a:rPr lang="en"/>
              <a:t> (The Job, 8/19/21)</a:t>
            </a:r>
            <a:endParaRPr/>
          </a:p>
        </p:txBody>
      </p:sp>
      <p:sp>
        <p:nvSpPr>
          <p:cNvPr id="110" name="Google Shape;110;p15"/>
          <p:cNvSpPr txBox="1"/>
          <p:nvPr/>
        </p:nvSpPr>
        <p:spPr>
          <a:xfrm>
            <a:off x="357200" y="4625575"/>
            <a:ext cx="84831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latin typeface="Lato"/>
                <a:ea typeface="Lato"/>
                <a:cs typeface="Lato"/>
                <a:sym typeface="Lato"/>
              </a:rPr>
              <a:t>@julieuranis	juranis@upcea.edu</a:t>
            </a:r>
            <a:endParaRPr sz="1000">
              <a:latin typeface="Lato"/>
              <a:ea typeface="Lato"/>
              <a:cs typeface="Lato"/>
              <a:sym typeface="La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16"/>
          <p:cNvSpPr txBox="1"/>
          <p:nvPr>
            <p:ph type="title"/>
          </p:nvPr>
        </p:nvSpPr>
        <p:spPr>
          <a:xfrm>
            <a:off x="729450" y="1318650"/>
            <a:ext cx="7688700" cy="5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Realities of Virtual-ness</a:t>
            </a:r>
            <a:endParaRPr/>
          </a:p>
        </p:txBody>
      </p:sp>
      <p:sp>
        <p:nvSpPr>
          <p:cNvPr id="116" name="Google Shape;116;p16"/>
          <p:cNvSpPr txBox="1"/>
          <p:nvPr>
            <p:ph idx="1" type="body"/>
          </p:nvPr>
        </p:nvSpPr>
        <p:spPr>
          <a:xfrm>
            <a:off x="729450" y="2078875"/>
            <a:ext cx="8260800" cy="2261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u="sng">
                <a:solidFill>
                  <a:schemeClr val="hlink"/>
                </a:solidFill>
                <a:hlinkClick r:id="rId3"/>
              </a:rPr>
              <a:t>Why Data Matters for Student Success in a Post-Pandemic World</a:t>
            </a:r>
            <a:r>
              <a:rPr b="1" lang="en" sz="1600"/>
              <a:t> (Educause, 8/10/21)</a:t>
            </a:r>
            <a:endParaRPr b="1" sz="1600"/>
          </a:p>
          <a:p>
            <a:pPr indent="0" lvl="0" marL="0" rtl="0" algn="l">
              <a:spcBef>
                <a:spcPts val="0"/>
              </a:spcBef>
              <a:spcAft>
                <a:spcPts val="0"/>
              </a:spcAft>
              <a:buNone/>
            </a:pPr>
            <a:r>
              <a:rPr lang="en" sz="1600"/>
              <a:t>Virtual-ness of Campus Operations (inclusive of instruction)</a:t>
            </a:r>
            <a:endParaRPr sz="1600"/>
          </a:p>
          <a:p>
            <a:pPr indent="0" lvl="0" marL="0" rtl="0" algn="l">
              <a:spcBef>
                <a:spcPts val="0"/>
              </a:spcBef>
              <a:spcAft>
                <a:spcPts val="0"/>
              </a:spcAft>
              <a:buNone/>
            </a:pPr>
            <a:r>
              <a:rPr b="1" lang="en" sz="1600" u="sng">
                <a:solidFill>
                  <a:schemeClr val="accent5"/>
                </a:solidFill>
                <a:hlinkClick r:id="rId4">
                  <a:extLst>
                    <a:ext uri="{A12FA001-AC4F-418D-AE19-62706E023703}">
                      <ahyp:hlinkClr val="tx"/>
                    </a:ext>
                  </a:extLst>
                </a:hlinkClick>
              </a:rPr>
              <a:t>COVID-19 learning lessons that will stick with us</a:t>
            </a:r>
            <a:r>
              <a:rPr b="1" lang="en" sz="1600"/>
              <a:t> (eCampus News, 9/1/21)</a:t>
            </a:r>
            <a:endParaRPr b="1" sz="1600"/>
          </a:p>
          <a:p>
            <a:pPr indent="0" lvl="0" marL="0" rtl="0" algn="l">
              <a:spcBef>
                <a:spcPts val="0"/>
              </a:spcBef>
              <a:spcAft>
                <a:spcPts val="0"/>
              </a:spcAft>
              <a:buNone/>
            </a:pPr>
            <a:r>
              <a:rPr lang="en" sz="1600"/>
              <a:t>Technology-enabled flexibility</a:t>
            </a:r>
            <a:endParaRPr sz="1600"/>
          </a:p>
          <a:p>
            <a:pPr indent="0" lvl="0" marL="0" rtl="0" algn="l">
              <a:spcBef>
                <a:spcPts val="0"/>
              </a:spcBef>
              <a:spcAft>
                <a:spcPts val="0"/>
              </a:spcAft>
              <a:buNone/>
            </a:pPr>
            <a:r>
              <a:rPr b="1" lang="en" sz="1600" u="sng">
                <a:solidFill>
                  <a:schemeClr val="hlink"/>
                </a:solidFill>
                <a:hlinkClick r:id="rId5"/>
              </a:rPr>
              <a:t>Public Viewpoint: Student Viewpoint on Impacts to Completion</a:t>
            </a:r>
            <a:r>
              <a:rPr b="1" lang="en" sz="1600"/>
              <a:t> (Strada, 10/15/20)</a:t>
            </a:r>
            <a:endParaRPr b="1" sz="1600"/>
          </a:p>
          <a:p>
            <a:pPr indent="0" lvl="0" marL="0" rtl="0" algn="l">
              <a:spcBef>
                <a:spcPts val="0"/>
              </a:spcBef>
              <a:spcAft>
                <a:spcPts val="0"/>
              </a:spcAft>
              <a:buNone/>
            </a:pPr>
            <a:r>
              <a:rPr lang="en" sz="1600"/>
              <a:t>Mental Health, learning spaces, other demands</a:t>
            </a:r>
            <a:endParaRPr sz="1600"/>
          </a:p>
          <a:p>
            <a:pPr indent="0" lvl="0" marL="0" rtl="0" algn="l">
              <a:spcBef>
                <a:spcPts val="0"/>
              </a:spcBef>
              <a:spcAft>
                <a:spcPts val="0"/>
              </a:spcAft>
              <a:buNone/>
            </a:pPr>
            <a:r>
              <a:rPr b="1" lang="en" sz="1600" u="sng">
                <a:solidFill>
                  <a:schemeClr val="accent5"/>
                </a:solidFill>
                <a:hlinkClick r:id="rId6">
                  <a:extLst>
                    <a:ext uri="{A12FA001-AC4F-418D-AE19-62706E023703}">
                      <ahyp:hlinkClr val="tx"/>
                    </a:ext>
                  </a:extLst>
                </a:hlinkClick>
              </a:rPr>
              <a:t>Rejecting Remote Proctoring </a:t>
            </a:r>
            <a:r>
              <a:rPr b="1" lang="en" sz="1600"/>
              <a:t>(Inside Higher Ed, 4/14/21); </a:t>
            </a:r>
            <a:r>
              <a:rPr b="1" lang="en" sz="1600" u="sng">
                <a:solidFill>
                  <a:schemeClr val="accent5"/>
                </a:solidFill>
                <a:hlinkClick r:id="rId7">
                  <a:extLst>
                    <a:ext uri="{A12FA001-AC4F-418D-AE19-62706E023703}">
                      <ahyp:hlinkClr val="tx"/>
                    </a:ext>
                  </a:extLst>
                </a:hlinkClick>
              </a:rPr>
              <a:t>Big Proctor</a:t>
            </a:r>
            <a:r>
              <a:rPr b="1" lang="en" sz="1600"/>
              <a:t> (Inside Higher Ed, 5/11/20) </a:t>
            </a:r>
            <a:r>
              <a:rPr lang="en" sz="1600"/>
              <a:t>Issues with Assessment/Proctoring</a:t>
            </a:r>
            <a:endParaRPr sz="1600"/>
          </a:p>
        </p:txBody>
      </p:sp>
      <p:sp>
        <p:nvSpPr>
          <p:cNvPr id="117" name="Google Shape;117;p16"/>
          <p:cNvSpPr txBox="1"/>
          <p:nvPr/>
        </p:nvSpPr>
        <p:spPr>
          <a:xfrm>
            <a:off x="357200" y="4625575"/>
            <a:ext cx="84831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latin typeface="Lato"/>
                <a:ea typeface="Lato"/>
                <a:cs typeface="Lato"/>
                <a:sym typeface="Lato"/>
              </a:rPr>
              <a:t>@julieuranis	juranis@upcea.edu</a:t>
            </a:r>
            <a:endParaRPr sz="1000">
              <a:latin typeface="Lato"/>
              <a:ea typeface="Lato"/>
              <a:cs typeface="Lato"/>
              <a:sym typeface="La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17"/>
          <p:cNvSpPr txBox="1"/>
          <p:nvPr>
            <p:ph type="title"/>
          </p:nvPr>
        </p:nvSpPr>
        <p:spPr>
          <a:xfrm>
            <a:off x="729450" y="1318650"/>
            <a:ext cx="7688700" cy="5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Changing Needs of Learners</a:t>
            </a:r>
            <a:endParaRPr/>
          </a:p>
        </p:txBody>
      </p:sp>
      <p:sp>
        <p:nvSpPr>
          <p:cNvPr id="123" name="Google Shape;123;p17"/>
          <p:cNvSpPr txBox="1"/>
          <p:nvPr>
            <p:ph idx="1" type="body"/>
          </p:nvPr>
        </p:nvSpPr>
        <p:spPr>
          <a:xfrm>
            <a:off x="729450" y="2078875"/>
            <a:ext cx="7688700" cy="2261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u="sng">
                <a:solidFill>
                  <a:schemeClr val="hlink"/>
                </a:solidFill>
                <a:hlinkClick r:id="rId3"/>
              </a:rPr>
              <a:t>Faculty Role in Career Development</a:t>
            </a:r>
            <a:r>
              <a:rPr b="1" lang="en" sz="1600"/>
              <a:t> (The Job, 9/2/21)</a:t>
            </a:r>
            <a:endParaRPr b="1" sz="1600"/>
          </a:p>
          <a:p>
            <a:pPr indent="0" lvl="0" marL="0" rtl="0" algn="l">
              <a:spcBef>
                <a:spcPts val="0"/>
              </a:spcBef>
              <a:spcAft>
                <a:spcPts val="0"/>
              </a:spcAft>
              <a:buNone/>
            </a:pPr>
            <a:r>
              <a:rPr lang="en"/>
              <a:t>Embedding career info in coursework</a:t>
            </a:r>
            <a:br>
              <a:rPr lang="en" sz="1600"/>
            </a:br>
            <a:r>
              <a:rPr b="1" lang="en" sz="1600" u="sng">
                <a:solidFill>
                  <a:schemeClr val="accent5"/>
                </a:solidFill>
                <a:hlinkClick r:id="rId4">
                  <a:extLst>
                    <a:ext uri="{A12FA001-AC4F-418D-AE19-62706E023703}">
                      <ahyp:hlinkClr val="tx"/>
                    </a:ext>
                  </a:extLst>
                </a:hlinkClick>
              </a:rPr>
              <a:t>Looking Beyond the College Degree </a:t>
            </a:r>
            <a:r>
              <a:rPr b="1" lang="en" sz="1600"/>
              <a:t>(Inside Higher Ed, 6/24/20)</a:t>
            </a:r>
            <a:endParaRPr b="1" sz="1600"/>
          </a:p>
          <a:p>
            <a:pPr indent="0" lvl="0" marL="0" rtl="0" algn="l">
              <a:spcBef>
                <a:spcPts val="0"/>
              </a:spcBef>
              <a:spcAft>
                <a:spcPts val="0"/>
              </a:spcAft>
              <a:buNone/>
            </a:pPr>
            <a:r>
              <a:rPr lang="en"/>
              <a:t>Changes in jobs, </a:t>
            </a:r>
            <a:r>
              <a:rPr lang="en" u="sng">
                <a:solidFill>
                  <a:schemeClr val="hlink"/>
                </a:solidFill>
                <a:hlinkClick r:id="rId5"/>
              </a:rPr>
              <a:t>The ‘Great Resignation’</a:t>
            </a:r>
            <a:endParaRPr sz="1600"/>
          </a:p>
          <a:p>
            <a:pPr indent="0" lvl="0" marL="0" rtl="0" algn="l">
              <a:spcBef>
                <a:spcPts val="0"/>
              </a:spcBef>
              <a:spcAft>
                <a:spcPts val="0"/>
              </a:spcAft>
              <a:buNone/>
            </a:pPr>
            <a:r>
              <a:rPr b="1" lang="en" sz="1600" u="sng">
                <a:solidFill>
                  <a:schemeClr val="hlink"/>
                </a:solidFill>
                <a:hlinkClick r:id="rId6"/>
              </a:rPr>
              <a:t>Workforce Development</a:t>
            </a:r>
            <a:r>
              <a:rPr b="1" lang="en" sz="1600"/>
              <a:t> (The Job, 7/15/21)</a:t>
            </a:r>
            <a:endParaRPr b="1" sz="1600"/>
          </a:p>
          <a:p>
            <a:pPr indent="0" lvl="0" marL="0" rtl="0" algn="l">
              <a:spcBef>
                <a:spcPts val="0"/>
              </a:spcBef>
              <a:spcAft>
                <a:spcPts val="1600"/>
              </a:spcAft>
              <a:buNone/>
            </a:pPr>
            <a:r>
              <a:rPr lang="en"/>
              <a:t>Role of short-term credentials in reskilling pandemic-displaced workers</a:t>
            </a:r>
            <a:endParaRPr/>
          </a:p>
        </p:txBody>
      </p:sp>
      <p:sp>
        <p:nvSpPr>
          <p:cNvPr id="124" name="Google Shape;124;p17"/>
          <p:cNvSpPr txBox="1"/>
          <p:nvPr/>
        </p:nvSpPr>
        <p:spPr>
          <a:xfrm>
            <a:off x="357200" y="4625575"/>
            <a:ext cx="84831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latin typeface="Lato"/>
                <a:ea typeface="Lato"/>
                <a:cs typeface="Lato"/>
                <a:sym typeface="Lato"/>
              </a:rPr>
              <a:t>@julieuranis	juranis@upcea.edu</a:t>
            </a:r>
            <a:endParaRPr sz="1000">
              <a:latin typeface="Lato"/>
              <a:ea typeface="Lato"/>
              <a:cs typeface="Lato"/>
              <a:sym typeface="La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18"/>
          <p:cNvSpPr txBox="1"/>
          <p:nvPr>
            <p:ph type="title"/>
          </p:nvPr>
        </p:nvSpPr>
        <p:spPr>
          <a:xfrm>
            <a:off x="729450" y="1318650"/>
            <a:ext cx="7688700" cy="5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Breakout Rooms*</a:t>
            </a:r>
            <a:endParaRPr/>
          </a:p>
        </p:txBody>
      </p:sp>
      <p:sp>
        <p:nvSpPr>
          <p:cNvPr id="130" name="Google Shape;130;p18"/>
          <p:cNvSpPr txBox="1"/>
          <p:nvPr>
            <p:ph idx="1" type="body"/>
          </p:nvPr>
        </p:nvSpPr>
        <p:spPr>
          <a:xfrm>
            <a:off x="729450" y="2078875"/>
            <a:ext cx="7688700" cy="2261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300"/>
              <a:t>What have we done over the last 18 months that we should </a:t>
            </a:r>
            <a:r>
              <a:rPr lang="en" sz="2300"/>
              <a:t>institutionalize</a:t>
            </a:r>
            <a:r>
              <a:rPr lang="en" sz="2300"/>
              <a:t>?</a:t>
            </a:r>
            <a:endParaRPr sz="2300"/>
          </a:p>
          <a:p>
            <a:pPr indent="0" lvl="0" marL="0" rtl="0" algn="l">
              <a:spcBef>
                <a:spcPts val="1600"/>
              </a:spcBef>
              <a:spcAft>
                <a:spcPts val="0"/>
              </a:spcAft>
              <a:buNone/>
            </a:pPr>
            <a:r>
              <a:rPr lang="en" sz="2300"/>
              <a:t>What practices should we abandon (not limited to the last 18 months) because these practices are not effective or perhaps obsolete</a:t>
            </a:r>
            <a:r>
              <a:rPr lang="en" sz="2300"/>
              <a:t>?</a:t>
            </a:r>
            <a:endParaRPr sz="2300"/>
          </a:p>
          <a:p>
            <a:pPr indent="0" lvl="0" marL="0" rtl="0" algn="l">
              <a:spcBef>
                <a:spcPts val="1600"/>
              </a:spcBef>
              <a:spcAft>
                <a:spcPts val="1600"/>
              </a:spcAft>
              <a:buNone/>
            </a:pPr>
            <a:r>
              <a:rPr lang="en" sz="1800"/>
              <a:t>* </a:t>
            </a:r>
            <a:r>
              <a:rPr lang="en" sz="1800"/>
              <a:t>Take notes, identify 1-2 idea to share when we return to the main room</a:t>
            </a:r>
            <a:endParaRPr sz="18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19"/>
          <p:cNvSpPr txBox="1"/>
          <p:nvPr>
            <p:ph type="title"/>
          </p:nvPr>
        </p:nvSpPr>
        <p:spPr>
          <a:xfrm>
            <a:off x="729450" y="1318650"/>
            <a:ext cx="7688700" cy="5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Ideas from Breakout Discussions*</a:t>
            </a:r>
            <a:endParaRPr/>
          </a:p>
        </p:txBody>
      </p:sp>
      <p:sp>
        <p:nvSpPr>
          <p:cNvPr id="136" name="Google Shape;136;p19"/>
          <p:cNvSpPr txBox="1"/>
          <p:nvPr>
            <p:ph idx="1" type="body"/>
          </p:nvPr>
        </p:nvSpPr>
        <p:spPr>
          <a:xfrm>
            <a:off x="729450" y="2078875"/>
            <a:ext cx="3743100" cy="2261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Institutionalize?</a:t>
            </a:r>
            <a:endParaRPr sz="2600"/>
          </a:p>
          <a:p>
            <a:pPr indent="-304800" lvl="0" marL="457200" rtl="0" algn="l">
              <a:spcBef>
                <a:spcPts val="0"/>
              </a:spcBef>
              <a:spcAft>
                <a:spcPts val="0"/>
              </a:spcAft>
              <a:buSzPts val="1200"/>
              <a:buChar char="●"/>
            </a:pPr>
            <a:r>
              <a:t/>
            </a:r>
            <a:endParaRPr sz="1200"/>
          </a:p>
          <a:p>
            <a:pPr indent="0" lvl="0" marL="0" rtl="0" algn="l">
              <a:spcBef>
                <a:spcPts val="1600"/>
              </a:spcBef>
              <a:spcAft>
                <a:spcPts val="0"/>
              </a:spcAft>
              <a:buNone/>
            </a:pPr>
            <a:r>
              <a:t/>
            </a:r>
            <a:endParaRPr sz="1800"/>
          </a:p>
          <a:p>
            <a:pPr indent="0" lvl="0" marL="0" rtl="0" algn="l">
              <a:spcBef>
                <a:spcPts val="1600"/>
              </a:spcBef>
              <a:spcAft>
                <a:spcPts val="1600"/>
              </a:spcAft>
              <a:buNone/>
            </a:pPr>
            <a:r>
              <a:t/>
            </a:r>
            <a:endParaRPr/>
          </a:p>
        </p:txBody>
      </p:sp>
      <p:sp>
        <p:nvSpPr>
          <p:cNvPr id="137" name="Google Shape;137;p19"/>
          <p:cNvSpPr txBox="1"/>
          <p:nvPr/>
        </p:nvSpPr>
        <p:spPr>
          <a:xfrm>
            <a:off x="729450" y="4335125"/>
            <a:ext cx="7965600" cy="780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600"/>
              </a:spcAft>
              <a:buNone/>
            </a:pPr>
            <a:r>
              <a:rPr lang="en" sz="1800">
                <a:solidFill>
                  <a:schemeClr val="accent1"/>
                </a:solidFill>
                <a:latin typeface="Lato"/>
                <a:ea typeface="Lato"/>
                <a:cs typeface="Lato"/>
                <a:sym typeface="Lato"/>
              </a:rPr>
              <a:t>* </a:t>
            </a:r>
            <a:r>
              <a:rPr lang="en" sz="1800">
                <a:solidFill>
                  <a:schemeClr val="accent1"/>
                </a:solidFill>
                <a:latin typeface="Lato"/>
                <a:ea typeface="Lato"/>
                <a:cs typeface="Lato"/>
                <a:sym typeface="Lato"/>
              </a:rPr>
              <a:t>Upvote (+1) or downvote (-1) ideas in the </a:t>
            </a:r>
            <a:r>
              <a:rPr b="1" lang="en" sz="1800">
                <a:solidFill>
                  <a:schemeClr val="accent1"/>
                </a:solidFill>
                <a:latin typeface="Lato"/>
                <a:ea typeface="Lato"/>
                <a:cs typeface="Lato"/>
                <a:sym typeface="Lato"/>
              </a:rPr>
              <a:t>chat</a:t>
            </a:r>
            <a:r>
              <a:rPr lang="en" sz="1800">
                <a:solidFill>
                  <a:schemeClr val="accent1"/>
                </a:solidFill>
                <a:latin typeface="Lato"/>
                <a:ea typeface="Lato"/>
                <a:cs typeface="Lato"/>
                <a:sym typeface="Lato"/>
              </a:rPr>
              <a:t>, share how NLU could implement &amp; factors that could impact that implementation</a:t>
            </a:r>
            <a:endParaRPr/>
          </a:p>
        </p:txBody>
      </p:sp>
      <p:sp>
        <p:nvSpPr>
          <p:cNvPr id="138" name="Google Shape;138;p19"/>
          <p:cNvSpPr txBox="1"/>
          <p:nvPr>
            <p:ph idx="1" type="body"/>
          </p:nvPr>
        </p:nvSpPr>
        <p:spPr>
          <a:xfrm>
            <a:off x="4951950" y="2078875"/>
            <a:ext cx="3743100" cy="2261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Abandon</a:t>
            </a:r>
            <a:endParaRPr sz="2600"/>
          </a:p>
          <a:p>
            <a:pPr indent="-304800" lvl="0" marL="457200" rtl="0" algn="l">
              <a:spcBef>
                <a:spcPts val="0"/>
              </a:spcBef>
              <a:spcAft>
                <a:spcPts val="0"/>
              </a:spcAft>
              <a:buSzPts val="1200"/>
              <a:buChar char="●"/>
            </a:pPr>
            <a:r>
              <a:t/>
            </a:r>
            <a:endParaRPr sz="1200"/>
          </a:p>
          <a:p>
            <a:pPr indent="0" lvl="0" marL="0" rtl="0" algn="l">
              <a:spcBef>
                <a:spcPts val="1600"/>
              </a:spcBef>
              <a:spcAft>
                <a:spcPts val="0"/>
              </a:spcAft>
              <a:buNone/>
            </a:pPr>
            <a:r>
              <a:t/>
            </a:r>
            <a:endParaRPr sz="1800"/>
          </a:p>
          <a:p>
            <a:pPr indent="0" lvl="0" marL="0" rtl="0" algn="l">
              <a:spcBef>
                <a:spcPts val="1600"/>
              </a:spcBef>
              <a:spcAft>
                <a:spcPts val="160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20"/>
          <p:cNvSpPr txBox="1"/>
          <p:nvPr>
            <p:ph type="title"/>
          </p:nvPr>
        </p:nvSpPr>
        <p:spPr>
          <a:xfrm>
            <a:off x="729450" y="1547250"/>
            <a:ext cx="7688700" cy="271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Questions, Clarifications, Final Thoughts</a:t>
            </a:r>
            <a:endParaRPr/>
          </a:p>
          <a:p>
            <a:pPr indent="0" lvl="0" marL="0" rtl="0" algn="l">
              <a:lnSpc>
                <a:spcPct val="115000"/>
              </a:lnSpc>
              <a:spcBef>
                <a:spcPts val="0"/>
              </a:spcBef>
              <a:spcAft>
                <a:spcPts val="0"/>
              </a:spcAft>
              <a:buNone/>
            </a:pPr>
            <a:r>
              <a:t/>
            </a:r>
            <a:endParaRPr sz="1000"/>
          </a:p>
          <a:p>
            <a:pPr indent="0" lvl="0" marL="0" rtl="0" algn="l">
              <a:lnSpc>
                <a:spcPct val="115000"/>
              </a:lnSpc>
              <a:spcBef>
                <a:spcPts val="0"/>
              </a:spcBef>
              <a:spcAft>
                <a:spcPts val="0"/>
              </a:spcAft>
              <a:buNone/>
            </a:pPr>
            <a:r>
              <a:rPr b="0" lang="en" sz="1300" u="sng">
                <a:solidFill>
                  <a:schemeClr val="accent5"/>
                </a:solidFill>
                <a:latin typeface="Lato"/>
                <a:ea typeface="Lato"/>
                <a:cs typeface="Lato"/>
                <a:sym typeface="Lato"/>
                <a:hlinkClick r:id="rId3">
                  <a:extLst>
                    <a:ext uri="{A12FA001-AC4F-418D-AE19-62706E023703}">
                      <ahyp:hlinkClr val="tx"/>
                    </a:ext>
                  </a:extLst>
                </a:hlinkClick>
              </a:rPr>
              <a:t>Virtual Learning Can Be a Gateway to Increasing Equity in Higher Education </a:t>
            </a:r>
            <a:r>
              <a:rPr b="0" lang="en" sz="1300">
                <a:solidFill>
                  <a:schemeClr val="accent1"/>
                </a:solidFill>
                <a:latin typeface="Lato"/>
                <a:ea typeface="Lato"/>
                <a:cs typeface="Lato"/>
                <a:sym typeface="Lato"/>
              </a:rPr>
              <a:t>(ACE, 9/8)</a:t>
            </a:r>
            <a:endParaRPr b="0" sz="1300">
              <a:solidFill>
                <a:schemeClr val="accent1"/>
              </a:solidFill>
              <a:latin typeface="Lato"/>
              <a:ea typeface="Lato"/>
              <a:cs typeface="Lato"/>
              <a:sym typeface="Lato"/>
            </a:endParaRPr>
          </a:p>
          <a:p>
            <a:pPr indent="0" lvl="0" marL="0" rtl="0" algn="l">
              <a:lnSpc>
                <a:spcPct val="115000"/>
              </a:lnSpc>
              <a:spcBef>
                <a:spcPts val="0"/>
              </a:spcBef>
              <a:spcAft>
                <a:spcPts val="0"/>
              </a:spcAft>
              <a:buNone/>
            </a:pPr>
            <a:r>
              <a:rPr b="0" lang="en" sz="1300" u="sng">
                <a:solidFill>
                  <a:schemeClr val="hlink"/>
                </a:solidFill>
                <a:latin typeface="Lato"/>
                <a:ea typeface="Lato"/>
                <a:cs typeface="Lato"/>
                <a:sym typeface="Lato"/>
                <a:hlinkClick r:id="rId4"/>
              </a:rPr>
              <a:t>Voice of the Online Learner Report</a:t>
            </a:r>
            <a:r>
              <a:rPr b="0" lang="en" sz="1300">
                <a:solidFill>
                  <a:schemeClr val="accent1"/>
                </a:solidFill>
                <a:latin typeface="Lato"/>
                <a:ea typeface="Lato"/>
                <a:cs typeface="Lato"/>
                <a:sym typeface="Lato"/>
              </a:rPr>
              <a:t> (Wiley Education, August 2021) - or read a </a:t>
            </a:r>
            <a:r>
              <a:rPr b="0" lang="en" sz="1300" u="sng">
                <a:solidFill>
                  <a:schemeClr val="hlink"/>
                </a:solidFill>
                <a:latin typeface="Lato"/>
                <a:ea typeface="Lato"/>
                <a:cs typeface="Lato"/>
                <a:sym typeface="Lato"/>
                <a:hlinkClick r:id="rId5"/>
              </a:rPr>
              <a:t>brief analysis by Phil Hill </a:t>
            </a:r>
            <a:r>
              <a:rPr b="0" lang="en" sz="1300">
                <a:solidFill>
                  <a:schemeClr val="accent1"/>
                </a:solidFill>
                <a:latin typeface="Lato"/>
                <a:ea typeface="Lato"/>
                <a:cs typeface="Lato"/>
                <a:sym typeface="Lato"/>
              </a:rPr>
              <a:t>(9/13/21)</a:t>
            </a:r>
            <a:endParaRPr b="0" sz="1300">
              <a:solidFill>
                <a:schemeClr val="accent1"/>
              </a:solidFill>
              <a:latin typeface="Lato"/>
              <a:ea typeface="Lato"/>
              <a:cs typeface="Lato"/>
              <a:sym typeface="Lato"/>
            </a:endParaRPr>
          </a:p>
          <a:p>
            <a:pPr indent="0" lvl="0" marL="0" rtl="0" algn="l">
              <a:lnSpc>
                <a:spcPct val="115000"/>
              </a:lnSpc>
              <a:spcBef>
                <a:spcPts val="0"/>
              </a:spcBef>
              <a:spcAft>
                <a:spcPts val="0"/>
              </a:spcAft>
              <a:buNone/>
            </a:pPr>
            <a:r>
              <a:rPr b="0" lang="en" sz="1300" u="sng">
                <a:solidFill>
                  <a:schemeClr val="hlink"/>
                </a:solidFill>
                <a:latin typeface="Lato"/>
                <a:ea typeface="Lato"/>
                <a:cs typeface="Lato"/>
                <a:sym typeface="Lato"/>
                <a:hlinkClick r:id="rId6"/>
              </a:rPr>
              <a:t>How Remote Learning Subverts Power and Privilege in Higher Education</a:t>
            </a:r>
            <a:r>
              <a:rPr b="0" lang="en" sz="1300">
                <a:solidFill>
                  <a:schemeClr val="accent1"/>
                </a:solidFill>
                <a:latin typeface="Lato"/>
                <a:ea typeface="Lato"/>
                <a:cs typeface="Lato"/>
                <a:sym typeface="Lato"/>
              </a:rPr>
              <a:t> (EdSurge, 9/6/21)</a:t>
            </a:r>
            <a:endParaRPr b="0" sz="1300">
              <a:solidFill>
                <a:schemeClr val="accent1"/>
              </a:solidFill>
              <a:latin typeface="Lato"/>
              <a:ea typeface="Lato"/>
              <a:cs typeface="Lato"/>
              <a:sym typeface="Lato"/>
            </a:endParaRPr>
          </a:p>
          <a:p>
            <a:pPr indent="0" lvl="0" marL="0" rtl="0" algn="l">
              <a:lnSpc>
                <a:spcPct val="115000"/>
              </a:lnSpc>
              <a:spcBef>
                <a:spcPts val="0"/>
              </a:spcBef>
              <a:spcAft>
                <a:spcPts val="0"/>
              </a:spcAft>
              <a:buNone/>
            </a:pPr>
            <a:r>
              <a:rPr b="0" lang="en" sz="1300" u="sng">
                <a:solidFill>
                  <a:schemeClr val="hlink"/>
                </a:solidFill>
                <a:latin typeface="Lato"/>
                <a:ea typeface="Lato"/>
                <a:cs typeface="Lato"/>
                <a:sym typeface="Lato"/>
                <a:hlinkClick r:id="rId7"/>
              </a:rPr>
              <a:t>The pandemic changed the way we work. 15 CEOs weigh in on what’s next </a:t>
            </a:r>
            <a:r>
              <a:rPr b="0" lang="en" sz="1300">
                <a:solidFill>
                  <a:schemeClr val="accent1"/>
                </a:solidFill>
                <a:latin typeface="Lato"/>
                <a:ea typeface="Lato"/>
                <a:cs typeface="Lato"/>
                <a:sym typeface="Lato"/>
              </a:rPr>
              <a:t>(CNN, 9/9/21)</a:t>
            </a:r>
            <a:endParaRPr b="0" sz="1300">
              <a:solidFill>
                <a:schemeClr val="accent1"/>
              </a:solidFill>
              <a:latin typeface="Lato"/>
              <a:ea typeface="Lato"/>
              <a:cs typeface="Lato"/>
              <a:sym typeface="Lato"/>
            </a:endParaRPr>
          </a:p>
          <a:p>
            <a:pPr indent="0" lvl="0" marL="0" rtl="0" algn="l">
              <a:lnSpc>
                <a:spcPct val="115000"/>
              </a:lnSpc>
              <a:spcBef>
                <a:spcPts val="0"/>
              </a:spcBef>
              <a:spcAft>
                <a:spcPts val="0"/>
              </a:spcAft>
              <a:buNone/>
            </a:pPr>
            <a:r>
              <a:t/>
            </a:r>
            <a:endParaRPr/>
          </a:p>
          <a:p>
            <a:pPr indent="0" lvl="0" marL="0" rtl="0" algn="l">
              <a:lnSpc>
                <a:spcPct val="115000"/>
              </a:lnSpc>
              <a:spcBef>
                <a:spcPts val="0"/>
              </a:spcBef>
              <a:spcAft>
                <a:spcPts val="0"/>
              </a:spcAft>
              <a:buNone/>
            </a:pPr>
            <a:r>
              <a:rPr lang="en"/>
              <a:t>Next Steps</a:t>
            </a:r>
            <a:endParaRPr>
              <a:solidFill>
                <a:schemeClr val="accent1"/>
              </a:solidFill>
            </a:endParaRPr>
          </a:p>
          <a:p>
            <a:pPr indent="-311150" lvl="0" marL="457200" rtl="0" algn="l">
              <a:lnSpc>
                <a:spcPct val="115000"/>
              </a:lnSpc>
              <a:spcBef>
                <a:spcPts val="0"/>
              </a:spcBef>
              <a:spcAft>
                <a:spcPts val="0"/>
              </a:spcAft>
              <a:buClr>
                <a:schemeClr val="accent1"/>
              </a:buClr>
              <a:buSzPts val="1300"/>
              <a:buFont typeface="Lato"/>
              <a:buChar char="●"/>
            </a:pPr>
            <a:r>
              <a:rPr b="0" lang="en" sz="1300">
                <a:solidFill>
                  <a:schemeClr val="accent1"/>
                </a:solidFill>
                <a:latin typeface="Lato"/>
                <a:ea typeface="Lato"/>
                <a:cs typeface="Lato"/>
                <a:sym typeface="Lato"/>
              </a:rPr>
              <a:t>Google poll - gather input</a:t>
            </a:r>
            <a:endParaRPr b="0" sz="1300">
              <a:solidFill>
                <a:schemeClr val="accent1"/>
              </a:solidFill>
              <a:latin typeface="Lato"/>
              <a:ea typeface="Lato"/>
              <a:cs typeface="Lato"/>
              <a:sym typeface="Lato"/>
            </a:endParaRPr>
          </a:p>
          <a:p>
            <a:pPr indent="-311150" lvl="0" marL="457200" rtl="0" algn="l">
              <a:lnSpc>
                <a:spcPct val="115000"/>
              </a:lnSpc>
              <a:spcBef>
                <a:spcPts val="0"/>
              </a:spcBef>
              <a:spcAft>
                <a:spcPts val="0"/>
              </a:spcAft>
              <a:buClr>
                <a:schemeClr val="accent1"/>
              </a:buClr>
              <a:buSzPts val="1300"/>
              <a:buFont typeface="Lato"/>
              <a:buChar char="●"/>
            </a:pPr>
            <a:r>
              <a:rPr b="0" lang="en" sz="1300">
                <a:solidFill>
                  <a:schemeClr val="accent1"/>
                </a:solidFill>
                <a:latin typeface="Lato"/>
                <a:ea typeface="Lato"/>
                <a:cs typeface="Lato"/>
                <a:sym typeface="Lato"/>
              </a:rPr>
              <a:t>Results shared</a:t>
            </a:r>
            <a:endParaRPr b="0" sz="1300">
              <a:solidFill>
                <a:schemeClr val="accent1"/>
              </a:solidFill>
              <a:latin typeface="Lato"/>
              <a:ea typeface="Lato"/>
              <a:cs typeface="Lato"/>
              <a:sym typeface="Lato"/>
            </a:endParaRPr>
          </a:p>
          <a:p>
            <a:pPr indent="0" lvl="0" marL="0" rtl="0" algn="l">
              <a:lnSpc>
                <a:spcPct val="115000"/>
              </a:lnSpc>
              <a:spcBef>
                <a:spcPts val="1600"/>
              </a:spcBef>
              <a:spcAft>
                <a:spcPts val="0"/>
              </a:spcAft>
              <a:buNone/>
            </a:pPr>
            <a:r>
              <a:t/>
            </a:r>
            <a:endParaRPr b="0" sz="1300">
              <a:solidFill>
                <a:schemeClr val="accent1"/>
              </a:solidFill>
              <a:latin typeface="Lato"/>
              <a:ea typeface="Lato"/>
              <a:cs typeface="Lato"/>
              <a:sym typeface="Lato"/>
            </a:endParaRPr>
          </a:p>
          <a:p>
            <a:pPr indent="0" lvl="0" marL="0" rtl="0" algn="l">
              <a:spcBef>
                <a:spcPts val="160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UPCEA">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