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8"/>
  </p:notesMasterIdLst>
  <p:sldIdLst>
    <p:sldId id="265" r:id="rId5"/>
    <p:sldId id="833" r:id="rId6"/>
    <p:sldId id="837" r:id="rId7"/>
    <p:sldId id="838" r:id="rId8"/>
    <p:sldId id="840" r:id="rId9"/>
    <p:sldId id="841" r:id="rId10"/>
    <p:sldId id="842" r:id="rId11"/>
    <p:sldId id="844" r:id="rId12"/>
    <p:sldId id="847" r:id="rId13"/>
    <p:sldId id="845" r:id="rId14"/>
    <p:sldId id="848" r:id="rId15"/>
    <p:sldId id="834" r:id="rId16"/>
    <p:sldId id="83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52" userDrawn="1">
          <p15:clr>
            <a:srgbClr val="A4A3A4"/>
          </p15:clr>
        </p15:guide>
        <p15:guide id="5" pos="7464" userDrawn="1">
          <p15:clr>
            <a:srgbClr val="A4A3A4"/>
          </p15:clr>
        </p15:guide>
        <p15:guide id="6" orient="horz" pos="226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869CC5D-8C2C-0436-9306-9D2DF93B823C}" name="Patrick Gipson" initials="PG" userId="S::pgipson@nl.edu::d05c7605-261b-4d9c-ae51-71b4127d6b1c" providerId="AD"/>
  <p188:author id="{09EA36BC-5FFB-B71F-7B76-D51DFE33E185}" name="Jamesetta Tambah" initials="" userId="S::jtambah@nl.edu::33ae190a-5bf1-4f5a-8b6a-a7a934bbc4a1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yan Bartelmay" initials="RB" lastIdx="1" clrIdx="0">
    <p:extLst>
      <p:ext uri="{19B8F6BF-5375-455C-9EA6-DF929625EA0E}">
        <p15:presenceInfo xmlns:p15="http://schemas.microsoft.com/office/powerpoint/2012/main" userId="S::rbartelmay@nl.edu::5eea0274-ebf5-4c44-8685-01db8d0744a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699"/>
    <a:srgbClr val="F8CBAD"/>
    <a:srgbClr val="1B85D4"/>
    <a:srgbClr val="288FD7"/>
    <a:srgbClr val="B4C7E7"/>
    <a:srgbClr val="DDE0E3"/>
    <a:srgbClr val="F4F5F6"/>
    <a:srgbClr val="E2E11B"/>
    <a:srgbClr val="67747E"/>
    <a:srgbClr val="87D4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702" y="84"/>
      </p:cViewPr>
      <p:guideLst>
        <p:guide orient="horz" pos="552"/>
        <p:guide pos="7464"/>
        <p:guide orient="horz" pos="22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ECC5A1-AEF6-44F1-8EEC-C64C48BEF3F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EB63F2-15E0-4E5E-AEDF-C3C167BED6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587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ver slide">
    <p:bg>
      <p:bgPr>
        <a:gradFill>
          <a:gsLst>
            <a:gs pos="64000">
              <a:schemeClr val="accent2"/>
            </a:gs>
            <a:gs pos="0">
              <a:schemeClr val="accent3"/>
            </a:gs>
            <a:gs pos="100000">
              <a:schemeClr val="accent1"/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DD7FA14-3C7F-054F-9CB2-3EBB0DB5FC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" y="0"/>
            <a:ext cx="1219118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8C00AAA-9E82-5D89-57CF-65B78E4820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4374" y="2675731"/>
            <a:ext cx="6416710" cy="1909128"/>
          </a:xfrm>
        </p:spPr>
        <p:txBody>
          <a:bodyPr>
            <a:noAutofit/>
          </a:bodyPr>
          <a:lstStyle>
            <a:lvl1pPr algn="ctr">
              <a:lnSpc>
                <a:spcPts val="7400"/>
              </a:lnSpc>
              <a:defRPr sz="8000" b="1" i="0">
                <a:solidFill>
                  <a:schemeClr val="bg1"/>
                </a:solidFill>
                <a:latin typeface="Barlow Condensed" pitchFamily="2" charset="77"/>
              </a:defRPr>
            </a:lvl1pPr>
          </a:lstStyle>
          <a:p>
            <a:r>
              <a:rPr lang="en-US"/>
              <a:t>WRITE A SHORT </a:t>
            </a:r>
            <a:br>
              <a:rPr lang="en-US"/>
            </a:br>
            <a:r>
              <a:rPr lang="en-US"/>
              <a:t>TITLE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5AAC6D-6726-D5CF-BF56-B197DE9B040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74374" y="4692789"/>
            <a:ext cx="6416710" cy="1846123"/>
          </a:xfrm>
        </p:spPr>
        <p:txBody>
          <a:bodyPr/>
          <a:lstStyle>
            <a:lvl1pPr marL="0" indent="0" algn="ctr">
              <a:buFontTx/>
              <a:buNone/>
              <a:defRPr b="1" i="0">
                <a:solidFill>
                  <a:schemeClr val="accent1"/>
                </a:solidFill>
                <a:latin typeface="Barlow Condensed SemiBold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Write a Short Subtitle here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CCC76C-441D-3C1F-D153-78D954D17B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8" t="16720" r="74394" b="24698"/>
          <a:stretch/>
        </p:blipFill>
        <p:spPr>
          <a:xfrm>
            <a:off x="6412825" y="-1"/>
            <a:ext cx="5777956" cy="6858000"/>
          </a:xfrm>
          <a:prstGeom prst="rect">
            <a:avLst/>
          </a:pr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992227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ulleted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49B05DD-EFA8-1903-8FD6-0236B08903F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465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003D731-E9F9-C840-6738-9B83BAC7A6E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8" r="14281"/>
          <a:stretch/>
        </p:blipFill>
        <p:spPr>
          <a:xfrm>
            <a:off x="112921" y="5930361"/>
            <a:ext cx="698809" cy="720574"/>
          </a:xfrm>
          <a:prstGeom prst="rect">
            <a:avLst/>
          </a:prstGeom>
          <a:effectLst/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B22BB0D9-FC8E-AA57-F000-D36C543B77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85525" y="223723"/>
            <a:ext cx="10835971" cy="124685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000" b="1" i="0">
                <a:solidFill>
                  <a:schemeClr val="accent1"/>
                </a:solidFill>
                <a:latin typeface="Barlow Condensed SemiBold" pitchFamily="2" charset="77"/>
              </a:defRPr>
            </a:lvl1pPr>
          </a:lstStyle>
          <a:p>
            <a:r>
              <a:rPr lang="en-US"/>
              <a:t>MAIN HEADING GOES HERE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D9C9365-BC8C-2206-6FED-98EE48641E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94952" y="1825625"/>
            <a:ext cx="10835971" cy="56878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Tx/>
              <a:buNone/>
              <a:defRPr sz="3000" b="1" i="0">
                <a:solidFill>
                  <a:schemeClr val="accent5"/>
                </a:solidFill>
                <a:latin typeface="Barlow Condensed SemiBold" pitchFamily="2" charset="77"/>
              </a:defRPr>
            </a:lvl1pPr>
            <a:lvl2pPr marL="365760" indent="-36576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5A96"/>
              </a:buClr>
              <a:buSzPct val="115000"/>
              <a:buFont typeface="System Font Regular"/>
              <a:buChar char="●"/>
              <a:defRPr sz="2000">
                <a:solidFill>
                  <a:srgbClr val="67747E"/>
                </a:solidFill>
                <a:latin typeface="Barlow" pitchFamily="2" charset="77"/>
              </a:defRPr>
            </a:lvl2pPr>
          </a:lstStyle>
          <a:p>
            <a:pPr lvl="0"/>
            <a:r>
              <a:rPr lang="en-US"/>
              <a:t>Write a subheading here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247021D-CC69-64FF-2D09-43EA8A9C2B2C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1194951" y="2394408"/>
            <a:ext cx="10835971" cy="3770722"/>
          </a:xfrm>
        </p:spPr>
        <p:txBody>
          <a:bodyPr>
            <a:normAutofit/>
          </a:bodyPr>
          <a:lstStyle>
            <a:lvl1pPr marL="228600" indent="-228600">
              <a:buClr>
                <a:schemeClr val="accent1"/>
              </a:buClr>
              <a:buSzPct val="115000"/>
              <a:buFont typeface="System Font Regular"/>
              <a:buChar char="●"/>
              <a:defRPr sz="2000">
                <a:solidFill>
                  <a:schemeClr val="accent5"/>
                </a:solidFill>
                <a:latin typeface="Barlow" pitchFamily="2" charset="77"/>
              </a:defRPr>
            </a:lvl1pPr>
            <a:lvl2pPr marL="685800" indent="-228600">
              <a:buClr>
                <a:schemeClr val="accent1"/>
              </a:buClr>
              <a:buSzPct val="115000"/>
              <a:buFont typeface="System Font Regular"/>
              <a:buChar char="●"/>
              <a:defRPr sz="2000">
                <a:solidFill>
                  <a:schemeClr val="accent5"/>
                </a:solidFill>
                <a:latin typeface="Barlow" pitchFamily="2" charset="77"/>
              </a:defRPr>
            </a:lvl2pPr>
            <a:lvl3pPr marL="1143000" indent="-228600">
              <a:buClr>
                <a:schemeClr val="accent1"/>
              </a:buClr>
              <a:buSzPct val="115000"/>
              <a:buFont typeface="System Font Regular"/>
              <a:buChar char="●"/>
              <a:defRPr sz="2000">
                <a:solidFill>
                  <a:schemeClr val="accent5"/>
                </a:solidFill>
                <a:latin typeface="Barlow" pitchFamily="2" charset="77"/>
              </a:defRPr>
            </a:lvl3pPr>
            <a:lvl4pPr marL="1600200" indent="-228600">
              <a:buClr>
                <a:schemeClr val="accent1"/>
              </a:buClr>
              <a:buSzPct val="115000"/>
              <a:buFont typeface="System Font Regular"/>
              <a:buChar char="●"/>
              <a:defRPr sz="2000">
                <a:solidFill>
                  <a:schemeClr val="accent5"/>
                </a:solidFill>
                <a:latin typeface="Barlow" pitchFamily="2" charset="77"/>
              </a:defRPr>
            </a:lvl4pPr>
            <a:lvl5pPr marL="2057400" indent="-228600">
              <a:buClr>
                <a:schemeClr val="accent1"/>
              </a:buClr>
              <a:buSzPct val="115000"/>
              <a:buFont typeface="System Font Regular"/>
              <a:buChar char="●"/>
              <a:defRPr sz="2000">
                <a:solidFill>
                  <a:schemeClr val="accent5"/>
                </a:solidFill>
                <a:latin typeface="Barlow" pitchFamily="2" charset="77"/>
              </a:defRPr>
            </a:lvl5pPr>
          </a:lstStyle>
          <a:p>
            <a:pPr lvl="0"/>
            <a:r>
              <a:rPr lang="en-US"/>
              <a:t>Ipsum lorem dolor sot as </a:t>
            </a:r>
            <a:r>
              <a:rPr lang="en-US" err="1"/>
              <a:t>jfasdf</a:t>
            </a:r>
            <a:r>
              <a:rPr lang="en-US"/>
              <a:t> 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170A2B-BA06-7B21-F08D-0B3C24B71B09}"/>
              </a:ext>
            </a:extLst>
          </p:cNvPr>
          <p:cNvSpPr/>
          <p:nvPr userDrawn="1"/>
        </p:nvSpPr>
        <p:spPr>
          <a:xfrm>
            <a:off x="11628248" y="6437991"/>
            <a:ext cx="4026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1C9868A3-6D81-B749-AA43-5FE59DE70CE7}" type="slidenum">
              <a:rPr lang="en-US" sz="1200" b="1" i="0" smtClean="0">
                <a:solidFill>
                  <a:schemeClr val="accent5"/>
                </a:solidFill>
                <a:latin typeface="Barlow" pitchFamily="2" charset="77"/>
              </a:rPr>
              <a:pPr/>
              <a:t>‹#›</a:t>
            </a:fld>
            <a:endParaRPr lang="en-US" sz="1200" b="1" i="0">
              <a:solidFill>
                <a:schemeClr val="accent5"/>
              </a:solidFill>
              <a:latin typeface="Barlow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635729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  <p15:guide id="5" pos="816" userDrawn="1">
          <p15:clr>
            <a:srgbClr val="FBAE40"/>
          </p15:clr>
        </p15:guide>
        <p15:guide id="6" orient="horz" pos="69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49B05DD-EFA8-1903-8FD6-0236B08903F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465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003D731-E9F9-C840-6738-9B83BAC7A6E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8" r="14281"/>
          <a:stretch/>
        </p:blipFill>
        <p:spPr>
          <a:xfrm>
            <a:off x="112921" y="5930361"/>
            <a:ext cx="698809" cy="720574"/>
          </a:xfrm>
          <a:prstGeom prst="rect">
            <a:avLst/>
          </a:prstGeom>
          <a:effectLst/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4170A2B-BA06-7B21-F08D-0B3C24B71B09}"/>
              </a:ext>
            </a:extLst>
          </p:cNvPr>
          <p:cNvSpPr/>
          <p:nvPr userDrawn="1"/>
        </p:nvSpPr>
        <p:spPr>
          <a:xfrm>
            <a:off x="11628248" y="6437991"/>
            <a:ext cx="4026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1C9868A3-6D81-B749-AA43-5FE59DE70CE7}" type="slidenum">
              <a:rPr lang="en-US" sz="1200" b="1" i="0" smtClean="0">
                <a:solidFill>
                  <a:schemeClr val="accent5"/>
                </a:solidFill>
                <a:latin typeface="Barlow" pitchFamily="2" charset="77"/>
              </a:rPr>
              <a:pPr/>
              <a:t>‹#›</a:t>
            </a:fld>
            <a:endParaRPr lang="en-US" sz="1200" b="1" i="0">
              <a:solidFill>
                <a:schemeClr val="accent5"/>
              </a:solidFill>
              <a:latin typeface="Barlow" pitchFamily="2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3A6A08-7593-11BB-2A27-04CC619E06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85525" y="500505"/>
            <a:ext cx="10835971" cy="681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000" b="1" i="0">
                <a:solidFill>
                  <a:schemeClr val="accent1"/>
                </a:solidFill>
                <a:latin typeface="Barlow Condensed SemiBold" pitchFamily="2" charset="77"/>
              </a:defRPr>
            </a:lvl1pPr>
          </a:lstStyle>
          <a:p>
            <a:r>
              <a:rPr lang="en-US"/>
              <a:t>MAIN HEADING GOES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F60D16-89F8-6741-2702-28B4A3F08E5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94952" y="1205456"/>
            <a:ext cx="10835971" cy="49831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Tx/>
              <a:buNone/>
              <a:defRPr sz="3000" b="1" i="0">
                <a:solidFill>
                  <a:schemeClr val="accent5"/>
                </a:solidFill>
                <a:latin typeface="Barlow Condensed SemiBold" pitchFamily="2" charset="77"/>
              </a:defRPr>
            </a:lvl1pPr>
            <a:lvl2pPr marL="365760" indent="-36576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5A96"/>
              </a:buClr>
              <a:buSzPct val="115000"/>
              <a:buFont typeface="System Font Regular"/>
              <a:buChar char="●"/>
              <a:defRPr sz="2000">
                <a:solidFill>
                  <a:srgbClr val="67747E"/>
                </a:solidFill>
                <a:latin typeface="Barlow" pitchFamily="2" charset="77"/>
              </a:defRPr>
            </a:lvl2pPr>
          </a:lstStyle>
          <a:p>
            <a:pPr lvl="0"/>
            <a:r>
              <a:rPr lang="en-US"/>
              <a:t>Write a subheading here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0229998-6C63-E2F6-FE6F-F6D93BC8D942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1194951" y="2394408"/>
            <a:ext cx="10835971" cy="3770722"/>
          </a:xfrm>
        </p:spPr>
        <p:txBody>
          <a:bodyPr>
            <a:normAutofit/>
          </a:bodyPr>
          <a:lstStyle>
            <a:lvl1pPr marL="0" indent="0">
              <a:buClr>
                <a:srgbClr val="005A96"/>
              </a:buClr>
              <a:buSzPct val="115000"/>
              <a:buFontTx/>
              <a:buNone/>
              <a:defRPr sz="2400">
                <a:solidFill>
                  <a:schemeClr val="accent5"/>
                </a:solidFill>
                <a:latin typeface="Barlow" pitchFamily="2" charset="77"/>
              </a:defRPr>
            </a:lvl1pPr>
            <a:lvl2pPr marL="457200" indent="0">
              <a:buClr>
                <a:srgbClr val="005A96"/>
              </a:buClr>
              <a:buSzPct val="115000"/>
              <a:buFontTx/>
              <a:buNone/>
              <a:defRPr sz="2400">
                <a:solidFill>
                  <a:srgbClr val="67747E"/>
                </a:solidFill>
                <a:latin typeface="Barlow" pitchFamily="2" charset="77"/>
              </a:defRPr>
            </a:lvl2pPr>
            <a:lvl3pPr marL="914400" indent="0">
              <a:buClr>
                <a:srgbClr val="005A96"/>
              </a:buClr>
              <a:buSzPct val="115000"/>
              <a:buFontTx/>
              <a:buNone/>
              <a:defRPr sz="2400">
                <a:solidFill>
                  <a:srgbClr val="67747E"/>
                </a:solidFill>
                <a:latin typeface="Barlow" pitchFamily="2" charset="77"/>
              </a:defRPr>
            </a:lvl3pPr>
            <a:lvl4pPr marL="1371600" indent="0">
              <a:buClr>
                <a:srgbClr val="005A96"/>
              </a:buClr>
              <a:buSzPct val="115000"/>
              <a:buFontTx/>
              <a:buNone/>
              <a:defRPr sz="2400">
                <a:solidFill>
                  <a:srgbClr val="67747E"/>
                </a:solidFill>
                <a:latin typeface="Barlow" pitchFamily="2" charset="77"/>
              </a:defRPr>
            </a:lvl4pPr>
            <a:lvl5pPr marL="1828800" indent="0">
              <a:buClr>
                <a:srgbClr val="005A96"/>
              </a:buClr>
              <a:buSzPct val="115000"/>
              <a:buFontTx/>
              <a:buNone/>
              <a:defRPr sz="2400">
                <a:solidFill>
                  <a:srgbClr val="67747E"/>
                </a:solidFill>
                <a:latin typeface="Barlow" pitchFamily="2" charset="77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5A96"/>
              </a:buClr>
              <a:buSzPct val="115000"/>
              <a:buFontTx/>
              <a:buNone/>
              <a:tabLst/>
              <a:defRPr/>
            </a:pPr>
            <a:r>
              <a:rPr lang="en-US"/>
              <a:t>Ipsum lorem </a:t>
            </a:r>
            <a:r>
              <a:rPr lang="en-US" err="1"/>
              <a:t>dolorepsum</a:t>
            </a:r>
            <a:r>
              <a:rPr lang="en-US"/>
              <a:t> lorem dolor sot </a:t>
            </a:r>
            <a:r>
              <a:rPr lang="en-US" err="1"/>
              <a:t>ceteras</a:t>
            </a:r>
            <a:r>
              <a:rPr lang="en-US"/>
              <a:t> deo </a:t>
            </a:r>
            <a:r>
              <a:rPr lang="en-US" err="1"/>
              <a:t>sosd</a:t>
            </a:r>
            <a:r>
              <a:rPr lang="en-US"/>
              <a:t> </a:t>
            </a:r>
            <a:r>
              <a:rPr lang="en-US" err="1"/>
              <a:t>fas</a:t>
            </a:r>
            <a:r>
              <a:rPr lang="en-US"/>
              <a:t> Ipsum lorem </a:t>
            </a:r>
            <a:r>
              <a:rPr lang="en-US" err="1"/>
              <a:t>dolorepsum</a:t>
            </a:r>
            <a:r>
              <a:rPr lang="en-US"/>
              <a:t> lorem dolor sot </a:t>
            </a:r>
            <a:r>
              <a:rPr lang="en-US" err="1"/>
              <a:t>ceteras</a:t>
            </a:r>
            <a:r>
              <a:rPr lang="en-US"/>
              <a:t> deo </a:t>
            </a:r>
            <a:r>
              <a:rPr lang="en-US" err="1"/>
              <a:t>sosd</a:t>
            </a:r>
            <a:r>
              <a:rPr lang="en-US"/>
              <a:t> </a:t>
            </a:r>
            <a:r>
              <a:rPr lang="en-US" err="1"/>
              <a:t>fased</a:t>
            </a:r>
            <a:r>
              <a:rPr lang="en-US"/>
              <a:t>. </a:t>
            </a:r>
          </a:p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235385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  <p15:guide id="5" pos="816" userDrawn="1">
          <p15:clr>
            <a:srgbClr val="FBAE40"/>
          </p15:clr>
        </p15:guide>
        <p15:guide id="6" orient="horz" pos="696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ulleted list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1878153-196F-ED4A-B71D-CA37401987C1}"/>
              </a:ext>
            </a:extLst>
          </p:cNvPr>
          <p:cNvSpPr txBox="1"/>
          <p:nvPr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C36E7AFC-BEDA-5E4F-A637-199E70858129}" type="slidenum">
              <a:rPr lang="en-US" sz="1100" smtClean="0">
                <a:solidFill>
                  <a:schemeClr val="bg1">
                    <a:lumMod val="50000"/>
                  </a:schemeClr>
                </a:solidFill>
              </a:rPr>
              <a:t>‹#›</a:t>
            </a:fld>
            <a:endParaRPr lang="en-US" sz="110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35CE65-814B-00CB-2965-9D56371ADE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7350" y="0"/>
            <a:ext cx="92465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338B130-4587-FFD7-4F43-78F44779A60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8" r="14281"/>
          <a:stretch/>
        </p:blipFill>
        <p:spPr>
          <a:xfrm>
            <a:off x="11380271" y="5930361"/>
            <a:ext cx="698809" cy="720574"/>
          </a:xfrm>
          <a:prstGeom prst="rect">
            <a:avLst/>
          </a:prstGeom>
          <a:effectLst/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A85771E-0619-67B9-EC8C-AA84906968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089" y="223723"/>
            <a:ext cx="8326120" cy="124685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000" b="1" i="0">
                <a:solidFill>
                  <a:schemeClr val="accent1"/>
                </a:solidFill>
                <a:latin typeface="Barlow Condensed SemiBold" pitchFamily="2" charset="77"/>
              </a:defRPr>
            </a:lvl1pPr>
          </a:lstStyle>
          <a:p>
            <a:r>
              <a:rPr lang="en-US"/>
              <a:t>MAIN HEADING GOES HERE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2FDAA81-BA7B-5894-8CB2-19052DEEA66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8516" y="1825625"/>
            <a:ext cx="8326120" cy="56878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Tx/>
              <a:buNone/>
              <a:defRPr sz="3000" b="1" i="0">
                <a:solidFill>
                  <a:schemeClr val="accent5"/>
                </a:solidFill>
                <a:latin typeface="Barlow Condensed SemiBold" pitchFamily="2" charset="77"/>
              </a:defRPr>
            </a:lvl1pPr>
            <a:lvl2pPr marL="365760" indent="-36576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5A96"/>
              </a:buClr>
              <a:buSzPct val="115000"/>
              <a:buFont typeface="System Font Regular"/>
              <a:buChar char="●"/>
              <a:defRPr sz="2000">
                <a:solidFill>
                  <a:srgbClr val="67747E"/>
                </a:solidFill>
                <a:latin typeface="Barlow" pitchFamily="2" charset="77"/>
              </a:defRPr>
            </a:lvl2pPr>
          </a:lstStyle>
          <a:p>
            <a:pPr lvl="0"/>
            <a:r>
              <a:rPr lang="en-US"/>
              <a:t>Write a subheading here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B041043-179B-B25B-2EBC-58602CC2C840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78514" y="2394408"/>
            <a:ext cx="8326121" cy="3751868"/>
          </a:xfrm>
        </p:spPr>
        <p:txBody>
          <a:bodyPr>
            <a:normAutofit/>
          </a:bodyPr>
          <a:lstStyle>
            <a:lvl1pPr marL="228600" indent="-228600">
              <a:buClr>
                <a:srgbClr val="005A96"/>
              </a:buClr>
              <a:buSzPct val="115000"/>
              <a:buFont typeface="System Font Regular"/>
              <a:buChar char="●"/>
              <a:defRPr sz="2000">
                <a:solidFill>
                  <a:schemeClr val="accent5"/>
                </a:solidFill>
                <a:latin typeface="Barlow" pitchFamily="2" charset="77"/>
              </a:defRPr>
            </a:lvl1pPr>
            <a:lvl2pPr marL="685800" indent="-228600">
              <a:buClr>
                <a:srgbClr val="005A96"/>
              </a:buClr>
              <a:buSzPct val="115000"/>
              <a:buFont typeface="System Font Regular"/>
              <a:buChar char="●"/>
              <a:defRPr sz="2000">
                <a:solidFill>
                  <a:schemeClr val="accent5"/>
                </a:solidFill>
                <a:latin typeface="Barlow" pitchFamily="2" charset="77"/>
              </a:defRPr>
            </a:lvl2pPr>
            <a:lvl3pPr marL="1143000" indent="-228600">
              <a:buClr>
                <a:srgbClr val="005A96"/>
              </a:buClr>
              <a:buSzPct val="115000"/>
              <a:buFont typeface="System Font Regular"/>
              <a:buChar char="●"/>
              <a:defRPr sz="2000">
                <a:solidFill>
                  <a:schemeClr val="accent5"/>
                </a:solidFill>
                <a:latin typeface="Barlow" pitchFamily="2" charset="77"/>
              </a:defRPr>
            </a:lvl3pPr>
            <a:lvl4pPr marL="1600200" indent="-228600">
              <a:buClr>
                <a:srgbClr val="005A96"/>
              </a:buClr>
              <a:buSzPct val="115000"/>
              <a:buFont typeface="System Font Regular"/>
              <a:buChar char="●"/>
              <a:defRPr sz="2000">
                <a:solidFill>
                  <a:schemeClr val="accent5"/>
                </a:solidFill>
                <a:latin typeface="Barlow" pitchFamily="2" charset="77"/>
              </a:defRPr>
            </a:lvl4pPr>
            <a:lvl5pPr marL="2057400" indent="-228600">
              <a:buClr>
                <a:srgbClr val="005A96"/>
              </a:buClr>
              <a:buSzPct val="115000"/>
              <a:buFont typeface="System Font Regular"/>
              <a:buChar char="●"/>
              <a:defRPr sz="2000">
                <a:solidFill>
                  <a:schemeClr val="accent5"/>
                </a:solidFill>
                <a:latin typeface="Barlow" pitchFamily="2" charset="77"/>
              </a:defRPr>
            </a:lvl5pPr>
          </a:lstStyle>
          <a:p>
            <a:pPr lvl="0"/>
            <a:r>
              <a:rPr lang="en-US"/>
              <a:t>Ipsum lorem dolor sot as </a:t>
            </a:r>
            <a:r>
              <a:rPr lang="en-US" err="1"/>
              <a:t>jfasdf</a:t>
            </a:r>
            <a:r>
              <a:rPr lang="en-US"/>
              <a:t> 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402930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">
    <p:bg>
      <p:bgPr>
        <a:gradFill flip="none" rotWithShape="1">
          <a:gsLst>
            <a:gs pos="0">
              <a:srgbClr val="55BEE9"/>
            </a:gs>
            <a:gs pos="40000">
              <a:srgbClr val="1775A0"/>
            </a:gs>
            <a:gs pos="100000">
              <a:srgbClr val="005881"/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0135C43-05D6-88FB-FC1B-D5A4A8788D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" y="0"/>
            <a:ext cx="12191187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BB75CB8-5AC8-0C0E-0658-576C7C1423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87645" y="2474436"/>
            <a:ext cx="6416710" cy="1909128"/>
          </a:xfrm>
        </p:spPr>
        <p:txBody>
          <a:bodyPr>
            <a:noAutofit/>
          </a:bodyPr>
          <a:lstStyle>
            <a:lvl1pPr algn="ctr">
              <a:lnSpc>
                <a:spcPts val="7400"/>
              </a:lnSpc>
              <a:defRPr sz="8000" b="1" i="0">
                <a:solidFill>
                  <a:schemeClr val="bg1"/>
                </a:solidFill>
                <a:latin typeface="Barlow Condensed" pitchFamily="2" charset="77"/>
              </a:defRPr>
            </a:lvl1pPr>
          </a:lstStyle>
          <a:p>
            <a:r>
              <a:rPr lang="en-US"/>
              <a:t>THANKS FOR LISTENING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5B4870E-8733-5A63-0074-720AFDBDD0A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887645" y="4491495"/>
            <a:ext cx="6416710" cy="1365316"/>
          </a:xfrm>
        </p:spPr>
        <p:txBody>
          <a:bodyPr/>
          <a:lstStyle>
            <a:lvl1pPr marL="0" indent="0" algn="ctr">
              <a:buFontTx/>
              <a:buNone/>
              <a:defRPr b="1" i="0">
                <a:solidFill>
                  <a:schemeClr val="bg1"/>
                </a:solidFill>
                <a:latin typeface="Barlow Condensed SemiBold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Write a Short Subtitle here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C8A2D3D-22E2-C563-F4DA-487B920F8D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829" y="1394410"/>
            <a:ext cx="2845768" cy="87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4800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st slide">
    <p:bg>
      <p:bgPr>
        <a:gradFill flip="none" rotWithShape="1">
          <a:gsLst>
            <a:gs pos="0">
              <a:srgbClr val="55BEE9"/>
            </a:gs>
            <a:gs pos="40000">
              <a:srgbClr val="1775A0"/>
            </a:gs>
            <a:gs pos="100000">
              <a:srgbClr val="005881"/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0135C43-05D6-88FB-FC1B-D5A4A8788D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" y="0"/>
            <a:ext cx="12191187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BB75CB8-5AC8-0C0E-0658-576C7C1423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87645" y="2474436"/>
            <a:ext cx="6416710" cy="1909128"/>
          </a:xfrm>
        </p:spPr>
        <p:txBody>
          <a:bodyPr>
            <a:noAutofit/>
          </a:bodyPr>
          <a:lstStyle>
            <a:lvl1pPr algn="ctr">
              <a:lnSpc>
                <a:spcPts val="7400"/>
              </a:lnSpc>
              <a:defRPr sz="8000" b="1" i="0">
                <a:solidFill>
                  <a:schemeClr val="bg1"/>
                </a:solidFill>
                <a:latin typeface="Barlow Condensed" pitchFamily="2" charset="77"/>
              </a:defRPr>
            </a:lvl1pPr>
          </a:lstStyle>
          <a:p>
            <a:r>
              <a:rPr lang="en-US"/>
              <a:t>THANKS FOR LISTENING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5B4870E-8733-5A63-0074-720AFDBDD0A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887645" y="4491495"/>
            <a:ext cx="6416710" cy="1365316"/>
          </a:xfrm>
        </p:spPr>
        <p:txBody>
          <a:bodyPr/>
          <a:lstStyle>
            <a:lvl1pPr marL="0" indent="0" algn="ctr">
              <a:buFontTx/>
              <a:buNone/>
              <a:defRPr b="1" i="0">
                <a:solidFill>
                  <a:schemeClr val="bg1"/>
                </a:solidFill>
                <a:latin typeface="Barlow Condensed SemiBold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Write a Short Subtitle here</a:t>
            </a:r>
          </a:p>
        </p:txBody>
      </p:sp>
    </p:spTree>
    <p:extLst>
      <p:ext uri="{BB962C8B-B14F-4D97-AF65-F5344CB8AC3E}">
        <p14:creationId xmlns:p14="http://schemas.microsoft.com/office/powerpoint/2010/main" val="9086081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76605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36145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62" r:id="rId2"/>
    <p:sldLayoutId id="2147483671" r:id="rId3"/>
    <p:sldLayoutId id="2147483668" r:id="rId4"/>
    <p:sldLayoutId id="2147483665" r:id="rId5"/>
    <p:sldLayoutId id="2147483672" r:id="rId6"/>
    <p:sldLayoutId id="2147483673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nl.edu/about/leadership/provost/fp102-revisions/?utm_source=chatgpt.com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nl.edu/about/leadership/provost/workload-planning-guidelines/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FBF69-FD9A-18DC-105D-8485407A4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994" y="2844108"/>
            <a:ext cx="7351961" cy="1909128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5000" dirty="0">
                <a:latin typeface="Barlow Condensed"/>
              </a:rPr>
              <a:t>Workload Planning</a:t>
            </a:r>
            <a:br>
              <a:rPr lang="en-US" sz="5000" dirty="0">
                <a:latin typeface="Barlow Condensed"/>
              </a:rPr>
            </a:br>
            <a:r>
              <a:rPr lang="en-US" sz="5000" dirty="0">
                <a:latin typeface="Barlow Condensed"/>
              </a:rPr>
              <a:t>AY2627</a:t>
            </a:r>
            <a:endParaRPr lang="en-US" sz="3000" dirty="0">
              <a:latin typeface="Barlow Condensed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155A0A-10BD-0F33-A69E-FDA0A496D7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8090" y="784809"/>
            <a:ext cx="2845768" cy="87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7095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47116-E16E-4E4C-AAC8-CB5001D88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80206-0F05-2E01-8F24-4CF553E47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 Editing Functionality 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2B775C91-082B-3532-7D39-FA47E27FED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7400" y="1833178"/>
            <a:ext cx="10618770" cy="319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5A96"/>
              </a:buClr>
              <a:buSzPct val="115000"/>
              <a:buFontTx/>
              <a:buNone/>
              <a:defRPr sz="2400" kern="1200">
                <a:solidFill>
                  <a:schemeClr val="accent5"/>
                </a:solidFill>
                <a:latin typeface="Barlow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A96"/>
              </a:buClr>
              <a:buSzPct val="115000"/>
              <a:buFontTx/>
              <a:buNone/>
              <a:defRPr sz="2400" kern="1200">
                <a:solidFill>
                  <a:srgbClr val="67747E"/>
                </a:solidFill>
                <a:latin typeface="Barlow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A96"/>
              </a:buClr>
              <a:buSzPct val="115000"/>
              <a:buFontTx/>
              <a:buNone/>
              <a:defRPr sz="2400" kern="1200">
                <a:solidFill>
                  <a:srgbClr val="67747E"/>
                </a:solidFill>
                <a:latin typeface="Barlow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A96"/>
              </a:buClr>
              <a:buSzPct val="115000"/>
              <a:buFontTx/>
              <a:buNone/>
              <a:defRPr sz="2400" kern="1200">
                <a:solidFill>
                  <a:srgbClr val="67747E"/>
                </a:solidFill>
                <a:latin typeface="Barlow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A96"/>
              </a:buClr>
              <a:buSzPct val="115000"/>
              <a:buFontTx/>
              <a:buNone/>
              <a:defRPr sz="2400" kern="1200">
                <a:solidFill>
                  <a:srgbClr val="67747E"/>
                </a:solidFill>
                <a:latin typeface="Barlow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cs typeface="Arial"/>
              </a:rPr>
              <a:t>The Delete function has already been added to the Faculty - Work Plan version of the application.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cs typeface="Arial"/>
              </a:rPr>
              <a:t>As assignments change, faculty can delete the original entry and enter new entries.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cs typeface="Arial"/>
              </a:rPr>
              <a:t>Additional editing functionality is in the works.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cs typeface="Arial"/>
              </a:rPr>
              <a:t>The approval hierarchy does not change. Faculty Load Plans must still be approved by their “Approver” as exists today.</a:t>
            </a:r>
            <a:endParaRPr lang="en-US" dirty="0">
              <a:solidFill>
                <a:schemeClr val="tx1"/>
              </a:solidFill>
              <a:cs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659E746-02E2-4AAC-9E86-F99A815C8D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65153">
            <a:off x="-76200" y="-82747"/>
            <a:ext cx="1552575" cy="155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12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47116-E16E-4E4C-AAC8-CB5001D88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80206-0F05-2E01-8F24-4CF553E47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200" y="2834130"/>
            <a:ext cx="10835971" cy="68125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Addendum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1670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FEF4B-A254-034D-24D1-A02ABAD15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0"/>
              <a:t>Key Implementation Phases</a:t>
            </a:r>
            <a:endParaRPr lang="en-US"/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82CFF14E-E2C3-4AA5-AA9D-423FF29FEA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3228" y="1715029"/>
            <a:ext cx="10618770" cy="4526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5A96"/>
              </a:buClr>
              <a:buSzPct val="115000"/>
              <a:buFontTx/>
              <a:buNone/>
              <a:defRPr sz="2400" kern="1200">
                <a:solidFill>
                  <a:schemeClr val="accent5"/>
                </a:solidFill>
                <a:latin typeface="Barlow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A96"/>
              </a:buClr>
              <a:buSzPct val="115000"/>
              <a:buFontTx/>
              <a:buNone/>
              <a:defRPr sz="2400" kern="1200">
                <a:solidFill>
                  <a:srgbClr val="67747E"/>
                </a:solidFill>
                <a:latin typeface="Barlow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A96"/>
              </a:buClr>
              <a:buSzPct val="115000"/>
              <a:buFontTx/>
              <a:buNone/>
              <a:defRPr sz="2400" kern="1200">
                <a:solidFill>
                  <a:srgbClr val="67747E"/>
                </a:solidFill>
                <a:latin typeface="Barlow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A96"/>
              </a:buClr>
              <a:buSzPct val="115000"/>
              <a:buFontTx/>
              <a:buNone/>
              <a:defRPr sz="2400" kern="1200">
                <a:solidFill>
                  <a:srgbClr val="67747E"/>
                </a:solidFill>
                <a:latin typeface="Barlow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A96"/>
              </a:buClr>
              <a:buSzPct val="115000"/>
              <a:buFontTx/>
              <a:buNone/>
              <a:defRPr sz="2400" kern="1200">
                <a:solidFill>
                  <a:srgbClr val="67747E"/>
                </a:solidFill>
                <a:latin typeface="Barlow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chemeClr val="tx1"/>
                </a:solidFill>
                <a:latin typeface="Barlow"/>
                <a:cs typeface="Arial"/>
              </a:rPr>
              <a:t>Winter 2026</a:t>
            </a:r>
            <a:r>
              <a:rPr lang="en-US" sz="2800" dirty="0">
                <a:solidFill>
                  <a:schemeClr val="tx1"/>
                </a:solidFill>
                <a:latin typeface="Barlow"/>
                <a:cs typeface="Arial"/>
              </a:rPr>
              <a:t>: Email announcement, college meeting prep, and assessment of workload tool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sz="2800" b="1" dirty="0">
                <a:solidFill>
                  <a:schemeClr val="tx1"/>
                </a:solidFill>
                <a:latin typeface="Barlow"/>
                <a:cs typeface="Arial"/>
              </a:rPr>
              <a:t>Spring 2026</a:t>
            </a:r>
            <a:r>
              <a:rPr lang="en-US" sz="2800" dirty="0">
                <a:solidFill>
                  <a:schemeClr val="tx1"/>
                </a:solidFill>
                <a:latin typeface="Barlow"/>
                <a:cs typeface="Arial"/>
              </a:rPr>
              <a:t>: Updated resources, college visits, and load planning kickoff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sz="2800" b="1" dirty="0">
                <a:solidFill>
                  <a:schemeClr val="tx1"/>
                </a:solidFill>
                <a:latin typeface="Barlow"/>
                <a:cs typeface="Arial"/>
              </a:rPr>
              <a:t>Summer 2026</a:t>
            </a:r>
            <a:r>
              <a:rPr lang="en-US" sz="2800" dirty="0">
                <a:solidFill>
                  <a:schemeClr val="tx1"/>
                </a:solidFill>
                <a:latin typeface="Barlow"/>
                <a:cs typeface="Arial"/>
              </a:rPr>
              <a:t>: FP102 added to Faculty Guidebook; starting July 1 - governs overload, summer contracts, and base load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sz="2800" b="1" dirty="0">
                <a:solidFill>
                  <a:schemeClr val="tx1"/>
                </a:solidFill>
                <a:latin typeface="Barlow"/>
                <a:cs typeface="Arial"/>
              </a:rPr>
              <a:t>Fall 2026</a:t>
            </a:r>
            <a:r>
              <a:rPr lang="en-US" sz="2800" dirty="0">
                <a:solidFill>
                  <a:schemeClr val="tx1"/>
                </a:solidFill>
                <a:latin typeface="Barlow"/>
                <a:cs typeface="Arial"/>
              </a:rPr>
              <a:t>: Full use of policy and ongoing support for load management and adjustments</a:t>
            </a:r>
            <a:endParaRPr lang="en-US" dirty="0">
              <a:solidFill>
                <a:schemeClr val="tx1"/>
              </a:solidFill>
            </a:endParaRPr>
          </a:p>
          <a:p>
            <a:pPr>
              <a:buClrTx/>
              <a:buSzTx/>
            </a:pPr>
            <a:endParaRPr lang="en-US" sz="2800" b="1" dirty="0">
              <a:solidFill>
                <a:srgbClr val="1B85D4"/>
              </a:solidFill>
              <a:cs typeface="Arial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Ø"/>
            </a:pPr>
            <a:endParaRPr lang="en-US" altLang="en-US" sz="2800" dirty="0">
              <a:solidFill>
                <a:srgbClr val="1B85D4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14398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3BFAE5-198D-A515-EE94-C72166ED3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4F4EB8-DD6E-86DD-718B-988F551A9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0" dirty="0">
                <a:latin typeface="Barlow Condensed SemiBold"/>
              </a:rPr>
              <a:t>Interdependent Project: Faculty Management System</a:t>
            </a:r>
            <a:endParaRPr lang="en-US" dirty="0"/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4E9CDD22-D595-B854-D922-F28AE0CFF4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3228" y="1923478"/>
            <a:ext cx="10618770" cy="4483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5A96"/>
              </a:buClr>
              <a:buSzPct val="115000"/>
              <a:buFontTx/>
              <a:buNone/>
              <a:defRPr sz="2400" kern="1200">
                <a:solidFill>
                  <a:schemeClr val="accent5"/>
                </a:solidFill>
                <a:latin typeface="Barlow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A96"/>
              </a:buClr>
              <a:buSzPct val="115000"/>
              <a:buFontTx/>
              <a:buNone/>
              <a:defRPr sz="2400" kern="1200">
                <a:solidFill>
                  <a:srgbClr val="67747E"/>
                </a:solidFill>
                <a:latin typeface="Barlow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A96"/>
              </a:buClr>
              <a:buSzPct val="115000"/>
              <a:buFontTx/>
              <a:buNone/>
              <a:defRPr sz="2400" kern="1200">
                <a:solidFill>
                  <a:srgbClr val="67747E"/>
                </a:solidFill>
                <a:latin typeface="Barlow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A96"/>
              </a:buClr>
              <a:buSzPct val="115000"/>
              <a:buFontTx/>
              <a:buNone/>
              <a:defRPr sz="2400" kern="1200">
                <a:solidFill>
                  <a:srgbClr val="67747E"/>
                </a:solidFill>
                <a:latin typeface="Barlow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A96"/>
              </a:buClr>
              <a:buSzPct val="115000"/>
              <a:buFontTx/>
              <a:buNone/>
              <a:defRPr sz="2400" kern="1200">
                <a:solidFill>
                  <a:srgbClr val="67747E"/>
                </a:solidFill>
                <a:latin typeface="Barlow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/>
              <a:buChar char="•"/>
            </a:pPr>
            <a:r>
              <a:rPr lang="en-US" sz="2800" b="1" dirty="0">
                <a:solidFill>
                  <a:schemeClr val="tx1"/>
                </a:solidFill>
                <a:latin typeface="Barlow"/>
                <a:cs typeface="Arial"/>
              </a:rPr>
              <a:t>Tool Evaluation Underway</a:t>
            </a:r>
            <a:r>
              <a:rPr lang="en-US" sz="2800" dirty="0">
                <a:solidFill>
                  <a:schemeClr val="tx1"/>
                </a:solidFill>
                <a:latin typeface="Barlow"/>
                <a:cs typeface="Arial"/>
              </a:rPr>
              <a:t>: Core team assesses whether to </a:t>
            </a:r>
            <a:r>
              <a:rPr lang="en-US" sz="2800" i="1" u="sng" dirty="0">
                <a:solidFill>
                  <a:schemeClr val="tx1"/>
                </a:solidFill>
                <a:latin typeface="Barlow"/>
                <a:cs typeface="Arial"/>
              </a:rPr>
              <a:t>update or replace the current</a:t>
            </a:r>
            <a:r>
              <a:rPr lang="en-US" sz="2800" dirty="0">
                <a:solidFill>
                  <a:schemeClr val="tx1"/>
                </a:solidFill>
                <a:latin typeface="Barlow"/>
                <a:cs typeface="Arial"/>
              </a:rPr>
              <a:t> Workload Tool</a:t>
            </a:r>
            <a:endParaRPr lang="en-US" dirty="0">
              <a:solidFill>
                <a:schemeClr val="tx1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2800" b="1" dirty="0">
                <a:solidFill>
                  <a:schemeClr val="tx1"/>
                </a:solidFill>
                <a:latin typeface="Barlow"/>
                <a:cs typeface="Arial"/>
              </a:rPr>
              <a:t>Goal</a:t>
            </a:r>
            <a:r>
              <a:rPr lang="en-US" sz="2800" dirty="0">
                <a:solidFill>
                  <a:schemeClr val="tx1"/>
                </a:solidFill>
                <a:latin typeface="Barlow"/>
                <a:cs typeface="Arial"/>
              </a:rPr>
              <a:t>: Ensure University and faculty can manage faculty processes and operations, including teaching, service, thought leadership, and overload on a </a:t>
            </a:r>
            <a:r>
              <a:rPr lang="en-US" sz="2800" i="1" dirty="0">
                <a:solidFill>
                  <a:schemeClr val="tx1"/>
                </a:solidFill>
                <a:latin typeface="Barlow"/>
                <a:cs typeface="Arial"/>
              </a:rPr>
              <a:t>term-by-term basis</a:t>
            </a:r>
            <a:endParaRPr lang="en-US" i="1" dirty="0">
              <a:solidFill>
                <a:schemeClr val="tx1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2800" b="1" dirty="0">
                <a:solidFill>
                  <a:schemeClr val="tx1"/>
                </a:solidFill>
                <a:latin typeface="Barlow"/>
                <a:cs typeface="Arial"/>
              </a:rPr>
              <a:t>Charter Linked in Implementation Plan</a:t>
            </a:r>
            <a:r>
              <a:rPr lang="en-US" sz="2800" dirty="0">
                <a:solidFill>
                  <a:schemeClr val="tx1"/>
                </a:solidFill>
                <a:latin typeface="Barlow"/>
                <a:cs typeface="Arial"/>
              </a:rPr>
              <a:t>: Project to select a vendor or build in-house solution will launch in late January</a:t>
            </a:r>
            <a:endParaRPr lang="en-US" dirty="0">
              <a:solidFill>
                <a:schemeClr val="tx1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2800" b="1" dirty="0">
                <a:solidFill>
                  <a:schemeClr val="tx1"/>
                </a:solidFill>
                <a:latin typeface="Barlow"/>
                <a:cs typeface="Arial"/>
              </a:rPr>
              <a:t>Decision Timeline</a:t>
            </a:r>
            <a:r>
              <a:rPr lang="en-US" sz="2800" dirty="0">
                <a:solidFill>
                  <a:schemeClr val="tx1"/>
                </a:solidFill>
                <a:latin typeface="Barlow"/>
                <a:cs typeface="Arial"/>
              </a:rPr>
              <a:t>: Recommendation due </a:t>
            </a:r>
            <a:r>
              <a:rPr lang="en-US" sz="2800" b="1" dirty="0">
                <a:solidFill>
                  <a:schemeClr val="tx1"/>
                </a:solidFill>
                <a:latin typeface="Barlow"/>
                <a:cs typeface="Arial"/>
              </a:rPr>
              <a:t>June 2026</a:t>
            </a:r>
            <a:r>
              <a:rPr lang="en-US" sz="2800" dirty="0">
                <a:solidFill>
                  <a:schemeClr val="tx1"/>
                </a:solidFill>
                <a:latin typeface="Barlow"/>
                <a:cs typeface="Arial"/>
              </a:rPr>
              <a:t>, implementation plan released </a:t>
            </a:r>
            <a:r>
              <a:rPr lang="en-US" sz="2800" b="1" dirty="0">
                <a:solidFill>
                  <a:schemeClr val="tx1"/>
                </a:solidFill>
                <a:latin typeface="Barlow"/>
                <a:cs typeface="Arial"/>
              </a:rPr>
              <a:t>Fall 2026</a:t>
            </a:r>
            <a:endParaRPr lang="en-US" dirty="0">
              <a:solidFill>
                <a:schemeClr val="tx1"/>
              </a:solidFill>
            </a:endParaRPr>
          </a:p>
          <a:p>
            <a:endParaRPr lang="en-US" sz="2800" dirty="0">
              <a:solidFill>
                <a:srgbClr val="1B85D4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23143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1AB8F4-4A84-643D-B215-24D260305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75E96-CCAC-EAFA-7168-C0AFA4031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8053" y="543637"/>
            <a:ext cx="10835971" cy="681250"/>
          </a:xfrm>
        </p:spPr>
        <p:txBody>
          <a:bodyPr>
            <a:normAutofit fontScale="90000"/>
          </a:bodyPr>
          <a:lstStyle/>
          <a:p>
            <a:r>
              <a:rPr lang="en-US" b="0">
                <a:latin typeface="Barlow Condensed SemiBold"/>
              </a:rPr>
              <a:t>FP102 Implementation Plan</a:t>
            </a:r>
            <a:endParaRPr lang="en-US" b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893E068E-EA4E-25F4-2855-1F8B49660EFC}"/>
              </a:ext>
            </a:extLst>
          </p:cNvPr>
          <p:cNvSpPr>
            <a:spLocks noGrp="1" noChangeArrowheads="1"/>
          </p:cNvSpPr>
          <p:nvPr>
            <p:ph sz="half" idx="10"/>
          </p:nvPr>
        </p:nvSpPr>
        <p:spPr bwMode="auto">
          <a:xfrm>
            <a:off x="1183228" y="1909319"/>
            <a:ext cx="10618770" cy="4914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buClrTx/>
              <a:buSzTx/>
            </a:pPr>
            <a:r>
              <a:rPr lang="en-US" sz="2800" b="1" dirty="0">
                <a:solidFill>
                  <a:schemeClr val="tx1"/>
                </a:solidFill>
                <a:latin typeface="Barlow"/>
                <a:cs typeface="Arial"/>
              </a:rPr>
              <a:t>Policy Activation</a:t>
            </a:r>
            <a:r>
              <a:rPr lang="en-US" sz="2800" dirty="0">
                <a:solidFill>
                  <a:schemeClr val="tx1"/>
                </a:solidFill>
                <a:latin typeface="Barlow"/>
                <a:cs typeface="Arial"/>
              </a:rPr>
              <a:t>: Revised FP102 Workload Policy becomes official in </a:t>
            </a:r>
            <a:r>
              <a:rPr lang="en-US" sz="2800" b="1" dirty="0">
                <a:solidFill>
                  <a:schemeClr val="tx1"/>
                </a:solidFill>
                <a:latin typeface="Barlow"/>
                <a:cs typeface="Arial"/>
              </a:rPr>
              <a:t>January 2026 but not operational until July 1.</a:t>
            </a:r>
            <a:endParaRPr lang="en-US" dirty="0">
              <a:solidFill>
                <a:schemeClr val="tx1"/>
              </a:solidFill>
              <a:cs typeface="Arial"/>
            </a:endParaRPr>
          </a:p>
          <a:p>
            <a:pPr>
              <a:buClrTx/>
              <a:buSzTx/>
            </a:pPr>
            <a:r>
              <a:rPr lang="en-US" sz="2800" b="1" dirty="0">
                <a:solidFill>
                  <a:schemeClr val="tx1"/>
                </a:solidFill>
                <a:latin typeface="Barlow"/>
                <a:cs typeface="Arial"/>
              </a:rPr>
              <a:t>Faculty Planning Timeline</a:t>
            </a:r>
            <a:r>
              <a:rPr lang="en-US" sz="2800" dirty="0">
                <a:solidFill>
                  <a:schemeClr val="tx1"/>
                </a:solidFill>
                <a:latin typeface="Barlow"/>
                <a:cs typeface="Arial"/>
              </a:rPr>
              <a:t>: Faculty submit 2026–27 workload plans in </a:t>
            </a:r>
            <a:r>
              <a:rPr lang="en-US" sz="2800" b="1" dirty="0">
                <a:solidFill>
                  <a:schemeClr val="tx1"/>
                </a:solidFill>
                <a:latin typeface="Barlow"/>
                <a:cs typeface="Arial"/>
              </a:rPr>
              <a:t>May–June 2026</a:t>
            </a:r>
            <a:endParaRPr lang="en-US" dirty="0">
              <a:solidFill>
                <a:schemeClr val="tx1"/>
              </a:solidFill>
            </a:endParaRPr>
          </a:p>
          <a:p>
            <a:pPr>
              <a:buClrTx/>
              <a:buSzTx/>
            </a:pPr>
            <a:r>
              <a:rPr lang="en-US" sz="2800" b="1" dirty="0">
                <a:solidFill>
                  <a:schemeClr val="tx1"/>
                </a:solidFill>
                <a:latin typeface="Barlow"/>
                <a:cs typeface="Arial"/>
              </a:rPr>
              <a:t>Policy Fully Operational</a:t>
            </a:r>
            <a:r>
              <a:rPr lang="en-US" sz="2800" dirty="0">
                <a:solidFill>
                  <a:schemeClr val="tx1"/>
                </a:solidFill>
                <a:latin typeface="Barlow"/>
                <a:cs typeface="Arial"/>
              </a:rPr>
              <a:t>: All workload decisions guided by FP102 starting </a:t>
            </a:r>
            <a:r>
              <a:rPr lang="en-US" sz="2800" b="1" dirty="0">
                <a:solidFill>
                  <a:schemeClr val="tx1"/>
                </a:solidFill>
                <a:latin typeface="Barlow"/>
                <a:cs typeface="Arial"/>
              </a:rPr>
              <a:t>July 1, 2026</a:t>
            </a:r>
            <a:endParaRPr lang="en-US" dirty="0">
              <a:solidFill>
                <a:schemeClr val="tx1"/>
              </a:solidFill>
            </a:endParaRPr>
          </a:p>
          <a:p>
            <a:pPr>
              <a:buClrTx/>
              <a:buSzTx/>
            </a:pPr>
            <a:r>
              <a:rPr lang="en-US" sz="2800" b="1" dirty="0">
                <a:solidFill>
                  <a:schemeClr val="tx1"/>
                </a:solidFill>
                <a:latin typeface="Barlow"/>
                <a:cs typeface="Arial"/>
              </a:rPr>
              <a:t>College Meeting Visits</a:t>
            </a:r>
            <a:r>
              <a:rPr lang="en-US" sz="2800" dirty="0">
                <a:solidFill>
                  <a:schemeClr val="tx1"/>
                </a:solidFill>
                <a:latin typeface="Barlow"/>
                <a:cs typeface="Arial"/>
              </a:rPr>
              <a:t>: Provost’s Office will attend </a:t>
            </a:r>
            <a:r>
              <a:rPr lang="en-US" sz="2800" b="1" dirty="0">
                <a:solidFill>
                  <a:schemeClr val="tx1"/>
                </a:solidFill>
                <a:latin typeface="Barlow"/>
                <a:cs typeface="Arial"/>
              </a:rPr>
              <a:t>college meetings in April–May 2026</a:t>
            </a:r>
            <a:r>
              <a:rPr lang="en-US" sz="2800" dirty="0">
                <a:solidFill>
                  <a:schemeClr val="tx1"/>
                </a:solidFill>
                <a:latin typeface="Barlow"/>
                <a:cs typeface="Arial"/>
              </a:rPr>
              <a:t> to support rollout</a:t>
            </a:r>
            <a:endParaRPr lang="en-US" dirty="0">
              <a:solidFill>
                <a:schemeClr val="tx1"/>
              </a:solidFill>
            </a:endParaRPr>
          </a:p>
          <a:p>
            <a:pPr>
              <a:buClrTx/>
              <a:buSzTx/>
            </a:pPr>
            <a:r>
              <a:rPr lang="en-US" sz="2800" b="1" dirty="0">
                <a:solidFill>
                  <a:schemeClr val="tx1"/>
                </a:solidFill>
                <a:latin typeface="Barlow"/>
                <a:cs typeface="Arial"/>
              </a:rPr>
              <a:t>Updated Resources</a:t>
            </a:r>
            <a:r>
              <a:rPr lang="en-US" sz="2800" dirty="0">
                <a:solidFill>
                  <a:schemeClr val="tx1"/>
                </a:solidFill>
                <a:latin typeface="Barlow"/>
                <a:cs typeface="Arial"/>
              </a:rPr>
              <a:t>: Load planning guides and FAQs posted to the </a:t>
            </a:r>
            <a:r>
              <a:rPr lang="en-US" sz="2800" dirty="0">
                <a:solidFill>
                  <a:srgbClr val="1B85D4"/>
                </a:solidFill>
                <a:latin typeface="Barlow"/>
                <a:cs typeface="Arial"/>
                <a:hlinkClick r:id="rId2"/>
              </a:rPr>
              <a:t>FP102 Revision Webpage</a:t>
            </a:r>
            <a:endParaRPr lang="en-US" dirty="0"/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Ø"/>
            </a:pPr>
            <a:endParaRPr lang="en-US" altLang="en-US" sz="2800" dirty="0">
              <a:solidFill>
                <a:srgbClr val="1B85D4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82795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47116-E16E-4E4C-AAC8-CB5001D88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80206-0F05-2E01-8F24-4CF553E47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Workload Planner (WLP) - Tips 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2B775C91-082B-3532-7D39-FA47E27FED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5525" y="1474569"/>
            <a:ext cx="10618770" cy="4272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5A96"/>
              </a:buClr>
              <a:buSzPct val="115000"/>
              <a:buFontTx/>
              <a:buNone/>
              <a:defRPr sz="2400" kern="1200">
                <a:solidFill>
                  <a:schemeClr val="accent5"/>
                </a:solidFill>
                <a:latin typeface="Barlow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A96"/>
              </a:buClr>
              <a:buSzPct val="115000"/>
              <a:buFontTx/>
              <a:buNone/>
              <a:defRPr sz="2400" kern="1200">
                <a:solidFill>
                  <a:srgbClr val="67747E"/>
                </a:solidFill>
                <a:latin typeface="Barlow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A96"/>
              </a:buClr>
              <a:buSzPct val="115000"/>
              <a:buFontTx/>
              <a:buNone/>
              <a:defRPr sz="2400" kern="1200">
                <a:solidFill>
                  <a:srgbClr val="67747E"/>
                </a:solidFill>
                <a:latin typeface="Barlow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A96"/>
              </a:buClr>
              <a:buSzPct val="115000"/>
              <a:buFontTx/>
              <a:buNone/>
              <a:defRPr sz="2400" kern="1200">
                <a:solidFill>
                  <a:srgbClr val="67747E"/>
                </a:solidFill>
                <a:latin typeface="Barlow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A96"/>
              </a:buClr>
              <a:buSzPct val="115000"/>
              <a:buFontTx/>
              <a:buNone/>
              <a:defRPr sz="2400" kern="1200">
                <a:solidFill>
                  <a:srgbClr val="67747E"/>
                </a:solidFill>
                <a:latin typeface="Barlow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cs typeface="Arial"/>
              </a:rPr>
              <a:t>Review Guidelines for Workload Planning  AY2627.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https://nl.edu/about/leadership/provost/workload-planning-guidelines/</a:t>
            </a:r>
            <a:endParaRPr lang="en-US" u="sng" dirty="0">
              <a:solidFill>
                <a:srgbClr val="0563C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cs typeface="Arial"/>
              </a:rPr>
              <a:t>Verify Faculty Information  (Appointment Duration, Rank, Track).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cs typeface="Arial"/>
              </a:rPr>
              <a:t>Workload requirements in WLP match FP-102 requirements.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cs typeface="Arial"/>
              </a:rPr>
              <a:t>Review Assigned CRN’s section for Accuracy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cs typeface="Arial"/>
              </a:rPr>
              <a:t>Load type always defaults to overload.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cs typeface="Arial"/>
              </a:rPr>
              <a:t>Override SH / QH if necessary when entering courses.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cs typeface="Arial"/>
              </a:rPr>
              <a:t>Review Faculty Work Plan Summary Report for outliers.</a:t>
            </a:r>
          </a:p>
        </p:txBody>
      </p:sp>
    </p:spTree>
    <p:extLst>
      <p:ext uri="{BB962C8B-B14F-4D97-AF65-F5344CB8AC3E}">
        <p14:creationId xmlns:p14="http://schemas.microsoft.com/office/powerpoint/2010/main" val="1896098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47116-E16E-4E4C-AAC8-CB5001D88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80206-0F05-2E01-8F24-4CF553E47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Correcting Load Type in Assigned CRN’s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2B775C91-082B-3532-7D39-FA47E27FED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5525" y="1391805"/>
            <a:ext cx="10618770" cy="1264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5A96"/>
              </a:buClr>
              <a:buSzPct val="115000"/>
              <a:buFontTx/>
              <a:buNone/>
              <a:defRPr sz="2400" kern="1200">
                <a:solidFill>
                  <a:schemeClr val="accent5"/>
                </a:solidFill>
                <a:latin typeface="Barlow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A96"/>
              </a:buClr>
              <a:buSzPct val="115000"/>
              <a:buFontTx/>
              <a:buNone/>
              <a:defRPr sz="2400" kern="1200">
                <a:solidFill>
                  <a:srgbClr val="67747E"/>
                </a:solidFill>
                <a:latin typeface="Barlow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A96"/>
              </a:buClr>
              <a:buSzPct val="115000"/>
              <a:buFontTx/>
              <a:buNone/>
              <a:defRPr sz="2400" kern="1200">
                <a:solidFill>
                  <a:srgbClr val="67747E"/>
                </a:solidFill>
                <a:latin typeface="Barlow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A96"/>
              </a:buClr>
              <a:buSzPct val="115000"/>
              <a:buFontTx/>
              <a:buNone/>
              <a:defRPr sz="2400" kern="1200">
                <a:solidFill>
                  <a:srgbClr val="67747E"/>
                </a:solidFill>
                <a:latin typeface="Barlow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A96"/>
              </a:buClr>
              <a:buSzPct val="115000"/>
              <a:buFontTx/>
              <a:buNone/>
              <a:defRPr sz="2400" kern="1200">
                <a:solidFill>
                  <a:srgbClr val="67747E"/>
                </a:solidFill>
                <a:latin typeface="Barlow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cs typeface="Arial"/>
              </a:rPr>
              <a:t>Due to a complication in Banner, these scheduled courses are always OVERLOAD.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cs typeface="Arial"/>
              </a:rPr>
              <a:t>This is not an ideal situation, but incorrect entries can be corrected.  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E88936B6-5E02-41C2-BDB6-E7D202E749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524" y="2791384"/>
            <a:ext cx="10690415" cy="3385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5190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47116-E16E-4E4C-AAC8-CB5001D88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80206-0F05-2E01-8F24-4CF553E47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Assigned CRN’s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2B775C91-082B-3532-7D39-FA47E27FED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5525" y="1313979"/>
            <a:ext cx="10618770" cy="4252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5A96"/>
              </a:buClr>
              <a:buSzPct val="115000"/>
              <a:buFontTx/>
              <a:buNone/>
              <a:defRPr sz="2400" kern="1200">
                <a:solidFill>
                  <a:schemeClr val="accent5"/>
                </a:solidFill>
                <a:latin typeface="Barlow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A96"/>
              </a:buClr>
              <a:buSzPct val="115000"/>
              <a:buFontTx/>
              <a:buNone/>
              <a:defRPr sz="2400" kern="1200">
                <a:solidFill>
                  <a:srgbClr val="67747E"/>
                </a:solidFill>
                <a:latin typeface="Barlow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A96"/>
              </a:buClr>
              <a:buSzPct val="115000"/>
              <a:buFontTx/>
              <a:buNone/>
              <a:defRPr sz="2400" kern="1200">
                <a:solidFill>
                  <a:srgbClr val="67747E"/>
                </a:solidFill>
                <a:latin typeface="Barlow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A96"/>
              </a:buClr>
              <a:buSzPct val="115000"/>
              <a:buFontTx/>
              <a:buNone/>
              <a:defRPr sz="2400" kern="1200">
                <a:solidFill>
                  <a:srgbClr val="67747E"/>
                </a:solidFill>
                <a:latin typeface="Barlow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A96"/>
              </a:buClr>
              <a:buSzPct val="115000"/>
              <a:buFontTx/>
              <a:buNone/>
              <a:defRPr sz="2400" kern="1200">
                <a:solidFill>
                  <a:srgbClr val="67747E"/>
                </a:solidFill>
                <a:latin typeface="Barlow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cs typeface="Arial"/>
              </a:rPr>
              <a:t>When a course should be Teaching Load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  <a:cs typeface="Arial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cs typeface="Arial"/>
              </a:rPr>
              <a:t>Select “Add New” in the Maintain Load Section and re-enter the course as Teaching Load.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  <a:cs typeface="Arial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cs typeface="Arial"/>
              </a:rPr>
              <a:t>Save. Refresh.</a:t>
            </a:r>
          </a:p>
          <a:p>
            <a:pPr lvl="1"/>
            <a:endParaRPr lang="en-US" dirty="0">
              <a:solidFill>
                <a:schemeClr val="tx1"/>
              </a:solidFill>
              <a:cs typeface="Arial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cs typeface="Arial"/>
              </a:rPr>
              <a:t>When approved and the ‘page refreshed’, the course will be eliminated from the Assigned CRN list, and appear as Teaching Load in the Dean Approved Section.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20446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47116-E16E-4E4C-AAC8-CB5001D88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80206-0F05-2E01-8F24-4CF553E47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5525" y="123987"/>
            <a:ext cx="10835971" cy="681250"/>
          </a:xfrm>
        </p:spPr>
        <p:txBody>
          <a:bodyPr>
            <a:normAutofit fontScale="90000"/>
          </a:bodyPr>
          <a:lstStyle/>
          <a:p>
            <a:r>
              <a:rPr lang="en-US" dirty="0"/>
              <a:t>Assigned CRN’s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D53C82-C1C0-4206-8592-594290A7DF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525" y="945677"/>
            <a:ext cx="10139082" cy="568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864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47116-E16E-4E4C-AAC8-CB5001D88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80206-0F05-2E01-8F24-4CF553E47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Overriding SHs and QHs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2B775C91-082B-3532-7D39-FA47E27FED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5525" y="1427761"/>
            <a:ext cx="10618770" cy="3865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5A96"/>
              </a:buClr>
              <a:buSzPct val="115000"/>
              <a:buFontTx/>
              <a:buNone/>
              <a:defRPr sz="2400" kern="1200">
                <a:solidFill>
                  <a:schemeClr val="accent5"/>
                </a:solidFill>
                <a:latin typeface="Barlow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A96"/>
              </a:buClr>
              <a:buSzPct val="115000"/>
              <a:buFontTx/>
              <a:buNone/>
              <a:defRPr sz="2400" kern="1200">
                <a:solidFill>
                  <a:srgbClr val="67747E"/>
                </a:solidFill>
                <a:latin typeface="Barlow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A96"/>
              </a:buClr>
              <a:buSzPct val="115000"/>
              <a:buFontTx/>
              <a:buNone/>
              <a:defRPr sz="2400" kern="1200">
                <a:solidFill>
                  <a:srgbClr val="67747E"/>
                </a:solidFill>
                <a:latin typeface="Barlow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A96"/>
              </a:buClr>
              <a:buSzPct val="115000"/>
              <a:buFontTx/>
              <a:buNone/>
              <a:defRPr sz="2400" kern="1200">
                <a:solidFill>
                  <a:srgbClr val="67747E"/>
                </a:solidFill>
                <a:latin typeface="Barlow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A96"/>
              </a:buClr>
              <a:buSzPct val="115000"/>
              <a:buFontTx/>
              <a:buNone/>
              <a:defRPr sz="2400" kern="1200">
                <a:solidFill>
                  <a:srgbClr val="67747E"/>
                </a:solidFill>
                <a:latin typeface="Barlow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cs typeface="Arial"/>
              </a:rPr>
              <a:t>The SH and QH fields are ‘auto-fill’ fields – it is not necessary to enter load into either field.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cs typeface="Arial"/>
              </a:rPr>
              <a:t>How the course was created in Banner determines how the load auto-fills.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cs typeface="Arial"/>
              </a:rPr>
              <a:t>Example - If the course displays 3.00 SHs and quarter hours are needed: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cs typeface="Arial"/>
              </a:rPr>
              <a:t>Highlight the SH value and delete.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cs typeface="Arial"/>
              </a:rPr>
              <a:t>Enter 5.00 in the QH field.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cs typeface="Arial"/>
              </a:rPr>
              <a:t>Save. Refresh</a:t>
            </a:r>
            <a:endParaRPr lang="en-US" dirty="0">
              <a:solidFill>
                <a:srgbClr val="1B85D4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336757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47116-E16E-4E4C-AAC8-CB5001D88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80206-0F05-2E01-8F24-4CF553E47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5525" y="281430"/>
            <a:ext cx="10835971" cy="681250"/>
          </a:xfrm>
        </p:spPr>
        <p:txBody>
          <a:bodyPr>
            <a:normAutofit fontScale="90000"/>
          </a:bodyPr>
          <a:lstStyle/>
          <a:p>
            <a:r>
              <a:rPr lang="en-US" dirty="0"/>
              <a:t> Editing Functionality 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2B775C91-082B-3532-7D39-FA47E27FED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7400" y="1252106"/>
            <a:ext cx="10618770" cy="4235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5A96"/>
              </a:buClr>
              <a:buSzPct val="115000"/>
              <a:buFontTx/>
              <a:buNone/>
              <a:defRPr sz="2400" kern="1200">
                <a:solidFill>
                  <a:schemeClr val="accent5"/>
                </a:solidFill>
                <a:latin typeface="Barlow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A96"/>
              </a:buClr>
              <a:buSzPct val="115000"/>
              <a:buFontTx/>
              <a:buNone/>
              <a:defRPr sz="2400" kern="1200">
                <a:solidFill>
                  <a:srgbClr val="67747E"/>
                </a:solidFill>
                <a:latin typeface="Barlow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A96"/>
              </a:buClr>
              <a:buSzPct val="115000"/>
              <a:buFontTx/>
              <a:buNone/>
              <a:defRPr sz="2400" kern="1200">
                <a:solidFill>
                  <a:srgbClr val="67747E"/>
                </a:solidFill>
                <a:latin typeface="Barlow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A96"/>
              </a:buClr>
              <a:buSzPct val="115000"/>
              <a:buFontTx/>
              <a:buNone/>
              <a:defRPr sz="2400" kern="1200">
                <a:solidFill>
                  <a:srgbClr val="67747E"/>
                </a:solidFill>
                <a:latin typeface="Barlow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A96"/>
              </a:buClr>
              <a:buSzPct val="115000"/>
              <a:buFontTx/>
              <a:buNone/>
              <a:defRPr sz="2400" kern="1200">
                <a:solidFill>
                  <a:srgbClr val="67747E"/>
                </a:solidFill>
                <a:latin typeface="Barlow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cs typeface="Arial"/>
              </a:rPr>
              <a:t>Workload Planner was released in two versions: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cs typeface="Arial"/>
              </a:rPr>
              <a:t>Faculty (limited editing) and Approver (enhanced editing).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cs typeface="Arial"/>
              </a:rPr>
              <a:t>Current Faculty functionality is limited to adding “Teaching Load”, “Reassign Time”, and “Research/Service”.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cs typeface="Arial"/>
              </a:rPr>
              <a:t>Useful for initial load planning, but discourages direct faculty engagement with their plan as the year continues and workload assignments inevitably change.​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cs typeface="Arial"/>
              </a:rPr>
              <a:t>The ability to delete or modify entries is limited to “Approvers”. This necessitates a significant amount of “offline” communication between faculty and their Approver to execute edits, often resulting in faculty plans not being properly updated throughout the year.​ ​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659E746-02E2-4AAC-9E86-F99A815C8D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65153">
            <a:off x="-76200" y="-82747"/>
            <a:ext cx="1552575" cy="155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9623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47116-E16E-4E4C-AAC8-CB5001D88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80206-0F05-2E01-8F24-4CF553E47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5525" y="281430"/>
            <a:ext cx="10835971" cy="681250"/>
          </a:xfrm>
        </p:spPr>
        <p:txBody>
          <a:bodyPr>
            <a:normAutofit fontScale="90000"/>
          </a:bodyPr>
          <a:lstStyle/>
          <a:p>
            <a:r>
              <a:rPr lang="en-US" dirty="0"/>
              <a:t> Editing Functionality 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2B775C91-082B-3532-7D39-FA47E27FED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7400" y="1736113"/>
            <a:ext cx="10618770" cy="383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5A96"/>
              </a:buClr>
              <a:buSzPct val="115000"/>
              <a:buFontTx/>
              <a:buNone/>
              <a:defRPr sz="2400" kern="1200">
                <a:solidFill>
                  <a:schemeClr val="accent5"/>
                </a:solidFill>
                <a:latin typeface="Barlow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A96"/>
              </a:buClr>
              <a:buSzPct val="115000"/>
              <a:buFontTx/>
              <a:buNone/>
              <a:defRPr sz="2400" kern="1200">
                <a:solidFill>
                  <a:srgbClr val="67747E"/>
                </a:solidFill>
                <a:latin typeface="Barlow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A96"/>
              </a:buClr>
              <a:buSzPct val="115000"/>
              <a:buFontTx/>
              <a:buNone/>
              <a:defRPr sz="2400" kern="1200">
                <a:solidFill>
                  <a:srgbClr val="67747E"/>
                </a:solidFill>
                <a:latin typeface="Barlow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A96"/>
              </a:buClr>
              <a:buSzPct val="115000"/>
              <a:buFontTx/>
              <a:buNone/>
              <a:defRPr sz="2400" kern="1200">
                <a:solidFill>
                  <a:srgbClr val="67747E"/>
                </a:solidFill>
                <a:latin typeface="Barlow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A96"/>
              </a:buClr>
              <a:buSzPct val="115000"/>
              <a:buFontTx/>
              <a:buNone/>
              <a:defRPr sz="2400" kern="1200">
                <a:solidFill>
                  <a:srgbClr val="67747E"/>
                </a:solidFill>
                <a:latin typeface="Barlow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cs typeface="Arial"/>
              </a:rPr>
              <a:t>Providing faculty with the enhanced editing functionality will give them the ability to directly maintain an accurate workload plan. 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cs typeface="Arial"/>
              </a:rPr>
              <a:t>In this new model, to ensure transparency when edits are made, notifications will be sent to Approvers on a regular interval summarizing the changes made by their supervisees.​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cs typeface="Arial"/>
              </a:rPr>
              <a:t>Improving the end-of-year accuracy of individual faculty WLP’s will result in more reliable data for programs, colleges, and administration, to inform future workload planning, budgeting, staffing, and many other operational decisions​.</a:t>
            </a:r>
            <a:endParaRPr lang="en-US" dirty="0">
              <a:solidFill>
                <a:schemeClr val="tx1"/>
              </a:solidFill>
              <a:cs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659E746-02E2-4AAC-9E86-F99A815C8D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65153">
            <a:off x="-76200" y="-82747"/>
            <a:ext cx="1552575" cy="155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899453"/>
      </p:ext>
    </p:extLst>
  </p:cSld>
  <p:clrMapOvr>
    <a:masterClrMapping/>
  </p:clrMapOvr>
</p:sld>
</file>

<file path=ppt/theme/theme1.xml><?xml version="1.0" encoding="utf-8"?>
<a:theme xmlns:a="http://schemas.openxmlformats.org/drawingml/2006/main" name="NLU Branding Colors 2024">
  <a:themeElements>
    <a:clrScheme name="Custom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99A"/>
      </a:accent1>
      <a:accent2>
        <a:srgbClr val="0071CE"/>
      </a:accent2>
      <a:accent3>
        <a:srgbClr val="009ADA"/>
      </a:accent3>
      <a:accent4>
        <a:srgbClr val="87D3ED"/>
      </a:accent4>
      <a:accent5>
        <a:srgbClr val="67747E"/>
      </a:accent5>
      <a:accent6>
        <a:srgbClr val="E2E11B"/>
      </a:accent6>
      <a:hlink>
        <a:srgbClr val="009ADA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LU Branding Colors 2024" id="{DA98F757-A12C-0943-A7F7-97E94DA5F845}" vid="{89A4771F-B69A-A148-B49A-6574003D0C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490B4FC5A592B46B48B112AA87CD38B" ma:contentTypeVersion="13" ma:contentTypeDescription="Create a new document." ma:contentTypeScope="" ma:versionID="f12b0c15f0a8d9ed063ea31e71141e7d">
  <xsd:schema xmlns:xsd="http://www.w3.org/2001/XMLSchema" xmlns:xs="http://www.w3.org/2001/XMLSchema" xmlns:p="http://schemas.microsoft.com/office/2006/metadata/properties" xmlns:ns2="a3b073c7-89e0-45fb-ace5-da175b7b5409" xmlns:ns3="51653d66-481c-4e0c-84e7-d2d9f5f4b5cf" targetNamespace="http://schemas.microsoft.com/office/2006/metadata/properties" ma:root="true" ma:fieldsID="23ad939d5ffd733c3ec804c320573f04" ns2:_="" ns3:_="">
    <xsd:import namespace="a3b073c7-89e0-45fb-ace5-da175b7b5409"/>
    <xsd:import namespace="51653d66-481c-4e0c-84e7-d2d9f5f4b5c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  <xsd:element ref="ns2:lcf76f155ced4ddcb4097134ff3c332f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b073c7-89e0-45fb-ace5-da175b7b54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75656f77-cd9e-4e62-b725-3e5e362a02a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653d66-481c-4e0c-84e7-d2d9f5f4b5cf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3b073c7-89e0-45fb-ace5-da175b7b540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A2F1F20-B1C3-4387-A6F0-2DA53AAB0D6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3b073c7-89e0-45fb-ace5-da175b7b5409"/>
    <ds:schemaRef ds:uri="51653d66-481c-4e0c-84e7-d2d9f5f4b5c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2524AF0-AD3A-4E20-8D36-09D750089C1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94A2090-C5F7-4EC3-8282-B4C1888B628B}">
  <ds:schemaRefs>
    <ds:schemaRef ds:uri="51653d66-481c-4e0c-84e7-d2d9f5f4b5cf"/>
    <ds:schemaRef ds:uri="a3b073c7-89e0-45fb-ace5-da175b7b540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512</TotalTime>
  <Words>762</Words>
  <Application>Microsoft Office PowerPoint</Application>
  <PresentationFormat>Widescreen</PresentationFormat>
  <Paragraphs>61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Barlow</vt:lpstr>
      <vt:lpstr>Barlow Condensed</vt:lpstr>
      <vt:lpstr>Barlow Condensed SemiBold</vt:lpstr>
      <vt:lpstr>Calibri</vt:lpstr>
      <vt:lpstr>System Font Regular</vt:lpstr>
      <vt:lpstr>Wingdings</vt:lpstr>
      <vt:lpstr>NLU Branding Colors 2024</vt:lpstr>
      <vt:lpstr>Workload Planning AY2627</vt:lpstr>
      <vt:lpstr>FP102 Implementation Plan</vt:lpstr>
      <vt:lpstr>Workload Planner (WLP) - Tips </vt:lpstr>
      <vt:lpstr>Correcting Load Type in Assigned CRN’s</vt:lpstr>
      <vt:lpstr>Assigned CRN’s</vt:lpstr>
      <vt:lpstr>Assigned CRN’s</vt:lpstr>
      <vt:lpstr>Overriding SHs and QHs</vt:lpstr>
      <vt:lpstr> Editing Functionality </vt:lpstr>
      <vt:lpstr> Editing Functionality </vt:lpstr>
      <vt:lpstr> Editing Functionality </vt:lpstr>
      <vt:lpstr>Addendum </vt:lpstr>
      <vt:lpstr>Key Implementation Phases</vt:lpstr>
      <vt:lpstr>Interdependent Project: Faculty Management System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ASER</dc:creator>
  <cp:lastModifiedBy>Keith Dobbin</cp:lastModifiedBy>
  <cp:revision>41</cp:revision>
  <dcterms:created xsi:type="dcterms:W3CDTF">2024-09-04T07:24:55Z</dcterms:created>
  <dcterms:modified xsi:type="dcterms:W3CDTF">2026-04-23T21:15:14Z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0x010100D490B4FC5A592B46B48B112AA87CD38B</vt:lpwstr>
  </property>
  <property fmtid="{D5CDD505-2E9C-101B-9397-08002B2CF9AE}" pid="3" name="MediaServiceImageTags">
    <vt:lpwstr/>
  </property>
</Properties>
</file>