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7"/>
  </p:notesMasterIdLst>
  <p:sldIdLst>
    <p:sldId id="314" r:id="rId2"/>
    <p:sldId id="315" r:id="rId3"/>
    <p:sldId id="316" r:id="rId4"/>
    <p:sldId id="317" r:id="rId5"/>
    <p:sldId id="318" r:id="rId6"/>
  </p:sldIdLst>
  <p:sldSz cx="12192000" cy="6858000"/>
  <p:notesSz cx="6858000" cy="9144000"/>
  <p:embeddedFontLst>
    <p:embeddedFont>
      <p:font typeface="Arial Black" panose="020B0A04020102020204" pitchFamily="34" charset="0"/>
      <p:regular r:id="rId8"/>
      <p:bold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0" roundtripDataSignature="AMtx7mg8H4vY29Znihi6NOo0nq48q6s1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E6C84F7-17E1-4235-B633-19A0A7F7FCB1}">
  <a:tblStyle styleId="{5E6C84F7-17E1-4235-B633-19A0A7F7FC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1625E46-B649-417F-8632-9ADFEBA85CD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7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font" Target="fonts/font3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1702ad98024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1702ad98024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g1702ad98024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702ad9802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1702ad98024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g1702ad98024_0_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702ad98024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702ad98024_0_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g1702ad98024_0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1702ad9802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1702ad98024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g1702ad98024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1702ad9802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1702ad98024_0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https://nationallouisuniv.padlet.org/jonoelke/82v4623w71smfkl2</a:t>
            </a:r>
            <a:endParaRPr dirty="0"/>
          </a:p>
        </p:txBody>
      </p:sp>
      <p:sp>
        <p:nvSpPr>
          <p:cNvPr id="541" name="Google Shape;541;g1702ad98024_0_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/>
          <p:nvPr/>
        </p:nvSpPr>
        <p:spPr>
          <a:xfrm>
            <a:off x="0" y="0"/>
            <a:ext cx="812800" cy="68707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>
            <a:spLocks noGrp="1"/>
          </p:cNvSpPr>
          <p:nvPr>
            <p:ph type="pic" idx="2"/>
          </p:nvPr>
        </p:nvSpPr>
        <p:spPr>
          <a:xfrm>
            <a:off x="5461482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1118082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110655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 rot="5400000">
            <a:off x="4188686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 rot="5400000">
            <a:off x="7352089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 rot="5400000">
            <a:off x="2018089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1124295" y="204831"/>
            <a:ext cx="9813285" cy="778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2000"/>
              <a:buFont typeface="Arial"/>
              <a:buNone/>
              <a:defRPr sz="2000" b="1" cap="none">
                <a:solidFill>
                  <a:srgbClr val="F9F9F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/>
          <p:nvPr/>
        </p:nvSpPr>
        <p:spPr>
          <a:xfrm>
            <a:off x="10937579" y="411138"/>
            <a:ext cx="64482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2F3"/>
              </a:buClr>
              <a:buSzPts val="1600"/>
              <a:buFont typeface="Arial"/>
              <a:buNone/>
            </a:pPr>
            <a:fld id="{00000000-1234-1234-1234-123412341234}" type="slidenum">
              <a:rPr lang="en-US" sz="1600" b="0" i="0" u="none" strike="noStrike" cap="none">
                <a:solidFill>
                  <a:srgbClr val="D8E2F3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600" b="0" i="0" u="none" strike="noStrike" cap="none">
              <a:solidFill>
                <a:srgbClr val="D8E2F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1123950" y="1147055"/>
            <a:ext cx="10458449" cy="5449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81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61AF"/>
              </a:buClr>
              <a:buSzPts val="2400"/>
              <a:buFont typeface="Arial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5A5A5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79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erriweather Sans"/>
              <a:buChar char="»"/>
              <a:defRPr sz="8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6"/>
          <p:cNvSpPr txBox="1">
            <a:spLocks noGrp="1"/>
          </p:cNvSpPr>
          <p:nvPr>
            <p:ph type="ctrTitle"/>
          </p:nvPr>
        </p:nvSpPr>
        <p:spPr>
          <a:xfrm>
            <a:off x="358219" y="933826"/>
            <a:ext cx="492079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Black"/>
              <a:buNone/>
              <a:defRPr sz="36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subTitle" idx="1"/>
          </p:nvPr>
        </p:nvSpPr>
        <p:spPr>
          <a:xfrm>
            <a:off x="358219" y="3413501"/>
            <a:ext cx="4920791" cy="152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2" name="Google Shape;2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325" y="4935070"/>
            <a:ext cx="2640475" cy="914427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6"/>
          <p:cNvSpPr/>
          <p:nvPr/>
        </p:nvSpPr>
        <p:spPr>
          <a:xfrm>
            <a:off x="11517301" y="6550535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>
            <a:spLocks noGrp="1"/>
          </p:cNvSpPr>
          <p:nvPr>
            <p:ph type="title"/>
          </p:nvPr>
        </p:nvSpPr>
        <p:spPr>
          <a:xfrm>
            <a:off x="1053548" y="1709738"/>
            <a:ext cx="10293902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body" idx="1"/>
          </p:nvPr>
        </p:nvSpPr>
        <p:spPr>
          <a:xfrm>
            <a:off x="1053548" y="4589463"/>
            <a:ext cx="10293902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7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28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gradFill>
          <a:gsLst>
            <a:gs pos="0">
              <a:srgbClr val="55BEE9"/>
            </a:gs>
            <a:gs pos="40000">
              <a:srgbClr val="1775A0"/>
            </a:gs>
            <a:gs pos="100000">
              <a:srgbClr val="005881"/>
            </a:gs>
          </a:gsLst>
          <a:lin ang="10800000" scaled="0"/>
        </a:gra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ctrTitle"/>
          </p:nvPr>
        </p:nvSpPr>
        <p:spPr>
          <a:xfrm>
            <a:off x="1150073" y="933826"/>
            <a:ext cx="1020922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Black"/>
              <a:buNone/>
              <a:defRPr sz="36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ubTitle" idx="1"/>
          </p:nvPr>
        </p:nvSpPr>
        <p:spPr>
          <a:xfrm>
            <a:off x="1150073" y="3413501"/>
            <a:ext cx="10209226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2" name="Google Shape;3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33" name="Google Shape;33;p8"/>
          <p:cNvSpPr/>
          <p:nvPr/>
        </p:nvSpPr>
        <p:spPr>
          <a:xfrm>
            <a:off x="11517301" y="6550535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30184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053548" y="1681163"/>
            <a:ext cx="515840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2"/>
          </p:nvPr>
        </p:nvSpPr>
        <p:spPr>
          <a:xfrm>
            <a:off x="1053548" y="2505075"/>
            <a:ext cx="5158409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0"/>
          <p:cNvSpPr txBox="1">
            <a:spLocks noGrp="1"/>
          </p:cNvSpPr>
          <p:nvPr>
            <p:ph type="body" idx="3"/>
          </p:nvPr>
        </p:nvSpPr>
        <p:spPr>
          <a:xfrm>
            <a:off x="6430616" y="1681163"/>
            <a:ext cx="492477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4"/>
          </p:nvPr>
        </p:nvSpPr>
        <p:spPr>
          <a:xfrm>
            <a:off x="6430616" y="2505075"/>
            <a:ext cx="492477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0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1"/>
          </p:nvPr>
        </p:nvSpPr>
        <p:spPr>
          <a:xfrm>
            <a:off x="5461482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2"/>
          </p:nvPr>
        </p:nvSpPr>
        <p:spPr>
          <a:xfrm>
            <a:off x="1118082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/>
          <p:nvPr/>
        </p:nvSpPr>
        <p:spPr>
          <a:xfrm>
            <a:off x="11517301" y="6550535"/>
            <a:ext cx="37221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ctle-programming/ctle-current-programmin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ctle-programming/teaching-excellence-framework--module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1702ad98024_0_9"/>
          <p:cNvSpPr txBox="1">
            <a:spLocks noGrp="1"/>
          </p:cNvSpPr>
          <p:nvPr>
            <p:ph type="ctrTitle"/>
          </p:nvPr>
        </p:nvSpPr>
        <p:spPr>
          <a:xfrm>
            <a:off x="358219" y="933826"/>
            <a:ext cx="4920900" cy="2387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Enlighten in 11 – Intro and Professional </a:t>
            </a:r>
            <a:r>
              <a:rPr lang="en-US" dirty="0"/>
              <a:t>Development Plan</a:t>
            </a:r>
            <a:endParaRPr dirty="0"/>
          </a:p>
        </p:txBody>
      </p:sp>
      <p:sp>
        <p:nvSpPr>
          <p:cNvPr id="513" name="Google Shape;513;g1702ad98024_0_9"/>
          <p:cNvSpPr txBox="1">
            <a:spLocks noGrp="1"/>
          </p:cNvSpPr>
          <p:nvPr>
            <p:ph type="subTitle" idx="1"/>
          </p:nvPr>
        </p:nvSpPr>
        <p:spPr>
          <a:xfrm>
            <a:off x="358219" y="3413501"/>
            <a:ext cx="4920900" cy="1521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dirty="0"/>
              <a:t>October 2022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1702ad98024_0_28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60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PD Overview FA22 - SP23</a:t>
            </a:r>
            <a:endParaRPr dirty="0"/>
          </a:p>
        </p:txBody>
      </p:sp>
      <p:sp>
        <p:nvSpPr>
          <p:cNvPr id="520" name="Google Shape;520;g1702ad98024_0_28"/>
          <p:cNvSpPr txBox="1">
            <a:spLocks noGrp="1"/>
          </p:cNvSpPr>
          <p:nvPr>
            <p:ph type="body" idx="1"/>
          </p:nvPr>
        </p:nvSpPr>
        <p:spPr>
          <a:xfrm>
            <a:off x="6457525" y="1527725"/>
            <a:ext cx="5632200" cy="5156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u="sng" dirty="0"/>
              <a:t>FA22 - SP23</a:t>
            </a:r>
            <a:endParaRPr b="1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Courageous Conversations</a:t>
            </a:r>
            <a:r>
              <a:rPr lang="en-US" dirty="0"/>
              <a:t> - Candid Conversations about difficult topics in DEIB, specifically CRP and creating an equity-minded culture. Monthly on Fridays at noon (CST). 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Faculty Forums</a:t>
            </a:r>
            <a:r>
              <a:rPr lang="en-US" dirty="0"/>
              <a:t> - Presentations regarding of strategic plan-aligned pedagogical and thought leadership strategies. Monthly on Fridays at noon (CST). 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Tech:30</a:t>
            </a:r>
            <a:r>
              <a:rPr lang="en-US" dirty="0"/>
              <a:t> - Monthly on Thursdays at 12:30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Enlighten in 11</a:t>
            </a:r>
            <a:r>
              <a:rPr lang="en-US" dirty="0"/>
              <a:t> - 11 minute pedagogical insights delivered during senate. You can share feedback via </a:t>
            </a:r>
            <a:r>
              <a:rPr lang="en-US" dirty="0" err="1"/>
              <a:t>Padlet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521" name="Google Shape;521;g1702ad98024_0_28"/>
          <p:cNvSpPr txBox="1">
            <a:spLocks noGrp="1"/>
          </p:cNvSpPr>
          <p:nvPr>
            <p:ph type="body" idx="1"/>
          </p:nvPr>
        </p:nvSpPr>
        <p:spPr>
          <a:xfrm>
            <a:off x="931680" y="1527725"/>
            <a:ext cx="4980000" cy="5156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50" b="1" u="sng" dirty="0"/>
              <a:t>Last year</a:t>
            </a:r>
            <a:endParaRPr sz="2150" u="sng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50" b="1" dirty="0"/>
              <a:t>Faculty Forums</a:t>
            </a:r>
            <a:r>
              <a:rPr lang="en-US" sz="2150" dirty="0"/>
              <a:t> - Weekly presentations on pedagogical strategies </a:t>
            </a:r>
            <a:endParaRPr sz="215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15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50" b="1" dirty="0"/>
              <a:t>Tech Training </a:t>
            </a:r>
            <a:r>
              <a:rPr lang="en-US" sz="2150" dirty="0"/>
              <a:t> - Sporadic, as-needed</a:t>
            </a:r>
            <a:endParaRPr sz="215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15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50" b="1" dirty="0"/>
              <a:t>Mentoring Program</a:t>
            </a:r>
            <a:endParaRPr sz="215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50" b="1" dirty="0"/>
              <a:t>CTLE Newsletter</a:t>
            </a:r>
            <a:endParaRPr sz="215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50" b="1" dirty="0"/>
              <a:t>PD by request</a:t>
            </a:r>
            <a:endParaRPr sz="215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50" b="1" dirty="0"/>
              <a:t>JumpStart Orientation</a:t>
            </a:r>
            <a:endParaRPr sz="215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50" b="1" dirty="0"/>
              <a:t>Faculty Performance Evaluation </a:t>
            </a:r>
            <a:endParaRPr sz="215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150" b="1" dirty="0"/>
              <a:t>Promotion and Tenure </a:t>
            </a:r>
            <a:endParaRPr sz="2150" b="1" dirty="0"/>
          </a:p>
        </p:txBody>
      </p:sp>
      <p:sp>
        <p:nvSpPr>
          <p:cNvPr id="522" name="Google Shape;522;g1702ad98024_0_28"/>
          <p:cNvSpPr/>
          <p:nvPr/>
        </p:nvSpPr>
        <p:spPr>
          <a:xfrm>
            <a:off x="977350" y="1978625"/>
            <a:ext cx="4725900" cy="1749600"/>
          </a:xfrm>
          <a:prstGeom prst="rect">
            <a:avLst/>
          </a:prstGeom>
          <a:noFill/>
          <a:ln w="38100" cap="flat" cmpd="sng">
            <a:solidFill>
              <a:srgbClr val="0563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g1702ad98024_0_28"/>
          <p:cNvSpPr/>
          <p:nvPr/>
        </p:nvSpPr>
        <p:spPr>
          <a:xfrm>
            <a:off x="5404125" y="2374825"/>
            <a:ext cx="977100" cy="542400"/>
          </a:xfrm>
          <a:prstGeom prst="rightArrow">
            <a:avLst>
              <a:gd name="adj1" fmla="val 44838"/>
              <a:gd name="adj2" fmla="val 50000"/>
            </a:avLst>
          </a:prstGeom>
          <a:solidFill>
            <a:srgbClr val="1775A0"/>
          </a:solidFill>
          <a:ln w="9525" cap="flat" cmpd="sng">
            <a:solidFill>
              <a:srgbClr val="1775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1702ad98024_0_34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60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Topic Preview</a:t>
            </a:r>
            <a:endParaRPr dirty="0"/>
          </a:p>
        </p:txBody>
      </p:sp>
      <p:sp>
        <p:nvSpPr>
          <p:cNvPr id="530" name="Google Shape;530;g1702ad98024_0_34"/>
          <p:cNvSpPr txBox="1">
            <a:spLocks noGrp="1"/>
          </p:cNvSpPr>
          <p:nvPr>
            <p:ph type="body" idx="1"/>
          </p:nvPr>
        </p:nvSpPr>
        <p:spPr>
          <a:xfrm>
            <a:off x="1066406" y="1398778"/>
            <a:ext cx="10836000" cy="5156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Courageous Conversations</a:t>
            </a:r>
            <a:endParaRPr b="1" dirty="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•"/>
            </a:pPr>
            <a:r>
              <a:rPr lang="en-US" sz="2700" dirty="0"/>
              <a:t>Nov. 11th - Come together to created shared DEIB terms</a:t>
            </a:r>
            <a:endParaRPr sz="2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US" sz="2700" dirty="0"/>
              <a:t>Dec. 12th - Disaggregating data to build equity-mindedness</a:t>
            </a:r>
            <a:endParaRPr sz="2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Faculty Forums</a:t>
            </a:r>
            <a:endParaRPr b="1" dirty="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•"/>
            </a:pPr>
            <a:r>
              <a:rPr lang="en-US" sz="2700" dirty="0"/>
              <a:t>October 28th - Grading for Equity call for engagement</a:t>
            </a:r>
            <a:endParaRPr sz="2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US" sz="2700" dirty="0"/>
              <a:t>Nov. 4th - Building equity-mindedness using social justice case studies</a:t>
            </a:r>
            <a:endParaRPr sz="2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US" sz="2700" dirty="0"/>
              <a:t>December - No Faculty Forum</a:t>
            </a:r>
            <a:endParaRPr sz="2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 dirty="0"/>
              <a:t>Tech:30</a:t>
            </a:r>
            <a:endParaRPr b="1" dirty="0"/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Char char="•"/>
            </a:pPr>
            <a:r>
              <a:rPr lang="en-US" sz="2700" dirty="0"/>
              <a:t>Nov. 17th - Leveraging Analytics in D2L</a:t>
            </a:r>
            <a:endParaRPr sz="2700" dirty="0"/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Char char="•"/>
            </a:pPr>
            <a:r>
              <a:rPr lang="en-US" sz="2700" dirty="0"/>
              <a:t>Dec. 15th - Enhancing Engagement using Zoom Breakout rooms</a:t>
            </a:r>
            <a:endParaRPr sz="2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700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700" dirty="0"/>
              <a:t>Visit the </a:t>
            </a:r>
            <a:r>
              <a:rPr lang="en-US" sz="2700" u="sng" dirty="0">
                <a:solidFill>
                  <a:schemeClr val="hlink"/>
                </a:solidFill>
                <a:hlinkClick r:id="rId3"/>
              </a:rPr>
              <a:t>Current Programming</a:t>
            </a:r>
            <a:r>
              <a:rPr lang="en-US" sz="2700" dirty="0"/>
              <a:t> page to learn more and register</a:t>
            </a:r>
            <a:endParaRPr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1702ad98024_0_40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60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Enlighten in 11</a:t>
            </a:r>
            <a:endParaRPr/>
          </a:p>
        </p:txBody>
      </p:sp>
      <p:sp>
        <p:nvSpPr>
          <p:cNvPr id="537" name="Google Shape;537;g1702ad98024_0_40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60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Brief share-out of a pedagogical concept - with follow-up collaboration via Padlet</a:t>
            </a:r>
            <a:endParaRPr sz="300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3000"/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Future sessions will be sourced from faculty - what would you like to see presented here?</a:t>
            </a:r>
            <a:endParaRPr sz="300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3000" b="1"/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SzPts val="3000"/>
              <a:buChar char="●"/>
            </a:pPr>
            <a:r>
              <a:rPr lang="en-US" sz="3000" b="1"/>
              <a:t>Why Senate?</a:t>
            </a:r>
            <a:r>
              <a:rPr lang="en-US" sz="3000"/>
              <a:t> </a:t>
            </a:r>
            <a:endParaRPr sz="3000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en-US" sz="3000"/>
              <a:t>This is our attempt to bring PD to you</a:t>
            </a:r>
            <a:endParaRPr sz="3000"/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Char char="○"/>
            </a:pPr>
            <a:r>
              <a:rPr lang="en-US" sz="3000"/>
              <a:t>This is time that you’ve already dedicated in your schedule</a:t>
            </a:r>
            <a:endParaRPr sz="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1702ad98024_0_46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60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Enlighten in 11</a:t>
            </a:r>
            <a:endParaRPr/>
          </a:p>
        </p:txBody>
      </p:sp>
      <p:sp>
        <p:nvSpPr>
          <p:cNvPr id="544" name="Google Shape;544;g1702ad98024_0_46"/>
          <p:cNvSpPr txBox="1">
            <a:spLocks noGrp="1"/>
          </p:cNvSpPr>
          <p:nvPr>
            <p:ph type="body" idx="1"/>
          </p:nvPr>
        </p:nvSpPr>
        <p:spPr>
          <a:xfrm>
            <a:off x="1053550" y="1535125"/>
            <a:ext cx="10836000" cy="508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This year’s sessions will fall into one of the three domains of the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Teaching Excellence Framework</a:t>
            </a:r>
            <a:r>
              <a:rPr lang="en-US"/>
              <a:t>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Subject Matter Guide - </a:t>
            </a:r>
            <a:r>
              <a:rPr lang="en-US"/>
              <a:t>Faculty develop the ability to help students, who are mostly novices, acquire the knowledge, skills, and disposition to acclimate to the discipline’s professional practice.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Designer and Teacher - </a:t>
            </a:r>
            <a:r>
              <a:rPr lang="en-US"/>
              <a:t>Faculty develop the skills to design and facilitate learning experiences and environments to engage learners and personalize the learning to help learners achieve their educational outcomes.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b="1"/>
              <a:t>Community Builder - </a:t>
            </a:r>
            <a:r>
              <a:rPr lang="en-US"/>
              <a:t>Faculty develop the skills to create a safe, inclusive, and equitable learning community where each individual student can flourish.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376</Words>
  <Application>Microsoft Office PowerPoint</Application>
  <PresentationFormat>Widescreen</PresentationFormat>
  <Paragraphs>57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 Black</vt:lpstr>
      <vt:lpstr>Merriweather Sans</vt:lpstr>
      <vt:lpstr>Arial</vt:lpstr>
      <vt:lpstr>Calibri</vt:lpstr>
      <vt:lpstr>Office Theme</vt:lpstr>
      <vt:lpstr>Enlighten in 11 – Intro and Professional Development Plan</vt:lpstr>
      <vt:lpstr>PD Overview FA22 - SP23</vt:lpstr>
      <vt:lpstr>Topic Preview</vt:lpstr>
      <vt:lpstr>Enlighten in 11</vt:lpstr>
      <vt:lpstr>Enlighten in 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Enlighten in 11 – Intro and Professional Development Plan</dc:title>
  <dc:creator>Shamil Clay</dc:creator>
  <cp:lastModifiedBy>Jon Oelke</cp:lastModifiedBy>
  <cp:revision>4</cp:revision>
  <dcterms:created xsi:type="dcterms:W3CDTF">2020-01-13T18:02:54Z</dcterms:created>
  <dcterms:modified xsi:type="dcterms:W3CDTF">2022-10-21T20:38:14Z</dcterms:modified>
</cp:coreProperties>
</file>