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  <p:sldId id="260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066C83-1462-7441-944A-571951E2C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219" y="933826"/>
            <a:ext cx="4920791" cy="238760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219" y="3413501"/>
            <a:ext cx="4920791" cy="1521569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F090F0-4509-2842-B792-CB3DEDB54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5" y="4935070"/>
            <a:ext cx="2640475" cy="914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8A2E3-BEA9-294D-B9C6-564BD248C87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412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61482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808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DA9A29-B7AE-6B4B-A4C7-FD67E9FE2E2B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B50BB3-076F-F14B-880E-8976DB1028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477AA0-AF4B-074D-8B19-A27D2E92E419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82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555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6555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03A0-3FDF-7D49-AE85-52C3D0896F03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286F4-1B83-2E48-B886-70EC6C2A89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7D9B8F-F6AE-4F43-9112-5D68ADA106C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429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3558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6858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F70171-E365-EB49-95E0-F81894637736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4A8308-8213-5B47-A025-69E2F5879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ACE320-0E39-3243-85C5-54041A46F8FF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18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825625"/>
            <a:ext cx="10835971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F3DE70-39AE-4B43-B6B1-C863B4A0738B}"/>
              </a:ext>
            </a:extLst>
          </p:cNvPr>
          <p:cNvSpPr/>
          <p:nvPr userDrawn="1"/>
        </p:nvSpPr>
        <p:spPr>
          <a:xfrm>
            <a:off x="0" y="0"/>
            <a:ext cx="812800" cy="6870700"/>
          </a:xfrm>
          <a:prstGeom prst="rect">
            <a:avLst/>
          </a:prstGeom>
          <a:gradFill flip="none" rotWithShape="1">
            <a:gsLst>
              <a:gs pos="64000">
                <a:srgbClr val="1775A0"/>
              </a:gs>
              <a:gs pos="0">
                <a:srgbClr val="55BEE9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D60DA5-8D80-3041-AD9F-AD8B374430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54EBEB-F487-D74C-B657-56E34C9FA03E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00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1709738"/>
            <a:ext cx="1029390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548" y="4589463"/>
            <a:ext cx="1029390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494A6-BCF0-F140-93AB-24B39BDB873A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54487-268F-4346-A82B-8B8D81471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C7B2D4-FE88-3747-86E9-76F3B0F6259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5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 flip="none" rotWithShape="1"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073" y="933826"/>
            <a:ext cx="10209226" cy="238760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0073" y="3413501"/>
            <a:ext cx="10209226" cy="1655762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83CB9-3572-1146-9090-42FF23245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192FE4-F7C5-894A-9960-F44893786AE3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19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548" y="1825625"/>
            <a:ext cx="496625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C46E40-8269-4440-8048-3783DC92871F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561CE1-F390-6744-8676-864718FB0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98BB20-2F28-ED48-AD81-701F0E4EE899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561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184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548" y="1681163"/>
            <a:ext cx="515840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3548" y="2505075"/>
            <a:ext cx="5158409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0616" y="1681163"/>
            <a:ext cx="49247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0616" y="2505075"/>
            <a:ext cx="492477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74D1E4-D3B9-7D4B-BA92-CD1BA22845EA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62FD28-A84C-5141-ABA0-054FEF163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A0D9C6-D177-1F42-959B-2F254AB1E2CB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14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CCB9-01C0-B841-8141-AA6BE5653FD7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A9F16-9F9C-A441-ACF8-191D6F6A42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878153-196F-ED4A-B71D-CA37401987C1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52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AB55AB-69A3-BB49-BE1D-E53EB93E1430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B44531-B70B-C840-BC4D-B7A36FE3EA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E28199-E406-B544-BAE1-D00784EAC518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85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482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808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DEC0B5-7D2C-B640-AD91-A4A78D108EC0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12F8F9-980F-2A47-999E-6A74D138D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40B75C-EF89-B54C-9F21-6F40AB639D9F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961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61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ctle-programming/teaching-excellence-framework--modules/subject-matter-guid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ctle-programming/teaching-excellence-framework--modules/subject-matter-guid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managing-your-course/teaching-your-course/best-practices-for-educators/culturally-responsive-pedagogies/" TargetMode="External"/><Relationship Id="rId2" Type="http://schemas.openxmlformats.org/officeDocument/2006/relationships/hyperlink" Target="https://ebookcentral-proquest-com.nl.idm.oclc.org/lib/nlu/detail.action?docID=174545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concept-map/" TargetMode="External"/><Relationship Id="rId2" Type="http://schemas.openxmlformats.org/officeDocument/2006/relationships/hyperlink" Target="https://youtu.be/a238BDOar6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l.hosted.panopto.com/Panopto/Pages/Viewer.aspx?id=87d20b69-e1fd-4161-9454-af1801301901&amp;start=0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nationallouisuniv.padlet.org/jonoelke/82v4623w71smfkl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B4C0-FF72-CE41-BE13-C4974C980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219" y="933826"/>
            <a:ext cx="5379390" cy="2387600"/>
          </a:xfrm>
        </p:spPr>
        <p:txBody>
          <a:bodyPr/>
          <a:lstStyle/>
          <a:p>
            <a:r>
              <a:rPr lang="en-US" dirty="0" smtClean="0"/>
              <a:t>Enlighten in 11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800" dirty="0" smtClean="0"/>
              <a:t>Connecting Students to the Content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CC798-6027-C548-95C2-3D71E1CE5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219" y="3413501"/>
            <a:ext cx="5379390" cy="1655762"/>
          </a:xfrm>
        </p:spPr>
        <p:txBody>
          <a:bodyPr/>
          <a:lstStyle/>
          <a:p>
            <a:r>
              <a:rPr lang="en-US" dirty="0" smtClean="0"/>
              <a:t>November 18, </a:t>
            </a:r>
            <a:r>
              <a:rPr lang="en-US" dirty="0" smtClean="0"/>
              <a:t>2022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2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Teaching Excellence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Subject Matter Guide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Designer and Teacher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Community Builder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907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Teaching Excellence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hlinkClick r:id="rId2"/>
              </a:rPr>
              <a:t>Subject Matter Guide </a:t>
            </a:r>
            <a:r>
              <a:rPr lang="en-US" b="1" dirty="0" smtClean="0"/>
              <a:t>- </a:t>
            </a:r>
            <a:r>
              <a:rPr lang="en-US" dirty="0" smtClean="0"/>
              <a:t>Faculty </a:t>
            </a:r>
            <a:r>
              <a:rPr lang="en-US" dirty="0"/>
              <a:t>develop the ability to help students, who are mostly </a:t>
            </a:r>
            <a:r>
              <a:rPr lang="en-US" dirty="0" smtClean="0"/>
              <a:t>content novices</a:t>
            </a:r>
            <a:r>
              <a:rPr lang="en-US" dirty="0"/>
              <a:t>, acquire the knowledge, skills, and disposition to acclimate to the discipline’s professional practice.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Faculty guide students into their deep, evolving, and foundational knowledge in their content area.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Faculty model to students the way a practitioner solves problems and applies the discipline’s skills and knowledge in a professional setting.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Faculty </a:t>
            </a:r>
            <a:r>
              <a:rPr lang="en-US" dirty="0"/>
              <a:t>utilize discipline-specific research and tools in their teaching practice. </a:t>
            </a:r>
          </a:p>
        </p:txBody>
      </p:sp>
    </p:spTree>
    <p:extLst>
      <p:ext uri="{BB962C8B-B14F-4D97-AF65-F5344CB8AC3E}">
        <p14:creationId xmlns:p14="http://schemas.microsoft.com/office/powerpoint/2010/main" val="132917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en-US" sz="3400" b="1" dirty="0" smtClean="0"/>
              <a:t>To </a:t>
            </a:r>
            <a:r>
              <a:rPr lang="en-US" sz="3400" b="1" dirty="0"/>
              <a:t>guide students into their deep, evolving, and foundational knowledge in their content </a:t>
            </a:r>
            <a:r>
              <a:rPr lang="en-US" sz="3400" b="1" dirty="0" smtClean="0"/>
              <a:t>area, </a:t>
            </a:r>
            <a:r>
              <a:rPr lang="en-US" sz="3400" dirty="0"/>
              <a:t>w</a:t>
            </a:r>
            <a:r>
              <a:rPr lang="en-US" sz="3400" dirty="0" smtClean="0"/>
              <a:t>e </a:t>
            </a:r>
            <a:r>
              <a:rPr lang="en-US" sz="3400" dirty="0"/>
              <a:t>need to understand the cultures, histories, and knowledge that students are bringing to the classroom. </a:t>
            </a:r>
            <a:endParaRPr lang="en-US" sz="3400" dirty="0" smtClean="0"/>
          </a:p>
          <a:p>
            <a:pPr lvl="1" fontAlgn="base"/>
            <a:endParaRPr lang="en-US" sz="3000" dirty="0" smtClean="0"/>
          </a:p>
          <a:p>
            <a:pPr lvl="1" fontAlgn="base"/>
            <a:r>
              <a:rPr lang="en-US" sz="3000" dirty="0" smtClean="0"/>
              <a:t>This will help us guide students to connect the course content to the wealth of knowledge they bring with them </a:t>
            </a:r>
          </a:p>
          <a:p>
            <a:pPr lvl="1" fontAlgn="base"/>
            <a:endParaRPr lang="en-US" sz="3000" dirty="0" smtClean="0"/>
          </a:p>
          <a:p>
            <a:pPr lvl="1" fontAlgn="base"/>
            <a:r>
              <a:rPr lang="en-US" sz="3000" dirty="0" smtClean="0"/>
              <a:t>Ask </a:t>
            </a:r>
            <a:r>
              <a:rPr lang="en-US" sz="3000" dirty="0"/>
              <a:t>students to share the kinds of stories and lessons shared among their families and </a:t>
            </a:r>
            <a:r>
              <a:rPr lang="en-US" sz="3000" dirty="0" smtClean="0"/>
              <a:t>communities </a:t>
            </a:r>
          </a:p>
          <a:p>
            <a:pPr lvl="1" fontAlgn="base"/>
            <a:endParaRPr lang="en-US" sz="3000" dirty="0" smtClean="0"/>
          </a:p>
          <a:p>
            <a:pPr lvl="1" fontAlgn="base"/>
            <a:r>
              <a:rPr lang="en-US" sz="3000" dirty="0" smtClean="0"/>
              <a:t>These techniques help us avoid what Paulo Freire calls the “banking concept of education” (</a:t>
            </a:r>
            <a:r>
              <a:rPr lang="en-US" sz="3000" dirty="0" smtClean="0">
                <a:hlinkClick r:id="rId2"/>
              </a:rPr>
              <a:t>Pedagogy of the Oppressed</a:t>
            </a:r>
            <a:r>
              <a:rPr lang="en-US" sz="3000" dirty="0" smtClean="0"/>
              <a:t>)</a:t>
            </a:r>
          </a:p>
          <a:p>
            <a:pPr marL="914400" lvl="2" indent="0" fontAlgn="base">
              <a:buNone/>
            </a:pPr>
            <a:endParaRPr lang="en-US" dirty="0" smtClean="0"/>
          </a:p>
          <a:p>
            <a:pPr lvl="2" fontAlgn="base"/>
            <a:endParaRPr lang="en-US" dirty="0"/>
          </a:p>
          <a:p>
            <a:pPr marL="0" indent="0" fontAlgn="base">
              <a:buNone/>
            </a:pPr>
            <a:r>
              <a:rPr lang="en-US" sz="2400" i="1" dirty="0" smtClean="0"/>
              <a:t>Note: Helping connect students to the content in this way is a great first step in practicing </a:t>
            </a:r>
            <a:r>
              <a:rPr lang="en-US" sz="2400" i="1" dirty="0" smtClean="0">
                <a:hlinkClick r:id="rId3"/>
              </a:rPr>
              <a:t>Culturally Responsive Pedagogy</a:t>
            </a:r>
            <a:r>
              <a:rPr lang="en-US" sz="2400" i="1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34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30617"/>
            <a:ext cx="10835971" cy="1016920"/>
          </a:xfrm>
        </p:spPr>
        <p:txBody>
          <a:bodyPr/>
          <a:lstStyle/>
          <a:p>
            <a:r>
              <a:rPr lang="en-US" dirty="0" smtClean="0"/>
              <a:t>Activity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347537"/>
            <a:ext cx="10835971" cy="5399772"/>
          </a:xfrm>
        </p:spPr>
        <p:txBody>
          <a:bodyPr>
            <a:normAutofit fontScale="92500" lnSpcReduction="10000"/>
          </a:bodyPr>
          <a:lstStyle/>
          <a:p>
            <a:pPr marL="914400" lvl="1" indent="-457200" fontAlgn="base">
              <a:buFont typeface="+mj-lt"/>
              <a:buAutoNum type="arabicPeriod"/>
            </a:pPr>
            <a:r>
              <a:rPr lang="en-US" dirty="0" smtClean="0"/>
              <a:t>Create </a:t>
            </a:r>
            <a:r>
              <a:rPr lang="en-US" dirty="0"/>
              <a:t>a </a:t>
            </a:r>
            <a:r>
              <a:rPr lang="en-US" u="sng" dirty="0">
                <a:hlinkClick r:id="rId2"/>
              </a:rPr>
              <a:t>Background Knowledge Probe (from the K. Patricia Cross </a:t>
            </a:r>
            <a:r>
              <a:rPr lang="en-US" u="sng" dirty="0" smtClean="0">
                <a:hlinkClick r:id="rId2"/>
              </a:rPr>
              <a:t>Academy)</a:t>
            </a:r>
            <a:endParaRPr lang="en-US" dirty="0" smtClean="0"/>
          </a:p>
          <a:p>
            <a:pPr lvl="3" fontAlgn="base"/>
            <a:r>
              <a:rPr lang="en-US" sz="1900" dirty="0" smtClean="0"/>
              <a:t>Include cultural and academic knowledge, in addition to their connections to the material</a:t>
            </a:r>
          </a:p>
          <a:p>
            <a:pPr marL="914400" lvl="1" indent="-457200" fontAlgn="base">
              <a:buFont typeface="+mj-lt"/>
              <a:buAutoNum type="arabicPeriod"/>
            </a:pPr>
            <a:r>
              <a:rPr lang="en-US" dirty="0" smtClean="0"/>
              <a:t>Concept Maps</a:t>
            </a:r>
          </a:p>
          <a:p>
            <a:pPr lvl="3" fontAlgn="base"/>
            <a:r>
              <a:rPr lang="en-US" sz="1900" dirty="0" smtClean="0">
                <a:hlinkClick r:id="rId3"/>
              </a:rPr>
              <a:t>Miro</a:t>
            </a:r>
            <a:r>
              <a:rPr lang="en-US" sz="1900" dirty="0" smtClean="0"/>
              <a:t> – Collaborative Concept Mapping (freemium)</a:t>
            </a:r>
            <a:endParaRPr lang="en-US" sz="1900" dirty="0"/>
          </a:p>
          <a:p>
            <a:pPr marL="914400" lvl="1" indent="-457200" fontAlgn="base">
              <a:buFont typeface="+mj-lt"/>
              <a:buAutoNum type="arabicPeriod"/>
            </a:pPr>
            <a:r>
              <a:rPr lang="en-US" dirty="0"/>
              <a:t>Relate the content to a story or tradition from a student’s culture or </a:t>
            </a:r>
            <a:r>
              <a:rPr lang="en-US" dirty="0" smtClean="0"/>
              <a:t>upbringing</a:t>
            </a:r>
          </a:p>
          <a:p>
            <a:pPr lvl="3" fontAlgn="base"/>
            <a:r>
              <a:rPr lang="en-US" sz="1900" dirty="0" smtClean="0"/>
              <a:t>Source this from students using the Background Knowledge Probe</a:t>
            </a:r>
            <a:endParaRPr lang="en-US" sz="1900" dirty="0"/>
          </a:p>
          <a:p>
            <a:pPr marL="914400" lvl="1" indent="-457200" fontAlgn="base">
              <a:buFont typeface="+mj-lt"/>
              <a:buAutoNum type="arabicPeriod"/>
            </a:pPr>
            <a:r>
              <a:rPr lang="en-US" dirty="0" smtClean="0"/>
              <a:t>Think-pair-share</a:t>
            </a:r>
          </a:p>
          <a:p>
            <a:pPr lvl="3" fontAlgn="base"/>
            <a:r>
              <a:rPr lang="en-US" dirty="0" smtClean="0"/>
              <a:t>Ask </a:t>
            </a:r>
            <a:r>
              <a:rPr lang="en-US" dirty="0"/>
              <a:t>students to free associate with the content topics. What previous experiences or knowledge come to mind? Next, have students share an experience related to the topic with a partner. Finally, share out with a larger group or the whole class. </a:t>
            </a:r>
          </a:p>
          <a:p>
            <a:pPr lvl="3" fontAlgn="base"/>
            <a:r>
              <a:rPr lang="en-US" sz="1900" dirty="0" smtClean="0"/>
              <a:t>For online classes, facilitate </a:t>
            </a:r>
            <a:r>
              <a:rPr lang="en-US" sz="1900" dirty="0"/>
              <a:t>this using </a:t>
            </a:r>
            <a:r>
              <a:rPr lang="en-US" sz="1900" u="sng" dirty="0">
                <a:hlinkClick r:id="rId4"/>
              </a:rPr>
              <a:t>Discussion Board Groups</a:t>
            </a:r>
            <a:r>
              <a:rPr lang="en-US" sz="1900" dirty="0"/>
              <a:t> - check out the recent Tech:30 on this topic!</a:t>
            </a:r>
          </a:p>
          <a:p>
            <a:pPr lvl="3" fontAlgn="base"/>
            <a:r>
              <a:rPr lang="en-US" sz="1900" dirty="0"/>
              <a:t>Facilitate this via Zoom breakout groups in remote </a:t>
            </a:r>
            <a:r>
              <a:rPr lang="en-US" sz="1900" dirty="0" smtClean="0"/>
              <a:t>or in-person synchronous classes</a:t>
            </a:r>
            <a:r>
              <a:rPr lang="en-US" sz="1900" dirty="0"/>
              <a:t> </a:t>
            </a:r>
          </a:p>
          <a:p>
            <a:pPr marL="914400" lvl="1" indent="-457200" fontAlgn="base">
              <a:buFont typeface="+mj-lt"/>
              <a:buAutoNum type="arabicPeriod"/>
            </a:pPr>
            <a:r>
              <a:rPr lang="en-US" dirty="0"/>
              <a:t>5 senses </a:t>
            </a:r>
            <a:r>
              <a:rPr lang="en-US" dirty="0" smtClean="0"/>
              <a:t>chart</a:t>
            </a:r>
          </a:p>
          <a:p>
            <a:pPr lvl="3" fontAlgn="base"/>
            <a:r>
              <a:rPr lang="en-US" sz="1900" dirty="0" smtClean="0"/>
              <a:t>When </a:t>
            </a:r>
            <a:r>
              <a:rPr lang="en-US" sz="1900" dirty="0"/>
              <a:t>thinking about the topic or content, what comes to mind for each sense (sight, sound, etc</a:t>
            </a:r>
            <a:r>
              <a:rPr lang="en-US" sz="1900" dirty="0" smtClean="0"/>
              <a:t>.)</a:t>
            </a:r>
          </a:p>
          <a:p>
            <a:pPr lvl="3" fontAlgn="base"/>
            <a:r>
              <a:rPr lang="en-US" sz="1900" dirty="0" smtClean="0"/>
              <a:t>Do </a:t>
            </a:r>
            <a:r>
              <a:rPr lang="en-US" sz="1900" dirty="0"/>
              <a:t>you students favor </a:t>
            </a:r>
            <a:r>
              <a:rPr lang="en-US" sz="1900" dirty="0" smtClean="0"/>
              <a:t>one of </a:t>
            </a:r>
            <a:r>
              <a:rPr lang="en-US" sz="1900" dirty="0"/>
              <a:t>the senses? This info can help you focus on the kinds of sensory activities that will activate students’ learning/engagement when designing future </a:t>
            </a:r>
            <a:r>
              <a:rPr lang="en-US" sz="1900" dirty="0" smtClean="0"/>
              <a:t>assignments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69099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Padlet Link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Padlet Link</a:t>
            </a:r>
            <a:r>
              <a:rPr lang="en-US" dirty="0" smtClean="0"/>
              <a:t> - Use the Padlet to: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Post your follow-up questions from this session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Share </a:t>
            </a:r>
            <a:r>
              <a:rPr lang="en-US" dirty="0"/>
              <a:t>your ideas for a future Enlighten in 11 session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3610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360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Arial Black</vt:lpstr>
      <vt:lpstr>1_Office Theme</vt:lpstr>
      <vt:lpstr>Enlighten in 11  Connecting Students to the Content</vt:lpstr>
      <vt:lpstr>Teaching Excellence Framework</vt:lpstr>
      <vt:lpstr>Teaching Excellence Framework</vt:lpstr>
      <vt:lpstr>Summary</vt:lpstr>
      <vt:lpstr>Activity Ideas</vt:lpstr>
      <vt:lpstr>Padlet Link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 in 11  Brought to you by the CTLE</dc:title>
  <dc:creator>Jon Oelke</dc:creator>
  <cp:lastModifiedBy>Jon Oelke</cp:lastModifiedBy>
  <cp:revision>12</cp:revision>
  <dcterms:created xsi:type="dcterms:W3CDTF">2022-11-16T20:50:50Z</dcterms:created>
  <dcterms:modified xsi:type="dcterms:W3CDTF">2023-01-11T16:35:10Z</dcterms:modified>
</cp:coreProperties>
</file>