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59" r:id="rId4"/>
    <p:sldId id="265"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5" autoAdjust="0"/>
    <p:restoredTop sz="94660"/>
  </p:normalViewPr>
  <p:slideViewPr>
    <p:cSldViewPr snapToGrid="0">
      <p:cViewPr varScale="1">
        <p:scale>
          <a:sx n="66" d="100"/>
          <a:sy n="66" d="100"/>
        </p:scale>
        <p:origin x="72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6A997C-097D-4F26-8B3C-F3AAC6D53093}"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0027A1-7345-440D-A922-D3B7B0B6A312}" type="slidenum">
              <a:rPr lang="en-US" smtClean="0"/>
              <a:t>‹#›</a:t>
            </a:fld>
            <a:endParaRPr lang="en-US"/>
          </a:p>
        </p:txBody>
      </p:sp>
    </p:spTree>
    <p:extLst>
      <p:ext uri="{BB962C8B-B14F-4D97-AF65-F5344CB8AC3E}">
        <p14:creationId xmlns:p14="http://schemas.microsoft.com/office/powerpoint/2010/main" val="665027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066C83-1462-7441-944A-571951E2C8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358219" y="933826"/>
            <a:ext cx="4920791" cy="2387600"/>
          </a:xfrm>
        </p:spPr>
        <p:txBody>
          <a:bodyPr anchor="t">
            <a:normAutofit/>
          </a:bodyPr>
          <a:lstStyle>
            <a:lvl1pPr algn="l">
              <a:defRPr sz="3600" b="1" i="0">
                <a:solidFill>
                  <a:schemeClr val="bg1"/>
                </a:solidFill>
                <a:effectLst>
                  <a:outerShdw blurRad="50800" dist="38100" dir="27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358219" y="3413501"/>
            <a:ext cx="4920791" cy="1521569"/>
          </a:xfrm>
        </p:spPr>
        <p:txBody>
          <a:bodyPr anchor="t"/>
          <a:lstStyle>
            <a:lvl1pPr marL="0" indent="0" algn="l">
              <a:buNone/>
              <a:defRPr sz="2400">
                <a:solidFill>
                  <a:schemeClr val="bg1"/>
                </a:solidFill>
                <a:effectLst>
                  <a:outerShdw blurRad="50800" dist="38100" dir="2700000" algn="tl"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ECF090F0-4509-2842-B792-CB3DEDB540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1325" y="4935070"/>
            <a:ext cx="2640475" cy="914427"/>
          </a:xfrm>
          <a:prstGeom prst="rect">
            <a:avLst/>
          </a:prstGeom>
        </p:spPr>
      </p:pic>
      <p:sp>
        <p:nvSpPr>
          <p:cNvPr id="7" name="TextBox 6">
            <a:extLst>
              <a:ext uri="{FF2B5EF4-FFF2-40B4-BE49-F238E27FC236}">
                <a16:creationId xmlns:a16="http://schemas.microsoft.com/office/drawing/2014/main" id="{4288A2E3-BEA9-294D-B9C6-564BD248C87A}"/>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0948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082"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461482"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11808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B0DA9A29-B7AE-6B4B-A4C7-FD67E9FE2E2B}"/>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25B50BB3-076F-F14B-880E-8976DB1028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10" name="TextBox 9">
            <a:extLst>
              <a:ext uri="{FF2B5EF4-FFF2-40B4-BE49-F238E27FC236}">
                <a16:creationId xmlns:a16="http://schemas.microsoft.com/office/drawing/2014/main" id="{DE477AA0-AF4B-074D-8B19-A27D2E92E419}"/>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887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06555" y="365125"/>
            <a:ext cx="10515600" cy="1325563"/>
          </a:xfrm>
        </p:spPr>
        <p:txBody>
          <a:bodyPr/>
          <a:lstStyle/>
          <a:p>
            <a:r>
              <a:rPr lang="en-US"/>
              <a:t>Click to edit Master title style</a:t>
            </a:r>
          </a:p>
        </p:txBody>
      </p:sp>
      <p:sp>
        <p:nvSpPr>
          <p:cNvPr id="3" name="Vertical Text Placeholder 2"/>
          <p:cNvSpPr>
            <a:spLocks noGrp="1"/>
          </p:cNvSpPr>
          <p:nvPr>
            <p:ph type="body" orient="vert" idx="1"/>
          </p:nvPr>
        </p:nvSpPr>
        <p:spPr>
          <a:xfrm>
            <a:off x="1106555" y="1825625"/>
            <a:ext cx="10515600" cy="43513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85E03A0-3FDF-7D49-AE85-52C3D0896F03}"/>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6D3286F4-1B83-2E48-B886-70EC6C2A89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9" name="TextBox 8">
            <a:extLst>
              <a:ext uri="{FF2B5EF4-FFF2-40B4-BE49-F238E27FC236}">
                <a16:creationId xmlns:a16="http://schemas.microsoft.com/office/drawing/2014/main" id="{DA7D9B8F-F6AE-4F43-9112-5D68ADA106CA}"/>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11171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3558"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6858"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0F70171-E365-EB49-95E0-F81894637736}"/>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414A8308-8213-5B47-A025-69E2F5879BE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9" name="TextBox 8">
            <a:extLst>
              <a:ext uri="{FF2B5EF4-FFF2-40B4-BE49-F238E27FC236}">
                <a16:creationId xmlns:a16="http://schemas.microsoft.com/office/drawing/2014/main" id="{ECACE320-0E39-3243-85C5-54041A46F8FF}"/>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7870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3548" y="365125"/>
            <a:ext cx="10835971" cy="1325563"/>
          </a:xfrm>
        </p:spPr>
        <p:txBody>
          <a:bodyPr/>
          <a:lstStyle/>
          <a:p>
            <a:r>
              <a:rPr lang="en-US"/>
              <a:t>Click to edit Master title style</a:t>
            </a:r>
          </a:p>
        </p:txBody>
      </p:sp>
      <p:sp>
        <p:nvSpPr>
          <p:cNvPr id="3" name="Content Placeholder 2"/>
          <p:cNvSpPr>
            <a:spLocks noGrp="1"/>
          </p:cNvSpPr>
          <p:nvPr>
            <p:ph idx="1"/>
          </p:nvPr>
        </p:nvSpPr>
        <p:spPr>
          <a:xfrm>
            <a:off x="1053548" y="1825625"/>
            <a:ext cx="10835971"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06F3DE70-39AE-4B43-B6B1-C863B4A0738B}"/>
              </a:ext>
            </a:extLst>
          </p:cNvPr>
          <p:cNvSpPr/>
          <p:nvPr userDrawn="1"/>
        </p:nvSpPr>
        <p:spPr>
          <a:xfrm>
            <a:off x="0" y="0"/>
            <a:ext cx="812800" cy="6870700"/>
          </a:xfrm>
          <a:prstGeom prst="rect">
            <a:avLst/>
          </a:prstGeom>
          <a:gradFill flip="none" rotWithShape="1">
            <a:gsLst>
              <a:gs pos="64000">
                <a:srgbClr val="1775A0"/>
              </a:gs>
              <a:gs pos="0">
                <a:srgbClr val="55BEE9"/>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F8D60DA5-8D80-3041-AD9F-AD8B374430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7" name="TextBox 6">
            <a:extLst>
              <a:ext uri="{FF2B5EF4-FFF2-40B4-BE49-F238E27FC236}">
                <a16:creationId xmlns:a16="http://schemas.microsoft.com/office/drawing/2014/main" id="{7054EBEB-F487-D74C-B657-56E34C9FA03E}"/>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57678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53548" y="1709738"/>
            <a:ext cx="10293902"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1053548" y="4589463"/>
            <a:ext cx="1029390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D94494A6-BCF0-F140-93AB-24B39BDB873A}"/>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0EF54487-268F-4346-A82B-8B8D81471C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9" name="TextBox 8">
            <a:extLst>
              <a:ext uri="{FF2B5EF4-FFF2-40B4-BE49-F238E27FC236}">
                <a16:creationId xmlns:a16="http://schemas.microsoft.com/office/drawing/2014/main" id="{CDC7B2D4-FE88-3747-86E9-76F3B0F6259A}"/>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939884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bg>
      <p:bgPr>
        <a:gradFill flip="none" rotWithShape="1">
          <a:gsLst>
            <a:gs pos="0">
              <a:srgbClr val="55BEE9"/>
            </a:gs>
            <a:gs pos="40000">
              <a:srgbClr val="1775A0"/>
            </a:gs>
            <a:gs pos="100000">
              <a:srgbClr val="005881"/>
            </a:gs>
          </a:gsLst>
          <a:lin ang="108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0073" y="933826"/>
            <a:ext cx="10209226" cy="2387600"/>
          </a:xfrm>
        </p:spPr>
        <p:txBody>
          <a:bodyPr anchor="t">
            <a:normAutofit/>
          </a:bodyPr>
          <a:lstStyle>
            <a:lvl1pPr algn="l">
              <a:defRPr sz="3600" b="1" i="0">
                <a:solidFill>
                  <a:schemeClr val="bg1"/>
                </a:solidFill>
                <a:effectLst>
                  <a:outerShdw blurRad="50800" dist="38100" dir="27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150073" y="3413501"/>
            <a:ext cx="10209226" cy="1655762"/>
          </a:xfrm>
        </p:spPr>
        <p:txBody>
          <a:bodyPr anchor="t"/>
          <a:lstStyle>
            <a:lvl1pPr marL="0" indent="0" algn="l">
              <a:buNone/>
              <a:defRPr sz="2400">
                <a:solidFill>
                  <a:schemeClr val="bg1"/>
                </a:solidFill>
                <a:effectLst>
                  <a:outerShdw blurRad="50800" dist="38100" dir="2700000" algn="tl"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3D983CB9-3572-1146-9090-42FF23245D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7" name="TextBox 6">
            <a:extLst>
              <a:ext uri="{FF2B5EF4-FFF2-40B4-BE49-F238E27FC236}">
                <a16:creationId xmlns:a16="http://schemas.microsoft.com/office/drawing/2014/main" id="{31192FE4-F7C5-894A-9960-F44893786AE3}"/>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8397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53548" y="365125"/>
            <a:ext cx="10300252" cy="1325563"/>
          </a:xfrm>
        </p:spPr>
        <p:txBody>
          <a:bodyPr/>
          <a:lstStyle/>
          <a:p>
            <a:r>
              <a:rPr lang="en-US"/>
              <a:t>Click to edit Master title style</a:t>
            </a:r>
          </a:p>
        </p:txBody>
      </p:sp>
      <p:sp>
        <p:nvSpPr>
          <p:cNvPr id="3" name="Content Placeholder 2"/>
          <p:cNvSpPr>
            <a:spLocks noGrp="1"/>
          </p:cNvSpPr>
          <p:nvPr>
            <p:ph sz="half" idx="1"/>
          </p:nvPr>
        </p:nvSpPr>
        <p:spPr>
          <a:xfrm>
            <a:off x="1053548" y="1825625"/>
            <a:ext cx="496625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E5C46E40-8269-4440-8048-3783DC92871F}"/>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A8561CE1-F390-6744-8676-864718FB05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10" name="TextBox 9">
            <a:extLst>
              <a:ext uri="{FF2B5EF4-FFF2-40B4-BE49-F238E27FC236}">
                <a16:creationId xmlns:a16="http://schemas.microsoft.com/office/drawing/2014/main" id="{3898BB20-2F28-ED48-AD81-701F0E4EE899}"/>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52955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53548" y="365125"/>
            <a:ext cx="10301840" cy="1325563"/>
          </a:xfrm>
        </p:spPr>
        <p:txBody>
          <a:bodyPr/>
          <a:lstStyle/>
          <a:p>
            <a:r>
              <a:rPr lang="en-US"/>
              <a:t>Click to edit Master title style</a:t>
            </a:r>
          </a:p>
        </p:txBody>
      </p:sp>
      <p:sp>
        <p:nvSpPr>
          <p:cNvPr id="3" name="Text Placeholder 2"/>
          <p:cNvSpPr>
            <a:spLocks noGrp="1"/>
          </p:cNvSpPr>
          <p:nvPr>
            <p:ph type="body" idx="1"/>
          </p:nvPr>
        </p:nvSpPr>
        <p:spPr>
          <a:xfrm>
            <a:off x="1053548" y="1681163"/>
            <a:ext cx="515840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53548" y="2505075"/>
            <a:ext cx="5158409"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30616" y="1681163"/>
            <a:ext cx="492477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30616" y="2505075"/>
            <a:ext cx="492477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674D1E4-D3B9-7D4B-BA92-CD1BA22845EA}"/>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9962FD28-A84C-5141-ABA0-054FEF1631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12" name="TextBox 11">
            <a:extLst>
              <a:ext uri="{FF2B5EF4-FFF2-40B4-BE49-F238E27FC236}">
                <a16:creationId xmlns:a16="http://schemas.microsoft.com/office/drawing/2014/main" id="{89A0D9C6-D177-1F42-959B-2F254AB1E2CB}"/>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3734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53548" y="365125"/>
            <a:ext cx="10300252" cy="1325563"/>
          </a:xfrm>
        </p:spPr>
        <p:txBody>
          <a:bodyPr/>
          <a:lstStyle/>
          <a:p>
            <a:r>
              <a:rPr lang="en-US"/>
              <a:t>Click to edit Master title style</a:t>
            </a:r>
          </a:p>
        </p:txBody>
      </p:sp>
      <p:sp>
        <p:nvSpPr>
          <p:cNvPr id="6" name="Rectangle 5">
            <a:extLst>
              <a:ext uri="{FF2B5EF4-FFF2-40B4-BE49-F238E27FC236}">
                <a16:creationId xmlns:a16="http://schemas.microsoft.com/office/drawing/2014/main" id="{35D1CCB9-01C0-B841-8141-AA6BE5653FD7}"/>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832A9F16-9F9C-A441-ACF8-191D6F6A42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8" name="TextBox 7">
            <a:extLst>
              <a:ext uri="{FF2B5EF4-FFF2-40B4-BE49-F238E27FC236}">
                <a16:creationId xmlns:a16="http://schemas.microsoft.com/office/drawing/2014/main" id="{D1878153-196F-ED4A-B71D-CA37401987C1}"/>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2043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AB55AB-69A3-BB49-BE1D-E53EB93E1430}"/>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63B44531-B70B-C840-BC4D-B7A36FE3EA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7" name="TextBox 6">
            <a:extLst>
              <a:ext uri="{FF2B5EF4-FFF2-40B4-BE49-F238E27FC236}">
                <a16:creationId xmlns:a16="http://schemas.microsoft.com/office/drawing/2014/main" id="{37E28199-E406-B544-BAE1-D00784EAC518}"/>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7304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082"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461482"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808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D2DEC0B5-7D2C-B640-AD91-A4A78D108EC0}"/>
              </a:ext>
            </a:extLst>
          </p:cNvPr>
          <p:cNvSpPr/>
          <p:nvPr userDrawn="1"/>
        </p:nvSpPr>
        <p:spPr>
          <a:xfrm>
            <a:off x="0" y="0"/>
            <a:ext cx="812800" cy="6858000"/>
          </a:xfrm>
          <a:prstGeom prst="rect">
            <a:avLst/>
          </a:prstGeom>
          <a:gradFill flip="none" rotWithShape="1">
            <a:gsLst>
              <a:gs pos="0">
                <a:srgbClr val="55BEE9"/>
              </a:gs>
              <a:gs pos="64000">
                <a:srgbClr val="1775A0"/>
              </a:gs>
              <a:gs pos="100000">
                <a:srgbClr val="005881"/>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FA12F8F9-980F-2A47-999E-6A74D138D5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56" y="5968461"/>
            <a:ext cx="1008806" cy="720574"/>
          </a:xfrm>
          <a:prstGeom prst="rect">
            <a:avLst/>
          </a:prstGeom>
          <a:effectLst>
            <a:outerShdw blurRad="50800" dist="38100" dir="13500000" algn="br" rotWithShape="0">
              <a:prstClr val="black">
                <a:alpha val="40000"/>
              </a:prstClr>
            </a:outerShdw>
          </a:effectLst>
        </p:spPr>
      </p:pic>
      <p:sp>
        <p:nvSpPr>
          <p:cNvPr id="10" name="TextBox 9">
            <a:extLst>
              <a:ext uri="{FF2B5EF4-FFF2-40B4-BE49-F238E27FC236}">
                <a16:creationId xmlns:a16="http://schemas.microsoft.com/office/drawing/2014/main" id="{B840B75C-EF89-B54C-9F21-6F40AB639D9F}"/>
              </a:ext>
            </a:extLst>
          </p:cNvPr>
          <p:cNvSpPr txBox="1"/>
          <p:nvPr userDrawn="1"/>
        </p:nvSpPr>
        <p:spPr>
          <a:xfrm>
            <a:off x="11533909" y="6359237"/>
            <a:ext cx="35618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E7AFC-BEDA-5E4F-A637-199E70858129}" type="slidenum">
              <a:rPr kumimoji="0" lang="en-US" sz="1100" b="0" i="0" u="none" strike="noStrike" kern="1200" cap="none" spc="0" normalizeH="0" baseline="0" noProof="0" smtClean="0">
                <a:ln>
                  <a:noFill/>
                </a:ln>
                <a:solidFill>
                  <a:prstClr val="white">
                    <a:lumMod val="50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580323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4373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nl.edu/ctle/ctle-programming/teaching-excellence-framework--modules/subject-matter-guid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nl.edu/ctle/ctle-programming/teaching-excellence-framework--modules/subject-matter-guid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nl.hosted.panopto.com/Panopto/Pages/Viewer.aspx?id=3958bf2d-7d16-48de-a95c-ae8c01687507&amp;start=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a238BDOar6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ocs.google.com/presentation/d/1u3Z4dcTMW5e2-8yOS-ll1RY5PWg4dWHM/edit?usp=sharing&amp;ouid=100989859169639443499&amp;rtpof=true&amp;sd=tru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nl.idm.oclc.org/login?url=https://search.ebscohost.com/login.aspx?direct=true&amp;db=a9h&amp;AN=144707550&amp;site=ehost-live&amp;scope=site" TargetMode="External"/><Relationship Id="rId7" Type="http://schemas.openxmlformats.org/officeDocument/2006/relationships/hyperlink" Target="https://docs.google.com/presentation/d/1u3Z4dcTMW5e2-8yOS-ll1RY5PWg4dWHM/edit?usp=sharing&amp;ouid=100989859169639443499&amp;rtpof=true&amp;sd=true" TargetMode="External"/><Relationship Id="rId2" Type="http://schemas.openxmlformats.org/officeDocument/2006/relationships/hyperlink" Target="https://nl.idm.oclc.org/login?url=https://search.ebscohost.com/login.aspx?direct=true&amp;db=a9h&amp;AN=26515229&amp;site=ehost-live&amp;scope=site" TargetMode="External"/><Relationship Id="rId1" Type="http://schemas.openxmlformats.org/officeDocument/2006/relationships/slideLayout" Target="../slideLayouts/slideLayout2.xml"/><Relationship Id="rId6" Type="http://schemas.openxmlformats.org/officeDocument/2006/relationships/hyperlink" Target="https://drive.google.com/file/d/1TKUe_WQEABGveEfVkeT_3byRntrOw47c/view?usp=sharing" TargetMode="External"/><Relationship Id="rId5" Type="http://schemas.openxmlformats.org/officeDocument/2006/relationships/hyperlink" Target="https://doi.org/10.1128/jmbe.v22i1.2337" TargetMode="External"/><Relationship Id="rId4" Type="http://schemas.openxmlformats.org/officeDocument/2006/relationships/hyperlink" Target="https://nl.edu/ctle/managing-your-course/teaching-your-course/best-practices-for-educators/high-impact-teaching-strategies/teaching-the-cour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CB4C0-FF72-CE41-BE13-C4974C980796}"/>
              </a:ext>
            </a:extLst>
          </p:cNvPr>
          <p:cNvSpPr>
            <a:spLocks noGrp="1"/>
          </p:cNvSpPr>
          <p:nvPr>
            <p:ph type="ctrTitle"/>
          </p:nvPr>
        </p:nvSpPr>
        <p:spPr>
          <a:xfrm>
            <a:off x="358219" y="933826"/>
            <a:ext cx="5379390" cy="2387600"/>
          </a:xfrm>
        </p:spPr>
        <p:txBody>
          <a:bodyPr/>
          <a:lstStyle/>
          <a:p>
            <a:r>
              <a:rPr lang="en-US" dirty="0" smtClean="0"/>
              <a:t>Enlighten in 11</a:t>
            </a:r>
            <a:br>
              <a:rPr lang="en-US" dirty="0" smtClean="0"/>
            </a:br>
            <a:r>
              <a:rPr lang="en-US" dirty="0"/>
              <a:t/>
            </a:r>
            <a:br>
              <a:rPr lang="en-US" dirty="0"/>
            </a:br>
            <a:r>
              <a:rPr lang="en-US" sz="2800" dirty="0" smtClean="0"/>
              <a:t>Modeling How </a:t>
            </a:r>
            <a:r>
              <a:rPr lang="en-US" sz="2800" dirty="0" smtClean="0"/>
              <a:t>Practitioners </a:t>
            </a:r>
            <a:r>
              <a:rPr lang="en-US" sz="2800" dirty="0" smtClean="0"/>
              <a:t>Solve Problems</a:t>
            </a:r>
            <a:endParaRPr lang="en-US" sz="2800" dirty="0"/>
          </a:p>
        </p:txBody>
      </p:sp>
      <p:sp>
        <p:nvSpPr>
          <p:cNvPr id="3" name="Subtitle 2">
            <a:extLst>
              <a:ext uri="{FF2B5EF4-FFF2-40B4-BE49-F238E27FC236}">
                <a16:creationId xmlns:a16="http://schemas.microsoft.com/office/drawing/2014/main" id="{89ACC798-6027-C548-95C2-3D71E1CE519F}"/>
              </a:ext>
            </a:extLst>
          </p:cNvPr>
          <p:cNvSpPr>
            <a:spLocks noGrp="1"/>
          </p:cNvSpPr>
          <p:nvPr>
            <p:ph type="subTitle" idx="1"/>
          </p:nvPr>
        </p:nvSpPr>
        <p:spPr>
          <a:xfrm>
            <a:off x="358219" y="3413501"/>
            <a:ext cx="5379390" cy="1655762"/>
          </a:xfrm>
        </p:spPr>
        <p:txBody>
          <a:bodyPr/>
          <a:lstStyle/>
          <a:p>
            <a:r>
              <a:rPr lang="en-US" dirty="0" smtClean="0"/>
              <a:t>December 16, 2022 </a:t>
            </a:r>
            <a:endParaRPr lang="en-US" dirty="0"/>
          </a:p>
        </p:txBody>
      </p:sp>
    </p:spTree>
    <p:extLst>
      <p:ext uri="{BB962C8B-B14F-4D97-AF65-F5344CB8AC3E}">
        <p14:creationId xmlns:p14="http://schemas.microsoft.com/office/powerpoint/2010/main" val="22583695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hlinkClick r:id="rId2"/>
              </a:rPr>
              <a:t>Teaching Excellence Framework</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200" dirty="0">
                <a:solidFill>
                  <a:srgbClr val="C00000"/>
                </a:solidFill>
                <a:effectLst>
                  <a:outerShdw blurRad="50800" dist="38100" dir="8100000" algn="tr" rotWithShape="0">
                    <a:prstClr val="black">
                      <a:alpha val="40000"/>
                    </a:prstClr>
                  </a:outerShdw>
                </a:effectLst>
              </a:rPr>
              <a:t>Subject Matter Guide</a:t>
            </a:r>
          </a:p>
          <a:p>
            <a:pPr marL="514350" indent="-514350">
              <a:buFont typeface="+mj-lt"/>
              <a:buAutoNum type="arabicPeriod"/>
            </a:pPr>
            <a:endParaRPr lang="en-US" sz="3200" b="1" dirty="0" smtClean="0"/>
          </a:p>
          <a:p>
            <a:pPr marL="514350" indent="-514350">
              <a:buFont typeface="+mj-lt"/>
              <a:buAutoNum type="arabicPeriod"/>
            </a:pPr>
            <a:r>
              <a:rPr lang="en-US" sz="3200" b="1" dirty="0" smtClean="0"/>
              <a:t>Designer and Teacher</a:t>
            </a:r>
          </a:p>
          <a:p>
            <a:pPr marL="514350" indent="-514350">
              <a:buFont typeface="+mj-lt"/>
              <a:buAutoNum type="arabicPeriod"/>
            </a:pPr>
            <a:endParaRPr lang="en-US" sz="3200" b="1" dirty="0" smtClean="0"/>
          </a:p>
          <a:p>
            <a:pPr marL="514350" indent="-514350">
              <a:buFont typeface="+mj-lt"/>
              <a:buAutoNum type="arabicPeriod"/>
            </a:pPr>
            <a:r>
              <a:rPr lang="en-US" sz="3200" b="1" dirty="0" smtClean="0"/>
              <a:t>Community Builder </a:t>
            </a:r>
            <a:endParaRPr lang="en-US" sz="3200" dirty="0"/>
          </a:p>
        </p:txBody>
      </p:sp>
    </p:spTree>
    <p:extLst>
      <p:ext uri="{BB962C8B-B14F-4D97-AF65-F5344CB8AC3E}">
        <p14:creationId xmlns:p14="http://schemas.microsoft.com/office/powerpoint/2010/main" val="2220307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hlinkClick r:id="rId2"/>
              </a:rPr>
              <a:t>Teaching Excellence Framework</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smtClean="0">
                <a:hlinkClick r:id="rId2"/>
              </a:rPr>
              <a:t>Subject Matter Guide </a:t>
            </a:r>
            <a:r>
              <a:rPr lang="en-US" b="1" dirty="0" smtClean="0"/>
              <a:t>- </a:t>
            </a:r>
            <a:r>
              <a:rPr lang="en-US" dirty="0" smtClean="0"/>
              <a:t>Faculty </a:t>
            </a:r>
            <a:r>
              <a:rPr lang="en-US" dirty="0"/>
              <a:t>develop the ability to help students, who are mostly </a:t>
            </a:r>
            <a:r>
              <a:rPr lang="en-US" dirty="0" smtClean="0"/>
              <a:t>content novices</a:t>
            </a:r>
            <a:r>
              <a:rPr lang="en-US" dirty="0"/>
              <a:t>, acquire the knowledge, skills, and disposition to acclimate to the discipline’s professional practice.</a:t>
            </a:r>
          </a:p>
          <a:p>
            <a:pPr marL="514350" indent="-514350">
              <a:buFont typeface="+mj-lt"/>
              <a:buAutoNum type="arabicPeriod"/>
            </a:pPr>
            <a:r>
              <a:rPr lang="en-US" dirty="0"/>
              <a:t>Faculty guide students into their deep, evolving, and foundational knowledge in their content area.</a:t>
            </a:r>
          </a:p>
          <a:p>
            <a:pPr marL="514350" indent="-514350">
              <a:lnSpc>
                <a:spcPct val="100000"/>
              </a:lnSpc>
              <a:buFont typeface="+mj-lt"/>
              <a:buAutoNum type="arabicPeriod"/>
            </a:pPr>
            <a:r>
              <a:rPr lang="en-US" dirty="0">
                <a:solidFill>
                  <a:srgbClr val="C00000"/>
                </a:solidFill>
                <a:effectLst>
                  <a:outerShdw blurRad="50800" dist="38100" dir="8100000" algn="tr" rotWithShape="0">
                    <a:prstClr val="black">
                      <a:alpha val="40000"/>
                    </a:prstClr>
                  </a:outerShdw>
                </a:effectLst>
              </a:rPr>
              <a:t>Faculty model to students the way a practitioner solves problems and applies the discipline’s skills and knowledge in a professional setting. </a:t>
            </a:r>
          </a:p>
          <a:p>
            <a:pPr marL="514350" indent="-514350">
              <a:buFont typeface="+mj-lt"/>
              <a:buAutoNum type="arabicPeriod"/>
            </a:pPr>
            <a:r>
              <a:rPr lang="en-US" dirty="0" smtClean="0"/>
              <a:t>Faculty </a:t>
            </a:r>
            <a:r>
              <a:rPr lang="en-US" dirty="0"/>
              <a:t>utilize discipline-specific research and tools in their teaching practice. </a:t>
            </a:r>
          </a:p>
        </p:txBody>
      </p:sp>
    </p:spTree>
    <p:extLst>
      <p:ext uri="{BB962C8B-B14F-4D97-AF65-F5344CB8AC3E}">
        <p14:creationId xmlns:p14="http://schemas.microsoft.com/office/powerpoint/2010/main" val="4081060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a:bodyPr>
          <a:lstStyle/>
          <a:p>
            <a:pPr marL="0" indent="0">
              <a:buNone/>
            </a:pPr>
            <a:r>
              <a:rPr lang="en-US" sz="2600" dirty="0" smtClean="0"/>
              <a:t>To </a:t>
            </a:r>
            <a:r>
              <a:rPr lang="en-US" sz="2600" dirty="0"/>
              <a:t>model </a:t>
            </a:r>
            <a:r>
              <a:rPr lang="en-US" sz="2600" dirty="0" smtClean="0"/>
              <a:t>the </a:t>
            </a:r>
            <a:r>
              <a:rPr lang="en-US" sz="2600" dirty="0"/>
              <a:t>way </a:t>
            </a:r>
            <a:r>
              <a:rPr lang="en-US" sz="2600" dirty="0" smtClean="0"/>
              <a:t>that a </a:t>
            </a:r>
            <a:r>
              <a:rPr lang="en-US" sz="2600" dirty="0"/>
              <a:t>practitioner solves problems and applies the discipline’s skills and knowledge in a professional </a:t>
            </a:r>
            <a:r>
              <a:rPr lang="en-US" sz="2600" dirty="0" smtClean="0"/>
              <a:t>setting we need to use modeling and worked examples.</a:t>
            </a:r>
          </a:p>
          <a:p>
            <a:pPr lvl="1"/>
            <a:endParaRPr lang="en-US" dirty="0" smtClean="0"/>
          </a:p>
          <a:p>
            <a:pPr lvl="1"/>
            <a:r>
              <a:rPr lang="en-US" dirty="0" smtClean="0"/>
              <a:t>Help students understand working conditions, expectations, jargon, ethics, common challenges, and </a:t>
            </a:r>
            <a:r>
              <a:rPr lang="en-US" dirty="0"/>
              <a:t>common problem-solving </a:t>
            </a:r>
            <a:r>
              <a:rPr lang="en-US" dirty="0" smtClean="0"/>
              <a:t>strategies.</a:t>
            </a:r>
          </a:p>
          <a:p>
            <a:pPr lvl="1"/>
            <a:endParaRPr lang="en-US" dirty="0"/>
          </a:p>
          <a:p>
            <a:pPr lvl="1"/>
            <a:r>
              <a:rPr lang="en-US" dirty="0" smtClean="0"/>
              <a:t>Understand how they fit into or can transition into the field’s culture.</a:t>
            </a:r>
            <a:endParaRPr lang="en-US" dirty="0"/>
          </a:p>
        </p:txBody>
      </p:sp>
    </p:spTree>
    <p:extLst>
      <p:ext uri="{BB962C8B-B14F-4D97-AF65-F5344CB8AC3E}">
        <p14:creationId xmlns:p14="http://schemas.microsoft.com/office/powerpoint/2010/main" val="1124917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Norms from the Field</a:t>
            </a:r>
            <a:endParaRPr lang="en-US" dirty="0"/>
          </a:p>
        </p:txBody>
      </p:sp>
      <p:sp>
        <p:nvSpPr>
          <p:cNvPr id="3" name="Content Placeholder 2"/>
          <p:cNvSpPr>
            <a:spLocks noGrp="1"/>
          </p:cNvSpPr>
          <p:nvPr>
            <p:ph idx="1"/>
          </p:nvPr>
        </p:nvSpPr>
        <p:spPr/>
        <p:txBody>
          <a:bodyPr/>
          <a:lstStyle/>
          <a:p>
            <a:pPr marL="457200" lvl="0" indent="-342900">
              <a:spcBef>
                <a:spcPts val="0"/>
              </a:spcBef>
              <a:buSzPts val="1800"/>
              <a:buChar char="●"/>
            </a:pPr>
            <a:r>
              <a:rPr lang="en-US" sz="2600" b="1" dirty="0" smtClean="0"/>
              <a:t>Modeling/Demonstration</a:t>
            </a:r>
            <a:r>
              <a:rPr lang="en-US" sz="2600" dirty="0"/>
              <a:t>: Someone who is highly skilled in the behavior or skill (either an adult or student) should demonstrate, giving a strong, simple and positive example.</a:t>
            </a:r>
          </a:p>
          <a:p>
            <a:pPr marL="457200" lvl="0" indent="-342900">
              <a:spcBef>
                <a:spcPts val="0"/>
              </a:spcBef>
              <a:buSzPts val="1800"/>
              <a:buChar char="●"/>
            </a:pPr>
            <a:r>
              <a:rPr lang="en-US" sz="2600" b="1" dirty="0"/>
              <a:t>Review and Reflection: </a:t>
            </a:r>
            <a:r>
              <a:rPr lang="en-US" sz="2600" dirty="0"/>
              <a:t>Learners should reflect on the modeling. What did they see? What worked? Learners may reflect individually, with partners or groups, or as a whole class.</a:t>
            </a:r>
          </a:p>
          <a:p>
            <a:pPr marL="457200" lvl="0" indent="-342900">
              <a:spcBef>
                <a:spcPts val="0"/>
              </a:spcBef>
              <a:buSzPts val="1800"/>
              <a:buChar char="●"/>
            </a:pPr>
            <a:r>
              <a:rPr lang="en-US" sz="2600" b="1" dirty="0"/>
              <a:t>Practice</a:t>
            </a:r>
            <a:r>
              <a:rPr lang="en-US" sz="2600" dirty="0"/>
              <a:t>: Learners should immediately get to try the skill or task being learned while receiving feedback.</a:t>
            </a:r>
          </a:p>
          <a:p>
            <a:endParaRPr lang="en-US" dirty="0" smtClean="0"/>
          </a:p>
          <a:p>
            <a:pPr marL="0" indent="0" algn="r">
              <a:buNone/>
            </a:pPr>
            <a:r>
              <a:rPr lang="en-US" sz="1600" i="1" dirty="0" smtClean="0"/>
              <a:t>See 4/29 </a:t>
            </a:r>
            <a:r>
              <a:rPr lang="en-US" sz="1600" i="1" dirty="0" smtClean="0">
                <a:hlinkClick r:id="rId2"/>
              </a:rPr>
              <a:t>Faculty Forum by Dr. Bilge Cerezci</a:t>
            </a:r>
            <a:endParaRPr lang="en-US" sz="1600" i="1" dirty="0"/>
          </a:p>
        </p:txBody>
      </p:sp>
    </p:spTree>
    <p:extLst>
      <p:ext uri="{BB962C8B-B14F-4D97-AF65-F5344CB8AC3E}">
        <p14:creationId xmlns:p14="http://schemas.microsoft.com/office/powerpoint/2010/main" val="196545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Modeling</a:t>
            </a:r>
            <a:endParaRPr lang="en-US" dirty="0"/>
          </a:p>
        </p:txBody>
      </p:sp>
      <p:sp>
        <p:nvSpPr>
          <p:cNvPr id="3" name="Content Placeholder 2"/>
          <p:cNvSpPr>
            <a:spLocks noGrp="1"/>
          </p:cNvSpPr>
          <p:nvPr>
            <p:ph idx="1"/>
          </p:nvPr>
        </p:nvSpPr>
        <p:spPr/>
        <p:txBody>
          <a:bodyPr/>
          <a:lstStyle/>
          <a:p>
            <a:pPr marL="457200" indent="-349250">
              <a:spcBef>
                <a:spcPts val="0"/>
              </a:spcBef>
              <a:buSzPts val="1900"/>
              <a:buFont typeface="Arial" panose="020B0604020202020204" pitchFamily="34" charset="0"/>
              <a:buChar char="●"/>
            </a:pPr>
            <a:r>
              <a:rPr lang="en-US" dirty="0" smtClean="0"/>
              <a:t>Introduce the learning opportunity </a:t>
            </a:r>
          </a:p>
          <a:p>
            <a:pPr marL="457200" indent="-349250">
              <a:spcBef>
                <a:spcPts val="0"/>
              </a:spcBef>
              <a:buSzPts val="1900"/>
              <a:buFont typeface="Arial" panose="020B0604020202020204" pitchFamily="34" charset="0"/>
              <a:buChar char="●"/>
            </a:pPr>
            <a:r>
              <a:rPr lang="en-US" dirty="0" smtClean="0"/>
              <a:t>When modeling</a:t>
            </a:r>
            <a:r>
              <a:rPr lang="en-US" dirty="0"/>
              <a:t>, don’t narrate. Students should be watching to see what they notice about the demonstration. If you explain what you’re doing as you demonstrate, you rob students of the chance to do the thinking.</a:t>
            </a:r>
          </a:p>
          <a:p>
            <a:pPr marL="457200" lvl="0" indent="-349250">
              <a:spcBef>
                <a:spcPts val="0"/>
              </a:spcBef>
              <a:buSzPts val="1900"/>
              <a:buChar char="●"/>
            </a:pPr>
            <a:r>
              <a:rPr lang="en-US" dirty="0" smtClean="0"/>
              <a:t>New </a:t>
            </a:r>
            <a:r>
              <a:rPr lang="en-US" dirty="0"/>
              <a:t>information is learned better when it connects to and expands what we already know</a:t>
            </a:r>
            <a:r>
              <a:rPr lang="en-US" dirty="0" smtClean="0"/>
              <a:t>. </a:t>
            </a:r>
            <a:endParaRPr lang="en-US" dirty="0"/>
          </a:p>
          <a:p>
            <a:pPr marL="457200" lvl="0" indent="-349250">
              <a:spcBef>
                <a:spcPts val="0"/>
              </a:spcBef>
              <a:buSzPts val="1900"/>
              <a:buChar char="●"/>
            </a:pPr>
            <a:r>
              <a:rPr lang="en-US" dirty="0" smtClean="0"/>
              <a:t>Don’t </a:t>
            </a:r>
            <a:r>
              <a:rPr lang="en-US" dirty="0"/>
              <a:t>model what not to do. Come to this through reflection!</a:t>
            </a:r>
          </a:p>
          <a:p>
            <a:pPr marL="457200" lvl="0" indent="-349250">
              <a:spcBef>
                <a:spcPts val="0"/>
              </a:spcBef>
              <a:buSzPts val="1900"/>
              <a:buChar char="●"/>
            </a:pPr>
            <a:r>
              <a:rPr lang="en-US" dirty="0"/>
              <a:t>Allocate time for reflection and practice.</a:t>
            </a:r>
          </a:p>
          <a:p>
            <a:endParaRPr lang="en-US" dirty="0"/>
          </a:p>
        </p:txBody>
      </p:sp>
    </p:spTree>
    <p:extLst>
      <p:ext uri="{BB962C8B-B14F-4D97-AF65-F5344CB8AC3E}">
        <p14:creationId xmlns:p14="http://schemas.microsoft.com/office/powerpoint/2010/main" val="1936680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to Last </a:t>
            </a:r>
            <a:r>
              <a:rPr lang="en-US" dirty="0"/>
              <a:t>M</a:t>
            </a:r>
            <a:r>
              <a:rPr lang="en-US" dirty="0" smtClean="0"/>
              <a:t>onth</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US" dirty="0" smtClean="0"/>
              <a:t>Let’s focus on this tip from Dr. Cerezci: New </a:t>
            </a:r>
            <a:r>
              <a:rPr lang="en-US" dirty="0"/>
              <a:t>information is learned better when it connects to and expands what we already know. </a:t>
            </a:r>
            <a:endParaRPr lang="en-US" dirty="0" smtClean="0"/>
          </a:p>
          <a:p>
            <a:pPr marL="0" lvl="0" indent="0">
              <a:buNone/>
            </a:pPr>
            <a:endParaRPr lang="en-US" dirty="0"/>
          </a:p>
          <a:p>
            <a:pPr marL="0" lvl="0" indent="0">
              <a:buNone/>
            </a:pPr>
            <a:r>
              <a:rPr lang="en-US" dirty="0"/>
              <a:t>Last month, we discussed guiding students to content in the field using what they bring with them to the classroom. One sample activity was the </a:t>
            </a:r>
            <a:r>
              <a:rPr lang="en-US" dirty="0" smtClean="0">
                <a:hlinkClick r:id="rId2"/>
              </a:rPr>
              <a:t>Background </a:t>
            </a:r>
            <a:r>
              <a:rPr lang="en-US" dirty="0">
                <a:hlinkClick r:id="rId2"/>
              </a:rPr>
              <a:t>Knowledge Probe </a:t>
            </a:r>
            <a:r>
              <a:rPr lang="en-US" dirty="0"/>
              <a:t>(from the K. Patricia Cross Academy)</a:t>
            </a:r>
          </a:p>
          <a:p>
            <a:pPr marL="0" lvl="0" indent="0">
              <a:buNone/>
            </a:pPr>
            <a:endParaRPr lang="en-US" dirty="0" smtClean="0"/>
          </a:p>
          <a:p>
            <a:pPr lvl="0"/>
            <a:endParaRPr lang="en-US" dirty="0" smtClean="0"/>
          </a:p>
          <a:p>
            <a:pPr marL="0" lvl="0" indent="0">
              <a:buNone/>
            </a:pPr>
            <a:r>
              <a:rPr lang="en-US" dirty="0" smtClean="0"/>
              <a:t>Consider using modeling a norm or practice in the field as a background knowledge probe. Model the norm or practice and ask students to connect that norm to familiar norms and practices from their home, community, culture, pop culture, etc.</a:t>
            </a:r>
            <a:endParaRPr lang="en-US" dirty="0"/>
          </a:p>
          <a:p>
            <a:endParaRPr lang="en-US" dirty="0"/>
          </a:p>
        </p:txBody>
      </p:sp>
    </p:spTree>
    <p:extLst>
      <p:ext uri="{BB962C8B-B14F-4D97-AF65-F5344CB8AC3E}">
        <p14:creationId xmlns:p14="http://schemas.microsoft.com/office/powerpoint/2010/main" val="2278140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 Case Study – aka Worked Examples</a:t>
            </a:r>
            <a:endParaRPr lang="en-US" dirty="0"/>
          </a:p>
        </p:txBody>
      </p:sp>
      <p:sp>
        <p:nvSpPr>
          <p:cNvPr id="3" name="Content Placeholder 2"/>
          <p:cNvSpPr>
            <a:spLocks noGrp="1"/>
          </p:cNvSpPr>
          <p:nvPr>
            <p:ph idx="1"/>
          </p:nvPr>
        </p:nvSpPr>
        <p:spPr/>
        <p:txBody>
          <a:bodyPr/>
          <a:lstStyle/>
          <a:p>
            <a:pPr marL="0" indent="0" algn="ctr">
              <a:buNone/>
            </a:pPr>
            <a:endParaRPr lang="en-US" sz="4000" dirty="0" smtClean="0"/>
          </a:p>
          <a:p>
            <a:pPr marL="0" indent="0" algn="ctr">
              <a:buNone/>
            </a:pPr>
            <a:endParaRPr lang="en-US" sz="4000" dirty="0"/>
          </a:p>
          <a:p>
            <a:pPr marL="0" indent="0" algn="ctr">
              <a:buNone/>
            </a:pPr>
            <a:r>
              <a:rPr lang="en-US" sz="4000" dirty="0" smtClean="0"/>
              <a:t>CTLE </a:t>
            </a:r>
            <a:r>
              <a:rPr lang="en-US" sz="4000" dirty="0"/>
              <a:t>Resource: </a:t>
            </a:r>
            <a:endParaRPr lang="en-US" sz="4000" dirty="0" smtClean="0"/>
          </a:p>
          <a:p>
            <a:pPr marL="0" indent="0" algn="ctr">
              <a:buNone/>
            </a:pPr>
            <a:r>
              <a:rPr lang="en-US" sz="4000" dirty="0" smtClean="0">
                <a:hlinkClick r:id="rId2"/>
              </a:rPr>
              <a:t>Building </a:t>
            </a:r>
            <a:r>
              <a:rPr lang="en-US" sz="4000" dirty="0">
                <a:hlinkClick r:id="rId2"/>
              </a:rPr>
              <a:t>a Case Study Walkthrough</a:t>
            </a:r>
            <a:endParaRPr lang="en-US" sz="4000" dirty="0"/>
          </a:p>
          <a:p>
            <a:pPr marL="0" indent="0">
              <a:buNone/>
            </a:pPr>
            <a:endParaRPr lang="en-US" dirty="0"/>
          </a:p>
        </p:txBody>
      </p:sp>
    </p:spTree>
    <p:extLst>
      <p:ext uri="{BB962C8B-B14F-4D97-AF65-F5344CB8AC3E}">
        <p14:creationId xmlns:p14="http://schemas.microsoft.com/office/powerpoint/2010/main" val="2942568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Examples</a:t>
            </a:r>
            <a:endParaRPr lang="en-US" dirty="0"/>
          </a:p>
        </p:txBody>
      </p:sp>
      <p:sp>
        <p:nvSpPr>
          <p:cNvPr id="3" name="Content Placeholder 2"/>
          <p:cNvSpPr>
            <a:spLocks noGrp="1"/>
          </p:cNvSpPr>
          <p:nvPr>
            <p:ph idx="1"/>
          </p:nvPr>
        </p:nvSpPr>
        <p:spPr>
          <a:xfrm>
            <a:off x="1053548" y="1366788"/>
            <a:ext cx="10835971" cy="5168766"/>
          </a:xfrm>
        </p:spPr>
        <p:txBody>
          <a:bodyPr>
            <a:normAutofit fontScale="70000" lnSpcReduction="20000"/>
          </a:bodyPr>
          <a:lstStyle/>
          <a:p>
            <a:pPr marL="0" indent="0">
              <a:buNone/>
            </a:pPr>
            <a:r>
              <a:rPr lang="en-US" sz="3400" b="1" u="sng" dirty="0" smtClean="0"/>
              <a:t>Background</a:t>
            </a:r>
          </a:p>
          <a:p>
            <a:pPr marL="0" indent="-457200">
              <a:lnSpc>
                <a:spcPct val="120000"/>
              </a:lnSpc>
              <a:spcBef>
                <a:spcPts val="0"/>
              </a:spcBef>
              <a:buNone/>
            </a:pPr>
            <a:r>
              <a:rPr lang="en-US" dirty="0" smtClean="0"/>
              <a:t>Atkinson</a:t>
            </a:r>
            <a:r>
              <a:rPr lang="en-US" dirty="0"/>
              <a:t>, R.K., Derry, S.J., </a:t>
            </a:r>
            <a:r>
              <a:rPr lang="en-US" dirty="0" err="1"/>
              <a:t>Renkl</a:t>
            </a:r>
            <a:r>
              <a:rPr lang="en-US" dirty="0"/>
              <a:t>, A. and </a:t>
            </a:r>
            <a:r>
              <a:rPr lang="en-US" dirty="0" err="1"/>
              <a:t>Wortham</a:t>
            </a:r>
            <a:r>
              <a:rPr lang="en-US" dirty="0"/>
              <a:t>, D.W. (2000). ‘Learning </a:t>
            </a:r>
            <a:r>
              <a:rPr lang="en-US" dirty="0" smtClean="0"/>
              <a:t>from</a:t>
            </a:r>
          </a:p>
          <a:p>
            <a:pPr marL="0" indent="-457200">
              <a:lnSpc>
                <a:spcPct val="120000"/>
              </a:lnSpc>
              <a:spcBef>
                <a:spcPts val="0"/>
              </a:spcBef>
              <a:buNone/>
            </a:pPr>
            <a:r>
              <a:rPr lang="en-US" dirty="0"/>
              <a:t>	</a:t>
            </a:r>
            <a:r>
              <a:rPr lang="en-US" dirty="0" smtClean="0"/>
              <a:t>examples</a:t>
            </a:r>
            <a:r>
              <a:rPr lang="en-US" dirty="0"/>
              <a:t>: Instructional principles from the worked examples research.’ </a:t>
            </a:r>
            <a:r>
              <a:rPr lang="en-US" dirty="0" smtClean="0"/>
              <a:t>	Review </a:t>
            </a:r>
            <a:r>
              <a:rPr lang="en-US" dirty="0"/>
              <a:t>of </a:t>
            </a:r>
            <a:r>
              <a:rPr lang="en-US" dirty="0" smtClean="0"/>
              <a:t>	Educational </a:t>
            </a:r>
            <a:r>
              <a:rPr lang="en-US" dirty="0"/>
              <a:t>Research, 70, 181-214. </a:t>
            </a:r>
            <a:r>
              <a:rPr lang="en-US" dirty="0">
                <a:hlinkClick r:id="rId2"/>
              </a:rPr>
              <a:t>Link to Article in NLU </a:t>
            </a:r>
            <a:r>
              <a:rPr lang="en-US" dirty="0" smtClean="0">
                <a:hlinkClick r:id="rId2"/>
              </a:rPr>
              <a:t>Library</a:t>
            </a:r>
            <a:endParaRPr lang="en-US" dirty="0" smtClean="0"/>
          </a:p>
          <a:p>
            <a:pPr marL="0" indent="-457200">
              <a:lnSpc>
                <a:spcPct val="120000"/>
              </a:lnSpc>
              <a:spcBef>
                <a:spcPts val="0"/>
              </a:spcBef>
              <a:buNone/>
            </a:pPr>
            <a:r>
              <a:rPr lang="en-US" dirty="0"/>
              <a:t>Tempelaar, D. T., </a:t>
            </a:r>
            <a:r>
              <a:rPr lang="en-US" dirty="0" err="1"/>
              <a:t>Rienties</a:t>
            </a:r>
            <a:r>
              <a:rPr lang="en-US" dirty="0"/>
              <a:t>, B., &amp; Nguyen, Q. (2020). Individual differences in the </a:t>
            </a:r>
            <a:r>
              <a:rPr lang="en-US" dirty="0" smtClean="0"/>
              <a:t>preference </a:t>
            </a:r>
            <a:r>
              <a:rPr lang="en-US" dirty="0"/>
              <a:t>for </a:t>
            </a:r>
            <a:r>
              <a:rPr lang="en-US" dirty="0" smtClean="0"/>
              <a:t>	worked </a:t>
            </a:r>
            <a:r>
              <a:rPr lang="en-US" dirty="0"/>
              <a:t>examples: Lessons from an application of dispositional learning analytics. </a:t>
            </a:r>
            <a:r>
              <a:rPr lang="en-US" dirty="0" smtClean="0"/>
              <a:t>	Applied </a:t>
            </a:r>
            <a:r>
              <a:rPr lang="en-US" dirty="0"/>
              <a:t>Cognitive Psychology, 34(4), 890–905. </a:t>
            </a:r>
            <a:r>
              <a:rPr lang="en-US" dirty="0">
                <a:hlinkClick r:id="rId3"/>
              </a:rPr>
              <a:t>Link to Article in NLU </a:t>
            </a:r>
            <a:r>
              <a:rPr lang="en-US" dirty="0" smtClean="0">
                <a:hlinkClick r:id="rId3"/>
              </a:rPr>
              <a:t>Library</a:t>
            </a:r>
            <a:endParaRPr lang="en-US" dirty="0" smtClean="0"/>
          </a:p>
          <a:p>
            <a:pPr marL="0" indent="0">
              <a:buNone/>
            </a:pPr>
            <a:r>
              <a:rPr lang="en-US" dirty="0" smtClean="0"/>
              <a:t>CTLE </a:t>
            </a:r>
            <a:r>
              <a:rPr lang="en-US" dirty="0" smtClean="0">
                <a:hlinkClick r:id="rId4"/>
              </a:rPr>
              <a:t>Worked Examples High Impact Teaching Strategies</a:t>
            </a:r>
            <a:r>
              <a:rPr lang="en-US" dirty="0" smtClean="0"/>
              <a:t> page</a:t>
            </a:r>
          </a:p>
          <a:p>
            <a:pPr marL="0" indent="0">
              <a:buNone/>
            </a:pPr>
            <a:r>
              <a:rPr lang="en-US" sz="3400" b="1" u="sng" dirty="0" smtClean="0"/>
              <a:t>Application</a:t>
            </a:r>
          </a:p>
          <a:p>
            <a:pPr marL="0" indent="-457200">
              <a:lnSpc>
                <a:spcPct val="120000"/>
              </a:lnSpc>
              <a:spcBef>
                <a:spcPts val="0"/>
              </a:spcBef>
              <a:buNone/>
            </a:pPr>
            <a:r>
              <a:rPr lang="en-US" dirty="0"/>
              <a:t>Bixler, A., </a:t>
            </a:r>
            <a:r>
              <a:rPr lang="en-US" dirty="0" err="1"/>
              <a:t>Eslinger</a:t>
            </a:r>
            <a:r>
              <a:rPr lang="en-US" dirty="0"/>
              <a:t>, M., </a:t>
            </a:r>
            <a:r>
              <a:rPr lang="en-US" dirty="0" err="1"/>
              <a:t>Kleinschmit</a:t>
            </a:r>
            <a:r>
              <a:rPr lang="en-US" dirty="0"/>
              <a:t>, A. J., Gaudier-Diaz, M. M., </a:t>
            </a:r>
            <a:r>
              <a:rPr lang="en-US" dirty="0" err="1"/>
              <a:t>Sankar</a:t>
            </a:r>
            <a:r>
              <a:rPr lang="en-US" dirty="0"/>
              <a:t>, U., </a:t>
            </a:r>
            <a:r>
              <a:rPr lang="en-US" dirty="0" err="1"/>
              <a:t>Marsteller</a:t>
            </a:r>
            <a:r>
              <a:rPr lang="en-US" dirty="0"/>
              <a:t>, P., </a:t>
            </a:r>
            <a:r>
              <a:rPr lang="en-US" dirty="0" smtClean="0"/>
              <a:t>	</a:t>
            </a:r>
            <a:r>
              <a:rPr lang="en-US" dirty="0" err="1" smtClean="0"/>
              <a:t>Goller</a:t>
            </a:r>
            <a:r>
              <a:rPr lang="en-US" dirty="0"/>
              <a:t>, C. C., &amp; Robertson, S. (2021). Three Steps to Adapt Case Studies for </a:t>
            </a:r>
            <a:r>
              <a:rPr lang="en-US" dirty="0" smtClean="0"/>
              <a:t>	Synchronous </a:t>
            </a:r>
            <a:r>
              <a:rPr lang="en-US" dirty="0"/>
              <a:t>and Asynchronous Online Learning. </a:t>
            </a:r>
            <a:r>
              <a:rPr lang="en-US" i="1" dirty="0"/>
              <a:t>Journal of microbiology &amp; biology </a:t>
            </a:r>
            <a:r>
              <a:rPr lang="en-US" i="1" dirty="0" smtClean="0"/>
              <a:t>	education</a:t>
            </a:r>
            <a:r>
              <a:rPr lang="en-US" i="1" dirty="0"/>
              <a:t>, 22</a:t>
            </a:r>
            <a:r>
              <a:rPr lang="en-US" dirty="0"/>
              <a:t>(1), 22.1.22. </a:t>
            </a:r>
            <a:r>
              <a:rPr lang="en-US" u="sng" dirty="0">
                <a:hlinkClick r:id="rId5"/>
              </a:rPr>
              <a:t>https://doi.org/10.1128/jmbe.v22i1.2337</a:t>
            </a:r>
            <a:endParaRPr lang="en-US" dirty="0"/>
          </a:p>
          <a:p>
            <a:pPr marL="0" indent="0">
              <a:buNone/>
            </a:pPr>
            <a:r>
              <a:rPr lang="en-US" dirty="0"/>
              <a:t>Patricia Cross </a:t>
            </a:r>
            <a:r>
              <a:rPr lang="en-US" dirty="0" smtClean="0"/>
              <a:t>Academy </a:t>
            </a:r>
            <a:r>
              <a:rPr lang="en-US" dirty="0"/>
              <a:t>resources for </a:t>
            </a:r>
            <a:r>
              <a:rPr lang="en-US" u="sng" dirty="0">
                <a:hlinkClick r:id="rId6"/>
              </a:rPr>
              <a:t>Creating a Case Study</a:t>
            </a:r>
            <a:r>
              <a:rPr lang="en-US" dirty="0" smtClean="0"/>
              <a:t>.</a:t>
            </a:r>
          </a:p>
          <a:p>
            <a:pPr marL="0" indent="0">
              <a:buNone/>
            </a:pPr>
            <a:r>
              <a:rPr lang="en-US" dirty="0" smtClean="0"/>
              <a:t>CTLE Resource: </a:t>
            </a:r>
            <a:r>
              <a:rPr lang="en-US" dirty="0" smtClean="0">
                <a:hlinkClick r:id="rId7"/>
              </a:rPr>
              <a:t>Building a Case Study Walkthrough</a:t>
            </a:r>
            <a:endParaRPr lang="en-US" dirty="0"/>
          </a:p>
        </p:txBody>
      </p:sp>
    </p:spTree>
    <p:extLst>
      <p:ext uri="{BB962C8B-B14F-4D97-AF65-F5344CB8AC3E}">
        <p14:creationId xmlns:p14="http://schemas.microsoft.com/office/powerpoint/2010/main" val="3155462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3596</TotalTime>
  <Words>506</Words>
  <Application>Microsoft Office PowerPoint</Application>
  <PresentationFormat>Widescreen</PresentationFormat>
  <Paragraphs>53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Arial Black</vt:lpstr>
      <vt:lpstr>Calibri</vt:lpstr>
      <vt:lpstr>1_Office Theme</vt:lpstr>
      <vt:lpstr>Enlighten in 11  Modeling How Practitioners Solve Problems</vt:lpstr>
      <vt:lpstr>Teaching Excellence Framework</vt:lpstr>
      <vt:lpstr>Teaching Excellence Framework</vt:lpstr>
      <vt:lpstr>Summary</vt:lpstr>
      <vt:lpstr>Modeling Norms from the Field</vt:lpstr>
      <vt:lpstr>Tips for Modeling</vt:lpstr>
      <vt:lpstr>Connection to Last Month</vt:lpstr>
      <vt:lpstr>Creating a Case Study – aka Worked Examples</vt:lpstr>
      <vt:lpstr>Worked 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Enlighten in 11  Brought to you by the CTLE</dc:title>
  <dc:creator>Jon Oelke</dc:creator>
  <cp:lastModifiedBy>Jon Oelke</cp:lastModifiedBy>
  <cp:revision>16</cp:revision>
  <dcterms:created xsi:type="dcterms:W3CDTF">2022-12-13T21:47:07Z</dcterms:created>
  <dcterms:modified xsi:type="dcterms:W3CDTF">2023-01-11T16:37:38Z</dcterms:modified>
</cp:coreProperties>
</file>