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77" r:id="rId3"/>
    <p:sldId id="278" r:id="rId4"/>
    <p:sldId id="279" r:id="rId5"/>
    <p:sldId id="280" r:id="rId6"/>
    <p:sldId id="264" r:id="rId7"/>
    <p:sldId id="281" r:id="rId8"/>
    <p:sldId id="270" r:id="rId9"/>
    <p:sldId id="265" r:id="rId10"/>
    <p:sldId id="267" r:id="rId11"/>
    <p:sldId id="268" r:id="rId12"/>
    <p:sldId id="273" r:id="rId13"/>
    <p:sldId id="274" r:id="rId14"/>
    <p:sldId id="27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3FD9147-CB5B-4FBD-B5F5-4E4398BFBD51}">
          <p14:sldIdLst>
            <p14:sldId id="257"/>
          </p14:sldIdLst>
        </p14:section>
        <p14:section name="Adding Due Dates" id="{D71F9454-99EE-4F57-B2CB-B38B28E2169F}">
          <p14:sldIdLst>
            <p14:sldId id="277"/>
            <p14:sldId id="278"/>
            <p14:sldId id="279"/>
            <p14:sldId id="280"/>
          </p14:sldIdLst>
        </p14:section>
        <p14:section name="Edit Simple Syllabus" id="{4C1DFE03-3F85-4079-8014-6539D7EDC224}">
          <p14:sldIdLst>
            <p14:sldId id="264"/>
            <p14:sldId id="281"/>
            <p14:sldId id="270"/>
            <p14:sldId id="265"/>
            <p14:sldId id="267"/>
          </p14:sldIdLst>
        </p14:section>
        <p14:section name="Submit Syllabus Check Student Engagement" id="{6D240B15-019E-41DC-9F93-7C0808835290}">
          <p14:sldIdLst>
            <p14:sldId id="268"/>
            <p14:sldId id="273"/>
            <p14:sldId id="274"/>
            <p14:sldId id="27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zanna Schoenleber" initials="SS" lastIdx="2" clrIdx="0">
    <p:extLst>
      <p:ext uri="{19B8F6BF-5375-455C-9EA6-DF929625EA0E}">
        <p15:presenceInfo xmlns:p15="http://schemas.microsoft.com/office/powerpoint/2012/main" userId="S-1-5-21-958216860-544416543-6498272-286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7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315" autoAdjust="0"/>
    <p:restoredTop sz="89659" autoAdjust="0"/>
  </p:normalViewPr>
  <p:slideViewPr>
    <p:cSldViewPr snapToGrid="0">
      <p:cViewPr varScale="1">
        <p:scale>
          <a:sx n="102" d="100"/>
          <a:sy n="102" d="100"/>
        </p:scale>
        <p:origin x="139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3671BF-3933-45FA-B1A1-02B208C248D5}" type="datetimeFigureOut">
              <a:rPr lang="en-US" smtClean="0"/>
              <a:t>8/8/2023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4A2578-9EB2-4D36-AB0C-CFF6C4F7CB59}" type="slidenum">
              <a:rPr lang="en-US" smtClean="0"/>
              <a:t>‹#›</a:t>
            </a:fld>
            <a:endParaRPr lang="en-US"/>
          </a:p>
        </p:txBody>
      </p:sp>
    </p:spTree>
    <p:extLst>
      <p:ext uri="{BB962C8B-B14F-4D97-AF65-F5344CB8AC3E}">
        <p14:creationId xmlns:p14="http://schemas.microsoft.com/office/powerpoint/2010/main" val="339119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4A2578-9EB2-4D36-AB0C-CFF6C4F7CB59}" type="slidenum">
              <a:rPr lang="en-US" smtClean="0"/>
              <a:t>2</a:t>
            </a:fld>
            <a:endParaRPr lang="en-US"/>
          </a:p>
        </p:txBody>
      </p:sp>
    </p:spTree>
    <p:extLst>
      <p:ext uri="{BB962C8B-B14F-4D97-AF65-F5344CB8AC3E}">
        <p14:creationId xmlns:p14="http://schemas.microsoft.com/office/powerpoint/2010/main" val="2102575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4A2578-9EB2-4D36-AB0C-CFF6C4F7CB59}" type="slidenum">
              <a:rPr lang="en-US" smtClean="0"/>
              <a:t>4</a:t>
            </a:fld>
            <a:endParaRPr lang="en-US"/>
          </a:p>
        </p:txBody>
      </p:sp>
    </p:spTree>
    <p:extLst>
      <p:ext uri="{BB962C8B-B14F-4D97-AF65-F5344CB8AC3E}">
        <p14:creationId xmlns:p14="http://schemas.microsoft.com/office/powerpoint/2010/main" val="443087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9257E-CA23-43EA-A5C0-6CB47AB110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5333C1-6ECC-4008-87F2-7351D35801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278700F-C718-4C90-9726-C4CDBE85EB2B}"/>
              </a:ext>
            </a:extLst>
          </p:cNvPr>
          <p:cNvSpPr>
            <a:spLocks noGrp="1"/>
          </p:cNvSpPr>
          <p:nvPr>
            <p:ph type="dt" sz="half" idx="10"/>
          </p:nvPr>
        </p:nvSpPr>
        <p:spPr/>
        <p:txBody>
          <a:bodyPr/>
          <a:lstStyle/>
          <a:p>
            <a:fld id="{6F93B752-B819-4BB0-8719-A0FE47A5D354}" type="datetimeFigureOut">
              <a:rPr lang="en-US" smtClean="0"/>
              <a:t>8/8/2023</a:t>
            </a:fld>
            <a:endParaRPr lang="en-US"/>
          </a:p>
        </p:txBody>
      </p:sp>
      <p:sp>
        <p:nvSpPr>
          <p:cNvPr id="5" name="Footer Placeholder 4">
            <a:extLst>
              <a:ext uri="{FF2B5EF4-FFF2-40B4-BE49-F238E27FC236}">
                <a16:creationId xmlns:a16="http://schemas.microsoft.com/office/drawing/2014/main" id="{F1658ACD-A896-475B-BD01-54045060C4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D4EFCF-4682-4248-AAA9-2CCDDAF1A11A}"/>
              </a:ext>
            </a:extLst>
          </p:cNvPr>
          <p:cNvSpPr>
            <a:spLocks noGrp="1"/>
          </p:cNvSpPr>
          <p:nvPr>
            <p:ph type="sldNum" sz="quarter" idx="12"/>
          </p:nvPr>
        </p:nvSpPr>
        <p:spPr/>
        <p:txBody>
          <a:bodyPr/>
          <a:lstStyle/>
          <a:p>
            <a:fld id="{B03A1BBB-DE06-4DF3-96CF-C2EA106C6436}" type="slidenum">
              <a:rPr lang="en-US" smtClean="0"/>
              <a:t>‹#›</a:t>
            </a:fld>
            <a:endParaRPr lang="en-US"/>
          </a:p>
        </p:txBody>
      </p:sp>
    </p:spTree>
    <p:extLst>
      <p:ext uri="{BB962C8B-B14F-4D97-AF65-F5344CB8AC3E}">
        <p14:creationId xmlns:p14="http://schemas.microsoft.com/office/powerpoint/2010/main" val="2177595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F763-31A5-464C-B6D4-F0C5B2DBA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73E301-C2C4-4CB8-AA80-50CDE47955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7AE558-52DD-443F-B9E3-3C3632EBDE81}"/>
              </a:ext>
            </a:extLst>
          </p:cNvPr>
          <p:cNvSpPr>
            <a:spLocks noGrp="1"/>
          </p:cNvSpPr>
          <p:nvPr>
            <p:ph type="dt" sz="half" idx="10"/>
          </p:nvPr>
        </p:nvSpPr>
        <p:spPr/>
        <p:txBody>
          <a:bodyPr/>
          <a:lstStyle/>
          <a:p>
            <a:fld id="{6F93B752-B819-4BB0-8719-A0FE47A5D354}" type="datetimeFigureOut">
              <a:rPr lang="en-US" smtClean="0"/>
              <a:t>8/8/2023</a:t>
            </a:fld>
            <a:endParaRPr lang="en-US"/>
          </a:p>
        </p:txBody>
      </p:sp>
      <p:sp>
        <p:nvSpPr>
          <p:cNvPr id="5" name="Footer Placeholder 4">
            <a:extLst>
              <a:ext uri="{FF2B5EF4-FFF2-40B4-BE49-F238E27FC236}">
                <a16:creationId xmlns:a16="http://schemas.microsoft.com/office/drawing/2014/main" id="{13ADD8EE-A5C8-4893-8DB0-D81D0A8470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E27DF6-8174-41D0-B11E-C5C324D19244}"/>
              </a:ext>
            </a:extLst>
          </p:cNvPr>
          <p:cNvSpPr>
            <a:spLocks noGrp="1"/>
          </p:cNvSpPr>
          <p:nvPr>
            <p:ph type="sldNum" sz="quarter" idx="12"/>
          </p:nvPr>
        </p:nvSpPr>
        <p:spPr/>
        <p:txBody>
          <a:bodyPr/>
          <a:lstStyle/>
          <a:p>
            <a:fld id="{B03A1BBB-DE06-4DF3-96CF-C2EA106C6436}" type="slidenum">
              <a:rPr lang="en-US" smtClean="0"/>
              <a:t>‹#›</a:t>
            </a:fld>
            <a:endParaRPr lang="en-US"/>
          </a:p>
        </p:txBody>
      </p:sp>
    </p:spTree>
    <p:extLst>
      <p:ext uri="{BB962C8B-B14F-4D97-AF65-F5344CB8AC3E}">
        <p14:creationId xmlns:p14="http://schemas.microsoft.com/office/powerpoint/2010/main" val="2916832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0D78A3-4E21-4038-9843-1A59519EA63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BDDBFF-EBEC-49B4-8B79-000A954A2E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B9BBCC-BDCC-4E53-8FF3-F742163BE169}"/>
              </a:ext>
            </a:extLst>
          </p:cNvPr>
          <p:cNvSpPr>
            <a:spLocks noGrp="1"/>
          </p:cNvSpPr>
          <p:nvPr>
            <p:ph type="dt" sz="half" idx="10"/>
          </p:nvPr>
        </p:nvSpPr>
        <p:spPr/>
        <p:txBody>
          <a:bodyPr/>
          <a:lstStyle/>
          <a:p>
            <a:fld id="{6F93B752-B819-4BB0-8719-A0FE47A5D354}" type="datetimeFigureOut">
              <a:rPr lang="en-US" smtClean="0"/>
              <a:t>8/8/2023</a:t>
            </a:fld>
            <a:endParaRPr lang="en-US"/>
          </a:p>
        </p:txBody>
      </p:sp>
      <p:sp>
        <p:nvSpPr>
          <p:cNvPr id="5" name="Footer Placeholder 4">
            <a:extLst>
              <a:ext uri="{FF2B5EF4-FFF2-40B4-BE49-F238E27FC236}">
                <a16:creationId xmlns:a16="http://schemas.microsoft.com/office/drawing/2014/main" id="{C9AEBC0C-5F83-4064-90C9-9DB6974C4C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6DDC72-2D4D-454C-B0CF-7FE89D447539}"/>
              </a:ext>
            </a:extLst>
          </p:cNvPr>
          <p:cNvSpPr>
            <a:spLocks noGrp="1"/>
          </p:cNvSpPr>
          <p:nvPr>
            <p:ph type="sldNum" sz="quarter" idx="12"/>
          </p:nvPr>
        </p:nvSpPr>
        <p:spPr/>
        <p:txBody>
          <a:bodyPr/>
          <a:lstStyle/>
          <a:p>
            <a:fld id="{B03A1BBB-DE06-4DF3-96CF-C2EA106C6436}" type="slidenum">
              <a:rPr lang="en-US" smtClean="0"/>
              <a:t>‹#›</a:t>
            </a:fld>
            <a:endParaRPr lang="en-US"/>
          </a:p>
        </p:txBody>
      </p:sp>
    </p:spTree>
    <p:extLst>
      <p:ext uri="{BB962C8B-B14F-4D97-AF65-F5344CB8AC3E}">
        <p14:creationId xmlns:p14="http://schemas.microsoft.com/office/powerpoint/2010/main" val="4033250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20CBA-ECF1-4614-B9ED-EFCE05D8A2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36DE6A-8EB7-4D70-B135-1084FDA8DE9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B7E006-72BB-470A-99FF-8677AE8037C4}"/>
              </a:ext>
            </a:extLst>
          </p:cNvPr>
          <p:cNvSpPr>
            <a:spLocks noGrp="1"/>
          </p:cNvSpPr>
          <p:nvPr>
            <p:ph type="dt" sz="half" idx="10"/>
          </p:nvPr>
        </p:nvSpPr>
        <p:spPr/>
        <p:txBody>
          <a:bodyPr/>
          <a:lstStyle/>
          <a:p>
            <a:fld id="{6F93B752-B819-4BB0-8719-A0FE47A5D354}" type="datetimeFigureOut">
              <a:rPr lang="en-US" smtClean="0"/>
              <a:t>8/8/2023</a:t>
            </a:fld>
            <a:endParaRPr lang="en-US"/>
          </a:p>
        </p:txBody>
      </p:sp>
      <p:sp>
        <p:nvSpPr>
          <p:cNvPr id="5" name="Footer Placeholder 4">
            <a:extLst>
              <a:ext uri="{FF2B5EF4-FFF2-40B4-BE49-F238E27FC236}">
                <a16:creationId xmlns:a16="http://schemas.microsoft.com/office/drawing/2014/main" id="{C3B469D9-B374-459F-ACA8-DB6D996A29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5C23F3-F457-4A28-841E-8F0E91296C69}"/>
              </a:ext>
            </a:extLst>
          </p:cNvPr>
          <p:cNvSpPr>
            <a:spLocks noGrp="1"/>
          </p:cNvSpPr>
          <p:nvPr>
            <p:ph type="sldNum" sz="quarter" idx="12"/>
          </p:nvPr>
        </p:nvSpPr>
        <p:spPr/>
        <p:txBody>
          <a:bodyPr/>
          <a:lstStyle/>
          <a:p>
            <a:fld id="{B03A1BBB-DE06-4DF3-96CF-C2EA106C6436}" type="slidenum">
              <a:rPr lang="en-US" smtClean="0"/>
              <a:t>‹#›</a:t>
            </a:fld>
            <a:endParaRPr lang="en-US"/>
          </a:p>
        </p:txBody>
      </p:sp>
    </p:spTree>
    <p:extLst>
      <p:ext uri="{BB962C8B-B14F-4D97-AF65-F5344CB8AC3E}">
        <p14:creationId xmlns:p14="http://schemas.microsoft.com/office/powerpoint/2010/main" val="2491376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B13A2-9FA8-4099-8D77-108DF143A5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7167E08-069F-40C7-90A3-EB9BDD9066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73D418-68A1-44BA-BF1D-54CB4CC8CF6D}"/>
              </a:ext>
            </a:extLst>
          </p:cNvPr>
          <p:cNvSpPr>
            <a:spLocks noGrp="1"/>
          </p:cNvSpPr>
          <p:nvPr>
            <p:ph type="dt" sz="half" idx="10"/>
          </p:nvPr>
        </p:nvSpPr>
        <p:spPr/>
        <p:txBody>
          <a:bodyPr/>
          <a:lstStyle/>
          <a:p>
            <a:fld id="{6F93B752-B819-4BB0-8719-A0FE47A5D354}" type="datetimeFigureOut">
              <a:rPr lang="en-US" smtClean="0"/>
              <a:t>8/8/2023</a:t>
            </a:fld>
            <a:endParaRPr lang="en-US"/>
          </a:p>
        </p:txBody>
      </p:sp>
      <p:sp>
        <p:nvSpPr>
          <p:cNvPr id="5" name="Footer Placeholder 4">
            <a:extLst>
              <a:ext uri="{FF2B5EF4-FFF2-40B4-BE49-F238E27FC236}">
                <a16:creationId xmlns:a16="http://schemas.microsoft.com/office/drawing/2014/main" id="{BE6CC116-31FA-4ECC-B351-050CC6D231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FFC5DA-AE69-4AE1-AEF5-10A8009092FC}"/>
              </a:ext>
            </a:extLst>
          </p:cNvPr>
          <p:cNvSpPr>
            <a:spLocks noGrp="1"/>
          </p:cNvSpPr>
          <p:nvPr>
            <p:ph type="sldNum" sz="quarter" idx="12"/>
          </p:nvPr>
        </p:nvSpPr>
        <p:spPr/>
        <p:txBody>
          <a:bodyPr/>
          <a:lstStyle/>
          <a:p>
            <a:fld id="{B03A1BBB-DE06-4DF3-96CF-C2EA106C6436}" type="slidenum">
              <a:rPr lang="en-US" smtClean="0"/>
              <a:t>‹#›</a:t>
            </a:fld>
            <a:endParaRPr lang="en-US"/>
          </a:p>
        </p:txBody>
      </p:sp>
    </p:spTree>
    <p:extLst>
      <p:ext uri="{BB962C8B-B14F-4D97-AF65-F5344CB8AC3E}">
        <p14:creationId xmlns:p14="http://schemas.microsoft.com/office/powerpoint/2010/main" val="3514422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97B06-3C02-43F6-8376-C1DFD6D43D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826417-5F95-477D-AEC2-86126B3D6C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DFD49B-7F74-4335-824C-5179B3A8638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C51E45-4B40-45F1-A8FA-ACF476E8CEA0}"/>
              </a:ext>
            </a:extLst>
          </p:cNvPr>
          <p:cNvSpPr>
            <a:spLocks noGrp="1"/>
          </p:cNvSpPr>
          <p:nvPr>
            <p:ph type="dt" sz="half" idx="10"/>
          </p:nvPr>
        </p:nvSpPr>
        <p:spPr/>
        <p:txBody>
          <a:bodyPr/>
          <a:lstStyle/>
          <a:p>
            <a:fld id="{6F93B752-B819-4BB0-8719-A0FE47A5D354}" type="datetimeFigureOut">
              <a:rPr lang="en-US" smtClean="0"/>
              <a:t>8/8/2023</a:t>
            </a:fld>
            <a:endParaRPr lang="en-US"/>
          </a:p>
        </p:txBody>
      </p:sp>
      <p:sp>
        <p:nvSpPr>
          <p:cNvPr id="6" name="Footer Placeholder 5">
            <a:extLst>
              <a:ext uri="{FF2B5EF4-FFF2-40B4-BE49-F238E27FC236}">
                <a16:creationId xmlns:a16="http://schemas.microsoft.com/office/drawing/2014/main" id="{EF379904-6B9C-4DBA-9B84-00DE7068AF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1702D6-EB1A-43B3-8B0A-7A4240F8C8F3}"/>
              </a:ext>
            </a:extLst>
          </p:cNvPr>
          <p:cNvSpPr>
            <a:spLocks noGrp="1"/>
          </p:cNvSpPr>
          <p:nvPr>
            <p:ph type="sldNum" sz="quarter" idx="12"/>
          </p:nvPr>
        </p:nvSpPr>
        <p:spPr/>
        <p:txBody>
          <a:bodyPr/>
          <a:lstStyle/>
          <a:p>
            <a:fld id="{B03A1BBB-DE06-4DF3-96CF-C2EA106C6436}" type="slidenum">
              <a:rPr lang="en-US" smtClean="0"/>
              <a:t>‹#›</a:t>
            </a:fld>
            <a:endParaRPr lang="en-US"/>
          </a:p>
        </p:txBody>
      </p:sp>
    </p:spTree>
    <p:extLst>
      <p:ext uri="{BB962C8B-B14F-4D97-AF65-F5344CB8AC3E}">
        <p14:creationId xmlns:p14="http://schemas.microsoft.com/office/powerpoint/2010/main" val="4167020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9D8B6-F2F3-40C4-8398-18DE74896E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C2F5B6E-BBE0-4081-99BE-D326747ABF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2703B42-A67E-42C1-9C59-B9AFD495EF1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2681CF-6EF8-42E8-A55B-EC3FF23024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A87BAA-D952-4A39-B612-DA0AA65371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F1F3842-FB20-43AD-A55C-616126B5320B}"/>
              </a:ext>
            </a:extLst>
          </p:cNvPr>
          <p:cNvSpPr>
            <a:spLocks noGrp="1"/>
          </p:cNvSpPr>
          <p:nvPr>
            <p:ph type="dt" sz="half" idx="10"/>
          </p:nvPr>
        </p:nvSpPr>
        <p:spPr/>
        <p:txBody>
          <a:bodyPr/>
          <a:lstStyle/>
          <a:p>
            <a:fld id="{6F93B752-B819-4BB0-8719-A0FE47A5D354}" type="datetimeFigureOut">
              <a:rPr lang="en-US" smtClean="0"/>
              <a:t>8/8/2023</a:t>
            </a:fld>
            <a:endParaRPr lang="en-US"/>
          </a:p>
        </p:txBody>
      </p:sp>
      <p:sp>
        <p:nvSpPr>
          <p:cNvPr id="8" name="Footer Placeholder 7">
            <a:extLst>
              <a:ext uri="{FF2B5EF4-FFF2-40B4-BE49-F238E27FC236}">
                <a16:creationId xmlns:a16="http://schemas.microsoft.com/office/drawing/2014/main" id="{1A658AD7-6E1E-42E9-92A1-785410868E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2498B8B-3BD8-4ACF-B404-AA83C30784B6}"/>
              </a:ext>
            </a:extLst>
          </p:cNvPr>
          <p:cNvSpPr>
            <a:spLocks noGrp="1"/>
          </p:cNvSpPr>
          <p:nvPr>
            <p:ph type="sldNum" sz="quarter" idx="12"/>
          </p:nvPr>
        </p:nvSpPr>
        <p:spPr/>
        <p:txBody>
          <a:bodyPr/>
          <a:lstStyle/>
          <a:p>
            <a:fld id="{B03A1BBB-DE06-4DF3-96CF-C2EA106C6436}" type="slidenum">
              <a:rPr lang="en-US" smtClean="0"/>
              <a:t>‹#›</a:t>
            </a:fld>
            <a:endParaRPr lang="en-US"/>
          </a:p>
        </p:txBody>
      </p:sp>
    </p:spTree>
    <p:extLst>
      <p:ext uri="{BB962C8B-B14F-4D97-AF65-F5344CB8AC3E}">
        <p14:creationId xmlns:p14="http://schemas.microsoft.com/office/powerpoint/2010/main" val="4213333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0B0EF-EEB9-4B49-AECD-37572B8B6F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8A0A13D-5F4B-4F90-9452-47560711F112}"/>
              </a:ext>
            </a:extLst>
          </p:cNvPr>
          <p:cNvSpPr>
            <a:spLocks noGrp="1"/>
          </p:cNvSpPr>
          <p:nvPr>
            <p:ph type="dt" sz="half" idx="10"/>
          </p:nvPr>
        </p:nvSpPr>
        <p:spPr/>
        <p:txBody>
          <a:bodyPr/>
          <a:lstStyle/>
          <a:p>
            <a:fld id="{6F93B752-B819-4BB0-8719-A0FE47A5D354}" type="datetimeFigureOut">
              <a:rPr lang="en-US" smtClean="0"/>
              <a:t>8/8/2023</a:t>
            </a:fld>
            <a:endParaRPr lang="en-US"/>
          </a:p>
        </p:txBody>
      </p:sp>
      <p:sp>
        <p:nvSpPr>
          <p:cNvPr id="4" name="Footer Placeholder 3">
            <a:extLst>
              <a:ext uri="{FF2B5EF4-FFF2-40B4-BE49-F238E27FC236}">
                <a16:creationId xmlns:a16="http://schemas.microsoft.com/office/drawing/2014/main" id="{88BA6544-E560-4DC2-899E-FF201F2C7C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824E6F-9F0C-42BC-8BDB-951C0F974295}"/>
              </a:ext>
            </a:extLst>
          </p:cNvPr>
          <p:cNvSpPr>
            <a:spLocks noGrp="1"/>
          </p:cNvSpPr>
          <p:nvPr>
            <p:ph type="sldNum" sz="quarter" idx="12"/>
          </p:nvPr>
        </p:nvSpPr>
        <p:spPr/>
        <p:txBody>
          <a:bodyPr/>
          <a:lstStyle/>
          <a:p>
            <a:fld id="{B03A1BBB-DE06-4DF3-96CF-C2EA106C6436}" type="slidenum">
              <a:rPr lang="en-US" smtClean="0"/>
              <a:t>‹#›</a:t>
            </a:fld>
            <a:endParaRPr lang="en-US"/>
          </a:p>
        </p:txBody>
      </p:sp>
    </p:spTree>
    <p:extLst>
      <p:ext uri="{BB962C8B-B14F-4D97-AF65-F5344CB8AC3E}">
        <p14:creationId xmlns:p14="http://schemas.microsoft.com/office/powerpoint/2010/main" val="917408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C3FD45-0FE6-46E8-8B0A-D3C0764A5A32}"/>
              </a:ext>
            </a:extLst>
          </p:cNvPr>
          <p:cNvSpPr>
            <a:spLocks noGrp="1"/>
          </p:cNvSpPr>
          <p:nvPr>
            <p:ph type="dt" sz="half" idx="10"/>
          </p:nvPr>
        </p:nvSpPr>
        <p:spPr/>
        <p:txBody>
          <a:bodyPr/>
          <a:lstStyle/>
          <a:p>
            <a:fld id="{6F93B752-B819-4BB0-8719-A0FE47A5D354}" type="datetimeFigureOut">
              <a:rPr lang="en-US" smtClean="0"/>
              <a:t>8/8/2023</a:t>
            </a:fld>
            <a:endParaRPr lang="en-US"/>
          </a:p>
        </p:txBody>
      </p:sp>
      <p:sp>
        <p:nvSpPr>
          <p:cNvPr id="3" name="Footer Placeholder 2">
            <a:extLst>
              <a:ext uri="{FF2B5EF4-FFF2-40B4-BE49-F238E27FC236}">
                <a16:creationId xmlns:a16="http://schemas.microsoft.com/office/drawing/2014/main" id="{A83B7ABF-A2C4-4245-BAC4-E340B466B9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FFE0481-503E-4881-993E-875DA8E57C19}"/>
              </a:ext>
            </a:extLst>
          </p:cNvPr>
          <p:cNvSpPr>
            <a:spLocks noGrp="1"/>
          </p:cNvSpPr>
          <p:nvPr>
            <p:ph type="sldNum" sz="quarter" idx="12"/>
          </p:nvPr>
        </p:nvSpPr>
        <p:spPr/>
        <p:txBody>
          <a:bodyPr/>
          <a:lstStyle/>
          <a:p>
            <a:fld id="{B03A1BBB-DE06-4DF3-96CF-C2EA106C6436}" type="slidenum">
              <a:rPr lang="en-US" smtClean="0"/>
              <a:t>‹#›</a:t>
            </a:fld>
            <a:endParaRPr lang="en-US"/>
          </a:p>
        </p:txBody>
      </p:sp>
    </p:spTree>
    <p:extLst>
      <p:ext uri="{BB962C8B-B14F-4D97-AF65-F5344CB8AC3E}">
        <p14:creationId xmlns:p14="http://schemas.microsoft.com/office/powerpoint/2010/main" val="2590876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5D051-8E04-42BA-A5FD-E5056721C0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81FFD8-11A1-43E2-9FD2-68629EBDA8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1D78CE-A455-46FB-81A4-F6BE92F286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9AC882-7A60-4888-B71B-D85B3D701B1C}"/>
              </a:ext>
            </a:extLst>
          </p:cNvPr>
          <p:cNvSpPr>
            <a:spLocks noGrp="1"/>
          </p:cNvSpPr>
          <p:nvPr>
            <p:ph type="dt" sz="half" idx="10"/>
          </p:nvPr>
        </p:nvSpPr>
        <p:spPr/>
        <p:txBody>
          <a:bodyPr/>
          <a:lstStyle/>
          <a:p>
            <a:fld id="{6F93B752-B819-4BB0-8719-A0FE47A5D354}" type="datetimeFigureOut">
              <a:rPr lang="en-US" smtClean="0"/>
              <a:t>8/8/2023</a:t>
            </a:fld>
            <a:endParaRPr lang="en-US"/>
          </a:p>
        </p:txBody>
      </p:sp>
      <p:sp>
        <p:nvSpPr>
          <p:cNvPr id="6" name="Footer Placeholder 5">
            <a:extLst>
              <a:ext uri="{FF2B5EF4-FFF2-40B4-BE49-F238E27FC236}">
                <a16:creationId xmlns:a16="http://schemas.microsoft.com/office/drawing/2014/main" id="{BB6F6DE5-2207-4155-A464-C0522DC2B4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628276-6096-4CFB-AAA0-F65035BAFB2D}"/>
              </a:ext>
            </a:extLst>
          </p:cNvPr>
          <p:cNvSpPr>
            <a:spLocks noGrp="1"/>
          </p:cNvSpPr>
          <p:nvPr>
            <p:ph type="sldNum" sz="quarter" idx="12"/>
          </p:nvPr>
        </p:nvSpPr>
        <p:spPr/>
        <p:txBody>
          <a:bodyPr/>
          <a:lstStyle/>
          <a:p>
            <a:fld id="{B03A1BBB-DE06-4DF3-96CF-C2EA106C6436}" type="slidenum">
              <a:rPr lang="en-US" smtClean="0"/>
              <a:t>‹#›</a:t>
            </a:fld>
            <a:endParaRPr lang="en-US"/>
          </a:p>
        </p:txBody>
      </p:sp>
    </p:spTree>
    <p:extLst>
      <p:ext uri="{BB962C8B-B14F-4D97-AF65-F5344CB8AC3E}">
        <p14:creationId xmlns:p14="http://schemas.microsoft.com/office/powerpoint/2010/main" val="3641894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42A69-68F0-4732-840A-6723A79F2C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5B1B3C4-826A-46F7-9B99-3E1990FB46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7942CB-FD59-4FE0-827A-DB1094E5E8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0928DA-32FA-473B-8820-FEBD6E8F440A}"/>
              </a:ext>
            </a:extLst>
          </p:cNvPr>
          <p:cNvSpPr>
            <a:spLocks noGrp="1"/>
          </p:cNvSpPr>
          <p:nvPr>
            <p:ph type="dt" sz="half" idx="10"/>
          </p:nvPr>
        </p:nvSpPr>
        <p:spPr/>
        <p:txBody>
          <a:bodyPr/>
          <a:lstStyle/>
          <a:p>
            <a:fld id="{6F93B752-B819-4BB0-8719-A0FE47A5D354}" type="datetimeFigureOut">
              <a:rPr lang="en-US" smtClean="0"/>
              <a:t>8/8/2023</a:t>
            </a:fld>
            <a:endParaRPr lang="en-US"/>
          </a:p>
        </p:txBody>
      </p:sp>
      <p:sp>
        <p:nvSpPr>
          <p:cNvPr id="6" name="Footer Placeholder 5">
            <a:extLst>
              <a:ext uri="{FF2B5EF4-FFF2-40B4-BE49-F238E27FC236}">
                <a16:creationId xmlns:a16="http://schemas.microsoft.com/office/drawing/2014/main" id="{FCFB11E6-84F5-4123-8F46-A7239DDB9D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A3251C-3D9B-401B-812E-C41FE5D1D0B6}"/>
              </a:ext>
            </a:extLst>
          </p:cNvPr>
          <p:cNvSpPr>
            <a:spLocks noGrp="1"/>
          </p:cNvSpPr>
          <p:nvPr>
            <p:ph type="sldNum" sz="quarter" idx="12"/>
          </p:nvPr>
        </p:nvSpPr>
        <p:spPr/>
        <p:txBody>
          <a:bodyPr/>
          <a:lstStyle/>
          <a:p>
            <a:fld id="{B03A1BBB-DE06-4DF3-96CF-C2EA106C6436}" type="slidenum">
              <a:rPr lang="en-US" smtClean="0"/>
              <a:t>‹#›</a:t>
            </a:fld>
            <a:endParaRPr lang="en-US"/>
          </a:p>
        </p:txBody>
      </p:sp>
    </p:spTree>
    <p:extLst>
      <p:ext uri="{BB962C8B-B14F-4D97-AF65-F5344CB8AC3E}">
        <p14:creationId xmlns:p14="http://schemas.microsoft.com/office/powerpoint/2010/main" val="3381951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C3FD33-7DBF-40B7-872E-31EFB93700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7A97CE-AF10-485D-921B-20D6981EB9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1D6457-6D1D-4A73-992D-805CA96CAD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93B752-B819-4BB0-8719-A0FE47A5D354}" type="datetimeFigureOut">
              <a:rPr lang="en-US" smtClean="0"/>
              <a:t>8/8/2023</a:t>
            </a:fld>
            <a:endParaRPr lang="en-US"/>
          </a:p>
        </p:txBody>
      </p:sp>
      <p:sp>
        <p:nvSpPr>
          <p:cNvPr id="5" name="Footer Placeholder 4">
            <a:extLst>
              <a:ext uri="{FF2B5EF4-FFF2-40B4-BE49-F238E27FC236}">
                <a16:creationId xmlns:a16="http://schemas.microsoft.com/office/drawing/2014/main" id="{7A05CEF8-BC6C-49E0-95C7-864B8C65FC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11324F-7BAB-48A7-988B-50CFBE6121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3A1BBB-DE06-4DF3-96CF-C2EA106C6436}" type="slidenum">
              <a:rPr lang="en-US" smtClean="0"/>
              <a:t>‹#›</a:t>
            </a:fld>
            <a:endParaRPr lang="en-US"/>
          </a:p>
        </p:txBody>
      </p:sp>
    </p:spTree>
    <p:extLst>
      <p:ext uri="{BB962C8B-B14F-4D97-AF65-F5344CB8AC3E}">
        <p14:creationId xmlns:p14="http://schemas.microsoft.com/office/powerpoint/2010/main" val="3335829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2l.nl.edu/d2l/systemCheck"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hyperlink" Target="https://support.google.com/chrome/answer/95472?hl=en" TargetMode="External"/><Relationship Id="rId4" Type="http://schemas.openxmlformats.org/officeDocument/2006/relationships/hyperlink" Target="https://support.google.com/accounts/answer/61416?hl=en&amp;co=GENIE.Platform%3DDesktop" TargetMode="Externa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nl.edu/media/nledu/content-assets/documents/ctle/teaching-your-course/Sample-Syllabus-with-Annotations.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689D0-2602-4F0E-9F63-0F520C45B68F}"/>
              </a:ext>
            </a:extLst>
          </p:cNvPr>
          <p:cNvSpPr>
            <a:spLocks noGrp="1"/>
          </p:cNvSpPr>
          <p:nvPr>
            <p:ph type="title"/>
          </p:nvPr>
        </p:nvSpPr>
        <p:spPr>
          <a:xfrm>
            <a:off x="55726" y="0"/>
            <a:ext cx="10515600" cy="1325563"/>
          </a:xfrm>
        </p:spPr>
        <p:txBody>
          <a:bodyPr/>
          <a:lstStyle/>
          <a:p>
            <a:r>
              <a:rPr lang="en-US" sz="4000" b="1" dirty="0">
                <a:effectLst/>
                <a:latin typeface="Calibri" panose="020F0502020204030204" pitchFamily="34" charset="0"/>
                <a:ea typeface="Calibri" panose="020F0502020204030204" pitchFamily="34" charset="0"/>
              </a:rPr>
              <a:t>SIMPLE</a:t>
            </a:r>
            <a:r>
              <a:rPr lang="en-US" sz="4400" b="1" dirty="0">
                <a:effectLst/>
                <a:latin typeface="Calibri" panose="020F0502020204030204" pitchFamily="34" charset="0"/>
                <a:ea typeface="Calibri" panose="020F0502020204030204" pitchFamily="34" charset="0"/>
              </a:rPr>
              <a:t> </a:t>
            </a:r>
            <a:r>
              <a:rPr lang="en-US" sz="4000" b="1" dirty="0">
                <a:effectLst/>
                <a:latin typeface="Calibri" panose="020F0502020204030204" pitchFamily="34" charset="0"/>
                <a:ea typeface="Calibri" panose="020F0502020204030204" pitchFamily="34" charset="0"/>
              </a:rPr>
              <a:t>SYLLABUS</a:t>
            </a:r>
            <a:r>
              <a:rPr lang="en-US" sz="4400" b="1" dirty="0">
                <a:effectLst/>
                <a:latin typeface="Calibri" panose="020F0502020204030204" pitchFamily="34" charset="0"/>
                <a:ea typeface="Calibri" panose="020F0502020204030204" pitchFamily="34" charset="0"/>
              </a:rPr>
              <a:t> </a:t>
            </a:r>
            <a:r>
              <a:rPr lang="en-US" sz="4000" b="1" dirty="0">
                <a:effectLst/>
                <a:latin typeface="Calibri" panose="020F0502020204030204" pitchFamily="34" charset="0"/>
                <a:ea typeface="Calibri" panose="020F0502020204030204" pitchFamily="34" charset="0"/>
              </a:rPr>
              <a:t>SETUP</a:t>
            </a:r>
            <a:endParaRPr lang="en-US" dirty="0"/>
          </a:p>
        </p:txBody>
      </p:sp>
      <p:sp>
        <p:nvSpPr>
          <p:cNvPr id="3" name="Content Placeholder 2">
            <a:extLst>
              <a:ext uri="{FF2B5EF4-FFF2-40B4-BE49-F238E27FC236}">
                <a16:creationId xmlns:a16="http://schemas.microsoft.com/office/drawing/2014/main" id="{76066B55-67CA-42FA-BDDE-FDE2C9819E47}"/>
              </a:ext>
            </a:extLst>
          </p:cNvPr>
          <p:cNvSpPr>
            <a:spLocks noGrp="1"/>
          </p:cNvSpPr>
          <p:nvPr>
            <p:ph idx="1"/>
          </p:nvPr>
        </p:nvSpPr>
        <p:spPr>
          <a:xfrm>
            <a:off x="411336" y="1192361"/>
            <a:ext cx="10880246" cy="5274527"/>
          </a:xfrm>
        </p:spPr>
        <p:txBody>
          <a:bodyPr>
            <a:normAutofit/>
          </a:bodyPr>
          <a:lstStyle/>
          <a:p>
            <a:pPr marL="0" marR="0" indent="0">
              <a:lnSpc>
                <a:spcPct val="110000"/>
              </a:lnSpc>
              <a:spcBef>
                <a:spcPts val="0"/>
              </a:spcBef>
              <a:spcAft>
                <a:spcPts val="0"/>
              </a:spcAft>
              <a:buNone/>
            </a:pPr>
            <a:r>
              <a:rPr lang="en-US" sz="2400" b="1" dirty="0">
                <a:solidFill>
                  <a:srgbClr val="0070C0"/>
                </a:solidFill>
                <a:effectLst/>
                <a:latin typeface="Calibri" panose="020F0502020204030204" pitchFamily="34" charset="0"/>
                <a:ea typeface="Calibri" panose="020F0502020204030204" pitchFamily="34" charset="0"/>
              </a:rPr>
              <a:t>STEP 1:  ADD DUE DATES</a:t>
            </a:r>
            <a:br>
              <a:rPr lang="en-US" sz="1600" dirty="0">
                <a:effectLst/>
                <a:latin typeface="Calibri" panose="020F0502020204030204" pitchFamily="34" charset="0"/>
                <a:ea typeface="Calibri" panose="020F0502020204030204" pitchFamily="34" charset="0"/>
              </a:rPr>
            </a:br>
            <a:r>
              <a:rPr lang="en-US" sz="2000" dirty="0">
                <a:effectLst/>
                <a:latin typeface="Calibri" panose="020F0502020204030204" pitchFamily="34" charset="0"/>
                <a:ea typeface="Calibri" panose="020F0502020204030204" pitchFamily="34" charset="0"/>
              </a:rPr>
              <a:t>Set Due Dates for Assignments, Discussions, and quizzes if you have them.  </a:t>
            </a:r>
            <a:br>
              <a:rPr lang="en-US" sz="2000" dirty="0">
                <a:effectLst/>
                <a:latin typeface="Calibri" panose="020F0502020204030204" pitchFamily="34" charset="0"/>
                <a:ea typeface="Calibri" panose="020F0502020204030204" pitchFamily="34" charset="0"/>
              </a:rPr>
            </a:br>
            <a:r>
              <a:rPr lang="en-US" sz="2000" dirty="0">
                <a:effectLst/>
                <a:latin typeface="Calibri" panose="020F0502020204030204" pitchFamily="34" charset="0"/>
                <a:ea typeface="Calibri" panose="020F0502020204030204" pitchFamily="34" charset="0"/>
              </a:rPr>
              <a:t>Discussion Due dates must be entered in Content – this guide will show you how to enter due dates. </a:t>
            </a:r>
            <a:br>
              <a:rPr lang="en-US" sz="2000" dirty="0">
                <a:effectLst/>
                <a:latin typeface="Calibri" panose="020F0502020204030204" pitchFamily="34" charset="0"/>
                <a:ea typeface="Calibri" panose="020F0502020204030204" pitchFamily="34" charset="0"/>
              </a:rPr>
            </a:br>
            <a:r>
              <a:rPr lang="en-US" sz="800" dirty="0">
                <a:solidFill>
                  <a:schemeClr val="bg1"/>
                </a:solidFill>
                <a:effectLst/>
                <a:latin typeface="Calibri" panose="020F0502020204030204" pitchFamily="34" charset="0"/>
                <a:ea typeface="Calibri" panose="020F0502020204030204" pitchFamily="34" charset="0"/>
              </a:rPr>
              <a:t>.</a:t>
            </a:r>
            <a:br>
              <a:rPr lang="en-US" sz="2000" dirty="0">
                <a:effectLst/>
                <a:latin typeface="Calibri" panose="020F0502020204030204" pitchFamily="34" charset="0"/>
                <a:ea typeface="Calibri" panose="020F0502020204030204" pitchFamily="34" charset="0"/>
              </a:rPr>
            </a:br>
            <a:r>
              <a:rPr lang="en-US" sz="2400" b="1" dirty="0">
                <a:solidFill>
                  <a:srgbClr val="0070C0"/>
                </a:solidFill>
                <a:effectLst/>
                <a:latin typeface="Calibri" panose="020F0502020204030204" pitchFamily="34" charset="0"/>
                <a:ea typeface="Calibri" panose="020F0502020204030204" pitchFamily="34" charset="0"/>
              </a:rPr>
              <a:t>STEP </a:t>
            </a:r>
            <a:r>
              <a:rPr lang="en-US" sz="2400" b="1" dirty="0">
                <a:solidFill>
                  <a:srgbClr val="0070C0"/>
                </a:solidFill>
                <a:latin typeface="Calibri" panose="020F0502020204030204" pitchFamily="34" charset="0"/>
                <a:ea typeface="Calibri" panose="020F0502020204030204" pitchFamily="34" charset="0"/>
              </a:rPr>
              <a:t>2</a:t>
            </a:r>
            <a:r>
              <a:rPr lang="en-US" sz="2400" b="1" dirty="0">
                <a:solidFill>
                  <a:srgbClr val="0070C0"/>
                </a:solidFill>
                <a:effectLst/>
                <a:latin typeface="Calibri" panose="020F0502020204030204" pitchFamily="34" charset="0"/>
                <a:ea typeface="Calibri" panose="020F0502020204030204" pitchFamily="34" charset="0"/>
              </a:rPr>
              <a:t>: EDIT SIMPLE SYLLABUS </a:t>
            </a:r>
            <a:br>
              <a:rPr lang="en-US" sz="1600" b="1" dirty="0">
                <a:solidFill>
                  <a:srgbClr val="0070C0"/>
                </a:solidFill>
                <a:effectLst/>
                <a:latin typeface="Calibri" panose="020F0502020204030204" pitchFamily="34" charset="0"/>
                <a:ea typeface="Calibri" panose="020F0502020204030204" pitchFamily="34" charset="0"/>
              </a:rPr>
            </a:br>
            <a:r>
              <a:rPr lang="en-US" sz="2000" dirty="0">
                <a:latin typeface="Calibri" panose="020F0502020204030204" pitchFamily="34" charset="0"/>
              </a:rPr>
              <a:t>Click the </a:t>
            </a:r>
            <a:r>
              <a:rPr lang="en-US" sz="2000" dirty="0">
                <a:effectLst/>
                <a:latin typeface="Calibri" panose="020F0502020204030204" pitchFamily="34" charset="0"/>
                <a:ea typeface="Calibri" panose="020F0502020204030204" pitchFamily="34" charset="0"/>
              </a:rPr>
              <a:t>Syllabus Link (on the course homepage) to </a:t>
            </a:r>
            <a:r>
              <a:rPr lang="en-US" sz="2000" dirty="0">
                <a:latin typeface="Calibri" panose="020F0502020204030204" pitchFamily="34" charset="0"/>
                <a:ea typeface="Calibri" panose="020F0502020204030204" pitchFamily="34" charset="0"/>
              </a:rPr>
              <a:t>edit, add your information and course policies. </a:t>
            </a:r>
            <a:br>
              <a:rPr lang="en-US" sz="2000" dirty="0">
                <a:effectLst/>
                <a:latin typeface="Calibri" panose="020F0502020204030204" pitchFamily="34" charset="0"/>
                <a:ea typeface="Calibri" panose="020F0502020204030204" pitchFamily="34" charset="0"/>
              </a:rPr>
            </a:br>
            <a:r>
              <a:rPr lang="en-US" sz="1050" dirty="0">
                <a:solidFill>
                  <a:schemeClr val="bg1"/>
                </a:solidFill>
                <a:effectLst/>
                <a:latin typeface="Calibri" panose="020F0502020204030204" pitchFamily="34" charset="0"/>
                <a:ea typeface="Calibri" panose="020F0502020204030204" pitchFamily="34" charset="0"/>
              </a:rPr>
              <a:t>.</a:t>
            </a:r>
            <a:endParaRPr lang="en-US" sz="2000" dirty="0">
              <a:solidFill>
                <a:schemeClr val="bg1"/>
              </a:solidFill>
              <a:effectLst/>
              <a:latin typeface="Calibri" panose="020F0502020204030204" pitchFamily="34" charset="0"/>
              <a:ea typeface="Calibri" panose="020F0502020204030204" pitchFamily="34" charset="0"/>
            </a:endParaRPr>
          </a:p>
          <a:p>
            <a:pPr marL="0" indent="0">
              <a:lnSpc>
                <a:spcPct val="110000"/>
              </a:lnSpc>
              <a:spcBef>
                <a:spcPts val="0"/>
              </a:spcBef>
              <a:buNone/>
            </a:pPr>
            <a:r>
              <a:rPr lang="en-US" sz="2400" b="1" dirty="0">
                <a:solidFill>
                  <a:srgbClr val="0070C0"/>
                </a:solidFill>
                <a:effectLst/>
                <a:latin typeface="Calibri" panose="020F0502020204030204" pitchFamily="34" charset="0"/>
                <a:ea typeface="Calibri" panose="020F0502020204030204" pitchFamily="34" charset="0"/>
              </a:rPr>
              <a:t>STEP 3: PUBLISH &amp; CHECK STUDENT ENGAGEMENT </a:t>
            </a:r>
            <a:br>
              <a:rPr lang="en-US" sz="1600" dirty="0">
                <a:effectLst/>
                <a:latin typeface="Calibri" panose="020F0502020204030204" pitchFamily="34" charset="0"/>
                <a:ea typeface="Calibri" panose="020F0502020204030204" pitchFamily="34" charset="0"/>
              </a:rPr>
            </a:br>
            <a:r>
              <a:rPr lang="en-US" sz="2000" dirty="0">
                <a:latin typeface="Calibri" panose="020F0502020204030204" pitchFamily="34" charset="0"/>
              </a:rPr>
              <a:t>Submit and publish simple syllabus so it is visible to students. Once submitted you can check student engagement with the syllabus. </a:t>
            </a:r>
          </a:p>
        </p:txBody>
      </p:sp>
      <p:pic>
        <p:nvPicPr>
          <p:cNvPr id="3074" name="Picture 2" descr="SIMPLE SYLLABUS - 5100 W Kennedy Blvd, Tampa, Florida - Software  Development - Phone Number - Yelp">
            <a:extLst>
              <a:ext uri="{FF2B5EF4-FFF2-40B4-BE49-F238E27FC236}">
                <a16:creationId xmlns:a16="http://schemas.microsoft.com/office/drawing/2014/main" id="{3A36A966-5014-40BA-A5E8-BEF691B270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1398" y="33338"/>
            <a:ext cx="1360602" cy="136060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0639EB0-F766-4253-8913-DCB6BD5351D9}"/>
              </a:ext>
            </a:extLst>
          </p:cNvPr>
          <p:cNvSpPr txBox="1"/>
          <p:nvPr/>
        </p:nvSpPr>
        <p:spPr>
          <a:xfrm>
            <a:off x="411336" y="4740287"/>
            <a:ext cx="11579558" cy="1993110"/>
          </a:xfrm>
          <a:prstGeom prst="rect">
            <a:avLst/>
          </a:prstGeom>
          <a:solidFill>
            <a:schemeClr val="accent4">
              <a:lumMod val="20000"/>
              <a:lumOff val="80000"/>
            </a:schemeClr>
          </a:solidFill>
        </p:spPr>
        <p:txBody>
          <a:bodyPr wrap="square">
            <a:spAutoFit/>
          </a:bodyPr>
          <a:lstStyle/>
          <a:p>
            <a:pPr>
              <a:lnSpc>
                <a:spcPct val="120000"/>
              </a:lnSpc>
              <a:spcBef>
                <a:spcPts val="1200"/>
              </a:spcBef>
              <a:spcAft>
                <a:spcPts val="1200"/>
              </a:spcAft>
            </a:pPr>
            <a:r>
              <a:rPr lang="en-US" sz="2400" b="1" dirty="0">
                <a:latin typeface="Calibri" panose="020F0502020204030204" pitchFamily="34" charset="0"/>
              </a:rPr>
              <a:t>BROWSER SETTINGS:</a:t>
            </a:r>
            <a:br>
              <a:rPr lang="en-US" sz="1800" b="1" dirty="0">
                <a:effectLst/>
                <a:ea typeface="Calibri" panose="020F0502020204030204" pitchFamily="34" charset="0"/>
              </a:rPr>
            </a:br>
            <a:r>
              <a:rPr lang="en-US" sz="1600" dirty="0">
                <a:solidFill>
                  <a:srgbClr val="000000"/>
                </a:solidFill>
              </a:rPr>
              <a:t>Google Chrome is recommended, with these settings (for both instructors and students): Cookies should be enabled, to check this run the D2L System check here</a:t>
            </a:r>
            <a:r>
              <a:rPr lang="en-US" sz="1400" b="1" dirty="0">
                <a:solidFill>
                  <a:srgbClr val="000000"/>
                </a:solidFill>
              </a:rPr>
              <a:t> </a:t>
            </a:r>
            <a:r>
              <a:rPr lang="en-US" sz="1600" b="0" i="0" u="sng" strike="noStrike" dirty="0">
                <a:solidFill>
                  <a:srgbClr val="1155CC"/>
                </a:solidFill>
                <a:effectLst/>
                <a:hlinkClick r:id="rId3"/>
              </a:rPr>
              <a:t>https://d2l.nl.edu/d2l/systemCheck</a:t>
            </a:r>
            <a:r>
              <a:rPr lang="en-US" sz="1600" b="0" i="0" u="none" strike="noStrike" dirty="0">
                <a:solidFill>
                  <a:srgbClr val="000000"/>
                </a:solidFill>
                <a:effectLst/>
              </a:rPr>
              <a:t> if cookies are not </a:t>
            </a:r>
            <a:r>
              <a:rPr lang="en-US" sz="1600" dirty="0">
                <a:solidFill>
                  <a:srgbClr val="000000"/>
                </a:solidFill>
              </a:rPr>
              <a:t>enabled</a:t>
            </a:r>
            <a:r>
              <a:rPr lang="en-US" sz="1600" b="0" i="0" u="none" strike="noStrike" dirty="0">
                <a:solidFill>
                  <a:srgbClr val="000000"/>
                </a:solidFill>
                <a:effectLst/>
              </a:rPr>
              <a:t> follow this guide: </a:t>
            </a:r>
            <a:br>
              <a:rPr lang="en-US" sz="1600" b="0" i="0" u="none" strike="noStrike" dirty="0">
                <a:solidFill>
                  <a:srgbClr val="000000"/>
                </a:solidFill>
                <a:effectLst/>
              </a:rPr>
            </a:br>
            <a:r>
              <a:rPr lang="en-US" sz="1600" b="0" i="0" u="none" strike="noStrike" dirty="0">
                <a:solidFill>
                  <a:srgbClr val="000000"/>
                </a:solidFill>
                <a:effectLst/>
                <a:hlinkClick r:id="rId4"/>
              </a:rPr>
              <a:t>https://support.google.com/accounts/answer/61416?hl=en&amp;co=GENIE.Platform%3DDesktop</a:t>
            </a:r>
            <a:r>
              <a:rPr lang="en-US" sz="1600" b="0" i="0" u="none" strike="noStrike" dirty="0">
                <a:solidFill>
                  <a:srgbClr val="000000"/>
                </a:solidFill>
                <a:effectLst/>
              </a:rPr>
              <a:t> </a:t>
            </a:r>
            <a:br>
              <a:rPr lang="en-US" sz="1600" i="0" u="none" strike="noStrike" dirty="0"/>
            </a:br>
            <a:r>
              <a:rPr lang="en-US" sz="1600" i="0" u="none" strike="noStrike" dirty="0">
                <a:solidFill>
                  <a:srgbClr val="000000"/>
                </a:solidFill>
              </a:rPr>
              <a:t>En</a:t>
            </a:r>
            <a:r>
              <a:rPr lang="en-US" sz="1600" dirty="0">
                <a:solidFill>
                  <a:srgbClr val="000000"/>
                </a:solidFill>
              </a:rPr>
              <a:t>sure </a:t>
            </a:r>
            <a:r>
              <a:rPr lang="en-US" sz="1600" b="0" i="0" u="none" strike="noStrike" dirty="0">
                <a:solidFill>
                  <a:srgbClr val="000000"/>
                </a:solidFill>
                <a:effectLst/>
              </a:rPr>
              <a:t>“Chrome’s” Pop Up Blocker is turned off, this guide shows how to allow popups </a:t>
            </a:r>
            <a:r>
              <a:rPr lang="en-US" sz="1600" b="0" i="0" u="sng" strike="noStrike" dirty="0">
                <a:solidFill>
                  <a:srgbClr val="1155CC"/>
                </a:solidFill>
                <a:effectLst/>
                <a:hlinkClick r:id="rId5"/>
              </a:rPr>
              <a:t>https://support.google.com/chrome/answer/95472?hl=en</a:t>
            </a:r>
            <a:endParaRPr lang="en-US" sz="1400" dirty="0">
              <a:effectLst/>
              <a:ea typeface="Calibri" panose="020F0502020204030204" pitchFamily="34" charset="0"/>
            </a:endParaRPr>
          </a:p>
        </p:txBody>
      </p:sp>
    </p:spTree>
    <p:extLst>
      <p:ext uri="{BB962C8B-B14F-4D97-AF65-F5344CB8AC3E}">
        <p14:creationId xmlns:p14="http://schemas.microsoft.com/office/powerpoint/2010/main" val="2170329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79D13-95F7-4258-B2AB-0B6611788500}"/>
              </a:ext>
            </a:extLst>
          </p:cNvPr>
          <p:cNvSpPr>
            <a:spLocks noGrp="1"/>
          </p:cNvSpPr>
          <p:nvPr>
            <p:ph type="title"/>
          </p:nvPr>
        </p:nvSpPr>
        <p:spPr>
          <a:xfrm>
            <a:off x="0" y="27445"/>
            <a:ext cx="12192000" cy="792556"/>
          </a:xfrm>
          <a:noFill/>
        </p:spPr>
        <p:txBody>
          <a:bodyPr vert="horz" lIns="91440" tIns="45720" rIns="91440" bIns="45720" rtlCol="0" anchor="ctr">
            <a:normAutofit/>
          </a:bodyPr>
          <a:lstStyle/>
          <a:p>
            <a:r>
              <a:rPr lang="en-US" sz="3600" b="1" dirty="0">
                <a:latin typeface="+mn-lt"/>
              </a:rPr>
              <a:t>Simple Syllabus Schedule</a:t>
            </a:r>
          </a:p>
        </p:txBody>
      </p:sp>
      <p:pic>
        <p:nvPicPr>
          <p:cNvPr id="5" name="Picture 4">
            <a:extLst>
              <a:ext uri="{FF2B5EF4-FFF2-40B4-BE49-F238E27FC236}">
                <a16:creationId xmlns:a16="http://schemas.microsoft.com/office/drawing/2014/main" id="{3D55CEA9-A1BA-4A5F-9B81-BAF0842452C7}"/>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1" r="29520" b="10214"/>
          <a:stretch/>
        </p:blipFill>
        <p:spPr>
          <a:xfrm>
            <a:off x="4905729" y="1197026"/>
            <a:ext cx="7286271" cy="5633529"/>
          </a:xfrm>
          <a:prstGeom prst="rect">
            <a:avLst/>
          </a:prstGeom>
          <a:ln>
            <a:solidFill>
              <a:schemeClr val="tx1"/>
            </a:solidFill>
          </a:ln>
        </p:spPr>
      </p:pic>
      <p:sp>
        <p:nvSpPr>
          <p:cNvPr id="7" name="TextBox 6">
            <a:extLst>
              <a:ext uri="{FF2B5EF4-FFF2-40B4-BE49-F238E27FC236}">
                <a16:creationId xmlns:a16="http://schemas.microsoft.com/office/drawing/2014/main" id="{FBE810DC-027F-4AD6-91F1-94D89CFD8F3E}"/>
              </a:ext>
            </a:extLst>
          </p:cNvPr>
          <p:cNvSpPr txBox="1"/>
          <p:nvPr/>
        </p:nvSpPr>
        <p:spPr>
          <a:xfrm>
            <a:off x="437708" y="1197026"/>
            <a:ext cx="4303975" cy="5370701"/>
          </a:xfrm>
          <a:prstGeom prst="rect">
            <a:avLst/>
          </a:prstGeom>
          <a:noFill/>
        </p:spPr>
        <p:txBody>
          <a:bodyPr wrap="square">
            <a:spAutoFit/>
          </a:bodyPr>
          <a:lstStyle/>
          <a:p>
            <a:r>
              <a:rPr lang="en-US" sz="2400" dirty="0"/>
              <a:t>This section is populated by D2L automatically - it will be BLANK if Due Dates are not entered. </a:t>
            </a:r>
          </a:p>
          <a:p>
            <a:endParaRPr lang="en-US" sz="2000" dirty="0"/>
          </a:p>
          <a:p>
            <a:endParaRPr lang="en-US" sz="700" dirty="0"/>
          </a:p>
          <a:p>
            <a:r>
              <a:rPr lang="en-US" sz="2400" dirty="0"/>
              <a:t>The Schedule cannot be directly edited in Simple Syllabus. If you modify due dates in D2L, changes will be visible in Simple Syllabus only when you open and then close the syllabus for editing. Alternatively, the changes will be updated during the next auto sync at 10 am, 2 pm, or 6 pm.</a:t>
            </a:r>
          </a:p>
        </p:txBody>
      </p:sp>
    </p:spTree>
    <p:extLst>
      <p:ext uri="{BB962C8B-B14F-4D97-AF65-F5344CB8AC3E}">
        <p14:creationId xmlns:p14="http://schemas.microsoft.com/office/powerpoint/2010/main" val="441135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A6F7170-48D7-4817-83DD-C631604B78A3}"/>
              </a:ext>
            </a:extLst>
          </p:cNvPr>
          <p:cNvPicPr>
            <a:picLocks noChangeAspect="1"/>
          </p:cNvPicPr>
          <p:nvPr/>
        </p:nvPicPr>
        <p:blipFill rotWithShape="1">
          <a:blip r:embed="rId2"/>
          <a:srcRect t="34044" b="10042"/>
          <a:stretch/>
        </p:blipFill>
        <p:spPr>
          <a:xfrm>
            <a:off x="0" y="2357306"/>
            <a:ext cx="12118902" cy="4387238"/>
          </a:xfrm>
          <a:prstGeom prst="rect">
            <a:avLst/>
          </a:prstGeom>
          <a:ln>
            <a:solidFill>
              <a:schemeClr val="tx1"/>
            </a:solidFill>
          </a:ln>
        </p:spPr>
      </p:pic>
      <p:cxnSp>
        <p:nvCxnSpPr>
          <p:cNvPr id="8" name="Straight Arrow Connector 7">
            <a:extLst>
              <a:ext uri="{FF2B5EF4-FFF2-40B4-BE49-F238E27FC236}">
                <a16:creationId xmlns:a16="http://schemas.microsoft.com/office/drawing/2014/main" id="{AE5D40CC-84EA-4B7D-9FEC-71543E889839}"/>
              </a:ext>
            </a:extLst>
          </p:cNvPr>
          <p:cNvCxnSpPr>
            <a:cxnSpLocks/>
          </p:cNvCxnSpPr>
          <p:nvPr/>
        </p:nvCxnSpPr>
        <p:spPr>
          <a:xfrm>
            <a:off x="729843" y="2742887"/>
            <a:ext cx="1115735" cy="203044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6C7AEDC0-4665-434C-852F-DF1D272C0567}"/>
              </a:ext>
            </a:extLst>
          </p:cNvPr>
          <p:cNvSpPr txBox="1">
            <a:spLocks/>
          </p:cNvSpPr>
          <p:nvPr/>
        </p:nvSpPr>
        <p:spPr>
          <a:xfrm>
            <a:off x="109057" y="142365"/>
            <a:ext cx="12192000" cy="792556"/>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Click </a:t>
            </a:r>
            <a:r>
              <a:rPr lang="en-US" b="1" dirty="0"/>
              <a:t>Submit</a:t>
            </a:r>
            <a:r>
              <a:rPr lang="en-US" dirty="0"/>
              <a:t> to Publish the Syllabus</a:t>
            </a:r>
          </a:p>
        </p:txBody>
      </p:sp>
      <p:sp>
        <p:nvSpPr>
          <p:cNvPr id="6" name="TextBox 5">
            <a:extLst>
              <a:ext uri="{FF2B5EF4-FFF2-40B4-BE49-F238E27FC236}">
                <a16:creationId xmlns:a16="http://schemas.microsoft.com/office/drawing/2014/main" id="{2CBEF2D3-FA6F-441E-8E77-7C66AFE8484D}"/>
              </a:ext>
            </a:extLst>
          </p:cNvPr>
          <p:cNvSpPr txBox="1"/>
          <p:nvPr/>
        </p:nvSpPr>
        <p:spPr>
          <a:xfrm>
            <a:off x="109057" y="1081917"/>
            <a:ext cx="11898386" cy="1255728"/>
          </a:xfrm>
          <a:prstGeom prst="rect">
            <a:avLst/>
          </a:prstGeom>
          <a:solidFill>
            <a:schemeClr val="accent4">
              <a:lumMod val="40000"/>
              <a:lumOff val="60000"/>
            </a:schemeClr>
          </a:solidFill>
        </p:spPr>
        <p:txBody>
          <a:bodyPr vert="horz" lIns="91440" tIns="45720" rIns="91440" bIns="45720" rtlCol="0" anchor="ctr">
            <a:normAutofit/>
          </a:bodyPr>
          <a:lstStyle>
            <a:defPPr>
              <a:defRPr lang="en-US"/>
            </a:defPPr>
            <a:lvl1pPr algn="ctr">
              <a:lnSpc>
                <a:spcPct val="90000"/>
              </a:lnSpc>
              <a:spcBef>
                <a:spcPct val="0"/>
              </a:spcBef>
              <a:buNone/>
              <a:defRPr sz="2800">
                <a:ea typeface="+mj-ea"/>
                <a:cs typeface="+mj-cs"/>
              </a:defRPr>
            </a:lvl1pPr>
          </a:lstStyle>
          <a:p>
            <a:r>
              <a:rPr lang="en-US" dirty="0"/>
              <a:t>Instructors need to update required fields before they can submit. </a:t>
            </a:r>
          </a:p>
          <a:p>
            <a:r>
              <a:rPr lang="en-US" sz="2400" dirty="0"/>
              <a:t>If you don’t see a submit button check for required fields you may have missed. </a:t>
            </a:r>
          </a:p>
        </p:txBody>
      </p:sp>
    </p:spTree>
    <p:extLst>
      <p:ext uri="{BB962C8B-B14F-4D97-AF65-F5344CB8AC3E}">
        <p14:creationId xmlns:p14="http://schemas.microsoft.com/office/powerpoint/2010/main" val="3171547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4C6C8-CA44-4EE4-A8ED-D413951510A6}"/>
              </a:ext>
            </a:extLst>
          </p:cNvPr>
          <p:cNvSpPr>
            <a:spLocks noGrp="1"/>
          </p:cNvSpPr>
          <p:nvPr>
            <p:ph type="title"/>
          </p:nvPr>
        </p:nvSpPr>
        <p:spPr>
          <a:xfrm>
            <a:off x="-60026" y="135806"/>
            <a:ext cx="11230790" cy="1325563"/>
          </a:xfrm>
        </p:spPr>
        <p:txBody>
          <a:bodyPr>
            <a:normAutofit/>
          </a:bodyPr>
          <a:lstStyle/>
          <a:p>
            <a:r>
              <a:rPr lang="en-US" sz="4800" b="1" dirty="0">
                <a:latin typeface="+mn-lt"/>
              </a:rPr>
              <a:t>Confirm the Syllabus is Submitted</a:t>
            </a:r>
          </a:p>
        </p:txBody>
      </p:sp>
      <p:pic>
        <p:nvPicPr>
          <p:cNvPr id="5" name="Picture 4">
            <a:extLst>
              <a:ext uri="{FF2B5EF4-FFF2-40B4-BE49-F238E27FC236}">
                <a16:creationId xmlns:a16="http://schemas.microsoft.com/office/drawing/2014/main" id="{0467E271-3150-4A8F-96AB-EC2E33C6E14D}"/>
              </a:ext>
            </a:extLst>
          </p:cNvPr>
          <p:cNvPicPr>
            <a:picLocks noChangeAspect="1"/>
          </p:cNvPicPr>
          <p:nvPr/>
        </p:nvPicPr>
        <p:blipFill rotWithShape="1">
          <a:blip r:embed="rId2"/>
          <a:srcRect r="-2655" b="8341"/>
          <a:stretch/>
        </p:blipFill>
        <p:spPr>
          <a:xfrm>
            <a:off x="125458" y="2460397"/>
            <a:ext cx="11526515" cy="4397604"/>
          </a:xfrm>
          <a:prstGeom prst="rect">
            <a:avLst/>
          </a:prstGeom>
          <a:ln>
            <a:solidFill>
              <a:schemeClr val="tx1"/>
            </a:solidFill>
          </a:ln>
        </p:spPr>
      </p:pic>
      <p:cxnSp>
        <p:nvCxnSpPr>
          <p:cNvPr id="6" name="Straight Arrow Connector 5">
            <a:extLst>
              <a:ext uri="{FF2B5EF4-FFF2-40B4-BE49-F238E27FC236}">
                <a16:creationId xmlns:a16="http://schemas.microsoft.com/office/drawing/2014/main" id="{F6243258-5080-4ADB-9DE3-92ECF459EFB1}"/>
              </a:ext>
            </a:extLst>
          </p:cNvPr>
          <p:cNvCxnSpPr>
            <a:cxnSpLocks/>
          </p:cNvCxnSpPr>
          <p:nvPr/>
        </p:nvCxnSpPr>
        <p:spPr>
          <a:xfrm flipH="1">
            <a:off x="7986528" y="3173798"/>
            <a:ext cx="838899" cy="135961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D7F7F43A-1834-4F67-972D-6DA2F16373A5}"/>
              </a:ext>
            </a:extLst>
          </p:cNvPr>
          <p:cNvSpPr txBox="1">
            <a:spLocks/>
          </p:cNvSpPr>
          <p:nvPr/>
        </p:nvSpPr>
        <p:spPr>
          <a:xfrm>
            <a:off x="8825428" y="1710577"/>
            <a:ext cx="2345336" cy="1857855"/>
          </a:xfrm>
          <a:prstGeom prst="rect">
            <a:avLst/>
          </a:prstGeom>
          <a:solidFill>
            <a:schemeClr val="accent4">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a:latin typeface="+mn-lt"/>
              </a:rPr>
              <a:t>Once submitted the “Last Updated” date will appear</a:t>
            </a:r>
            <a:endParaRPr lang="en-US" sz="2400" b="1" dirty="0">
              <a:latin typeface="+mn-lt"/>
            </a:endParaRPr>
          </a:p>
        </p:txBody>
      </p:sp>
    </p:spTree>
    <p:extLst>
      <p:ext uri="{BB962C8B-B14F-4D97-AF65-F5344CB8AC3E}">
        <p14:creationId xmlns:p14="http://schemas.microsoft.com/office/powerpoint/2010/main" val="1359187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7A405-D7E7-4379-B7AA-7762CCBD0645}"/>
              </a:ext>
            </a:extLst>
          </p:cNvPr>
          <p:cNvSpPr>
            <a:spLocks noGrp="1"/>
          </p:cNvSpPr>
          <p:nvPr>
            <p:ph type="title"/>
          </p:nvPr>
        </p:nvSpPr>
        <p:spPr>
          <a:xfrm>
            <a:off x="337657" y="212428"/>
            <a:ext cx="10515600" cy="1325563"/>
          </a:xfrm>
        </p:spPr>
        <p:txBody>
          <a:bodyPr/>
          <a:lstStyle/>
          <a:p>
            <a:r>
              <a:rPr lang="en-US" sz="4000" b="1" dirty="0">
                <a:latin typeface="Calibri" panose="020F0502020204030204" pitchFamily="34" charset="0"/>
              </a:rPr>
              <a:t>Check</a:t>
            </a:r>
            <a:r>
              <a:rPr lang="en-US" b="1" dirty="0"/>
              <a:t> </a:t>
            </a:r>
            <a:r>
              <a:rPr lang="en-US" sz="4000" b="1" dirty="0">
                <a:latin typeface="Calibri" panose="020F0502020204030204" pitchFamily="34" charset="0"/>
              </a:rPr>
              <a:t>Student</a:t>
            </a:r>
            <a:r>
              <a:rPr lang="en-US" b="1" dirty="0"/>
              <a:t> </a:t>
            </a:r>
            <a:r>
              <a:rPr lang="en-US" sz="4000" b="1" dirty="0">
                <a:latin typeface="Calibri" panose="020F0502020204030204" pitchFamily="34" charset="0"/>
              </a:rPr>
              <a:t>Engagement</a:t>
            </a:r>
            <a:r>
              <a:rPr lang="en-US" b="1" dirty="0"/>
              <a:t> </a:t>
            </a:r>
          </a:p>
        </p:txBody>
      </p:sp>
      <p:pic>
        <p:nvPicPr>
          <p:cNvPr id="5" name="Picture 4">
            <a:extLst>
              <a:ext uri="{FF2B5EF4-FFF2-40B4-BE49-F238E27FC236}">
                <a16:creationId xmlns:a16="http://schemas.microsoft.com/office/drawing/2014/main" id="{62A7B95B-806D-45CF-A359-0AECD6F6EE3E}"/>
              </a:ext>
            </a:extLst>
          </p:cNvPr>
          <p:cNvPicPr>
            <a:picLocks noChangeAspect="1"/>
          </p:cNvPicPr>
          <p:nvPr/>
        </p:nvPicPr>
        <p:blipFill rotWithShape="1">
          <a:blip r:embed="rId2"/>
          <a:srcRect l="4859" r="438" b="8346"/>
          <a:stretch/>
        </p:blipFill>
        <p:spPr>
          <a:xfrm>
            <a:off x="1610275" y="2109466"/>
            <a:ext cx="9200560" cy="4669295"/>
          </a:xfrm>
          <a:prstGeom prst="rect">
            <a:avLst/>
          </a:prstGeom>
          <a:ln>
            <a:solidFill>
              <a:schemeClr val="tx1"/>
            </a:solidFill>
          </a:ln>
        </p:spPr>
      </p:pic>
      <p:cxnSp>
        <p:nvCxnSpPr>
          <p:cNvPr id="6" name="Straight Arrow Connector 5">
            <a:extLst>
              <a:ext uri="{FF2B5EF4-FFF2-40B4-BE49-F238E27FC236}">
                <a16:creationId xmlns:a16="http://schemas.microsoft.com/office/drawing/2014/main" id="{A13F936C-C04B-4116-B928-2BAA18816FAF}"/>
              </a:ext>
            </a:extLst>
          </p:cNvPr>
          <p:cNvCxnSpPr>
            <a:cxnSpLocks/>
          </p:cNvCxnSpPr>
          <p:nvPr/>
        </p:nvCxnSpPr>
        <p:spPr>
          <a:xfrm flipH="1">
            <a:off x="4921528" y="2731111"/>
            <a:ext cx="2776293" cy="211426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439426DA-AE32-4D90-8655-E28F077CDCD3}"/>
              </a:ext>
            </a:extLst>
          </p:cNvPr>
          <p:cNvSpPr txBox="1">
            <a:spLocks/>
          </p:cNvSpPr>
          <p:nvPr/>
        </p:nvSpPr>
        <p:spPr>
          <a:xfrm>
            <a:off x="7192652" y="1277703"/>
            <a:ext cx="3389073" cy="2101136"/>
          </a:xfrm>
          <a:prstGeom prst="rect">
            <a:avLst/>
          </a:prstGeom>
          <a:solidFill>
            <a:schemeClr val="accent4">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a:latin typeface="+mn-lt"/>
              </a:rPr>
              <a:t>Click the Student Icon to access the engagement report, to check if students viewed the syllabus</a:t>
            </a:r>
            <a:endParaRPr lang="en-US" sz="2400" b="1" dirty="0">
              <a:latin typeface="+mn-lt"/>
            </a:endParaRPr>
          </a:p>
        </p:txBody>
      </p:sp>
    </p:spTree>
    <p:extLst>
      <p:ext uri="{BB962C8B-B14F-4D97-AF65-F5344CB8AC3E}">
        <p14:creationId xmlns:p14="http://schemas.microsoft.com/office/powerpoint/2010/main" val="3204887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11698-BED1-4D55-BDFF-6B79A2CE1AC0}"/>
              </a:ext>
            </a:extLst>
          </p:cNvPr>
          <p:cNvSpPr>
            <a:spLocks noGrp="1"/>
          </p:cNvSpPr>
          <p:nvPr>
            <p:ph type="title"/>
          </p:nvPr>
        </p:nvSpPr>
        <p:spPr>
          <a:xfrm>
            <a:off x="290440" y="201133"/>
            <a:ext cx="10515600" cy="1325563"/>
          </a:xfrm>
        </p:spPr>
        <p:txBody>
          <a:bodyPr/>
          <a:lstStyle/>
          <a:p>
            <a:r>
              <a:rPr lang="en-US" b="1" dirty="0">
                <a:latin typeface="+mn-lt"/>
              </a:rPr>
              <a:t>Student Engagement Report </a:t>
            </a:r>
          </a:p>
        </p:txBody>
      </p:sp>
      <p:pic>
        <p:nvPicPr>
          <p:cNvPr id="12" name="Content Placeholder 11">
            <a:extLst>
              <a:ext uri="{FF2B5EF4-FFF2-40B4-BE49-F238E27FC236}">
                <a16:creationId xmlns:a16="http://schemas.microsoft.com/office/drawing/2014/main" id="{EC92F2D6-8A3C-4BDA-B837-0021219FD763}"/>
              </a:ext>
            </a:extLst>
          </p:cNvPr>
          <p:cNvPicPr>
            <a:picLocks noGrp="1" noChangeAspect="1"/>
          </p:cNvPicPr>
          <p:nvPr>
            <p:ph idx="1"/>
          </p:nvPr>
        </p:nvPicPr>
        <p:blipFill>
          <a:blip r:embed="rId2"/>
          <a:stretch>
            <a:fillRect/>
          </a:stretch>
        </p:blipFill>
        <p:spPr>
          <a:xfrm>
            <a:off x="914344" y="2111788"/>
            <a:ext cx="10205724" cy="4746211"/>
          </a:xfrm>
          <a:ln>
            <a:solidFill>
              <a:schemeClr val="tx1"/>
            </a:solidFill>
          </a:ln>
        </p:spPr>
      </p:pic>
      <p:cxnSp>
        <p:nvCxnSpPr>
          <p:cNvPr id="7" name="Straight Arrow Connector 6">
            <a:extLst>
              <a:ext uri="{FF2B5EF4-FFF2-40B4-BE49-F238E27FC236}">
                <a16:creationId xmlns:a16="http://schemas.microsoft.com/office/drawing/2014/main" id="{A7A46416-2FD5-4345-BB50-B42673FDE53A}"/>
              </a:ext>
            </a:extLst>
          </p:cNvPr>
          <p:cNvCxnSpPr>
            <a:cxnSpLocks/>
          </p:cNvCxnSpPr>
          <p:nvPr/>
        </p:nvCxnSpPr>
        <p:spPr>
          <a:xfrm flipH="1">
            <a:off x="7559891" y="2706654"/>
            <a:ext cx="1332439" cy="217643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DD4C9928-54F5-46D7-B603-DED72E1E565E}"/>
              </a:ext>
            </a:extLst>
          </p:cNvPr>
          <p:cNvSpPr txBox="1">
            <a:spLocks/>
          </p:cNvSpPr>
          <p:nvPr/>
        </p:nvSpPr>
        <p:spPr>
          <a:xfrm>
            <a:off x="8112154" y="705881"/>
            <a:ext cx="3926367" cy="1985201"/>
          </a:xfrm>
          <a:prstGeom prst="rect">
            <a:avLst/>
          </a:prstGeom>
          <a:solidFill>
            <a:schemeClr val="accent4">
              <a:lumMod val="40000"/>
              <a:lumOff val="60000"/>
            </a:schemeClr>
          </a:solidFill>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dirty="0">
                <a:latin typeface="+mn-lt"/>
              </a:rPr>
              <a:t>The Engagement Report shows if students viewed the syllabus and what % they read.  A green box appears if they </a:t>
            </a:r>
            <a:r>
              <a:rPr lang="en-US" sz="2600" b="1" dirty="0">
                <a:latin typeface="+mn-lt"/>
              </a:rPr>
              <a:t>acknowledged</a:t>
            </a:r>
            <a:r>
              <a:rPr lang="en-US" sz="2600" dirty="0">
                <a:latin typeface="+mn-lt"/>
              </a:rPr>
              <a:t> reading the syllabus </a:t>
            </a:r>
          </a:p>
        </p:txBody>
      </p:sp>
      <p:sp>
        <p:nvSpPr>
          <p:cNvPr id="15" name="Rectangle 14">
            <a:extLst>
              <a:ext uri="{FF2B5EF4-FFF2-40B4-BE49-F238E27FC236}">
                <a16:creationId xmlns:a16="http://schemas.microsoft.com/office/drawing/2014/main" id="{8C70700C-AC90-468B-A28B-18B173237626}"/>
              </a:ext>
            </a:extLst>
          </p:cNvPr>
          <p:cNvSpPr/>
          <p:nvPr/>
        </p:nvSpPr>
        <p:spPr>
          <a:xfrm>
            <a:off x="3843513" y="3429000"/>
            <a:ext cx="787209" cy="3219478"/>
          </a:xfrm>
          <a:prstGeom prst="rect">
            <a:avLst/>
          </a:prstGeom>
          <a:solidFill>
            <a:srgbClr val="E7E6E6">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58530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C32B13-D47D-41B7-9738-C2BF480FBF28}"/>
              </a:ext>
            </a:extLst>
          </p:cNvPr>
          <p:cNvSpPr>
            <a:spLocks noGrp="1"/>
          </p:cNvSpPr>
          <p:nvPr>
            <p:ph idx="1"/>
          </p:nvPr>
        </p:nvSpPr>
        <p:spPr>
          <a:xfrm>
            <a:off x="326472" y="1590733"/>
            <a:ext cx="3067177" cy="4852012"/>
          </a:xfrm>
        </p:spPr>
        <p:txBody>
          <a:bodyPr>
            <a:normAutofit/>
          </a:bodyPr>
          <a:lstStyle/>
          <a:p>
            <a:pPr marL="0" indent="0">
              <a:buNone/>
            </a:pPr>
            <a:r>
              <a:rPr lang="en-US" b="1" dirty="0"/>
              <a:t>1</a:t>
            </a:r>
            <a:r>
              <a:rPr lang="en-US" dirty="0"/>
              <a:t>. Go to “</a:t>
            </a:r>
            <a:r>
              <a:rPr lang="en-US" b="1" dirty="0"/>
              <a:t>Assignments</a:t>
            </a:r>
            <a:r>
              <a:rPr lang="en-US" dirty="0"/>
              <a:t>”.</a:t>
            </a:r>
          </a:p>
          <a:p>
            <a:pPr marL="0" indent="0">
              <a:buNone/>
            </a:pPr>
            <a:r>
              <a:rPr lang="en-US" dirty="0"/>
              <a:t>2. Select the first box as seen in this image to select </a:t>
            </a:r>
            <a:r>
              <a:rPr lang="en-US" b="1" dirty="0"/>
              <a:t>all</a:t>
            </a:r>
            <a:r>
              <a:rPr lang="en-US" dirty="0"/>
              <a:t> assignments. </a:t>
            </a:r>
          </a:p>
          <a:p>
            <a:pPr marL="0" indent="0">
              <a:buNone/>
            </a:pPr>
            <a:r>
              <a:rPr lang="en-US" dirty="0"/>
              <a:t>3. Select the “Bulk Edit” button above the box to add Due dates to all assignments</a:t>
            </a:r>
          </a:p>
        </p:txBody>
      </p:sp>
      <p:pic>
        <p:nvPicPr>
          <p:cNvPr id="5" name="Picture 4">
            <a:extLst>
              <a:ext uri="{FF2B5EF4-FFF2-40B4-BE49-F238E27FC236}">
                <a16:creationId xmlns:a16="http://schemas.microsoft.com/office/drawing/2014/main" id="{7094BB1A-C2BB-4F4F-8D9A-7C77E304214F}"/>
              </a:ext>
            </a:extLst>
          </p:cNvPr>
          <p:cNvPicPr>
            <a:picLocks noChangeAspect="1"/>
          </p:cNvPicPr>
          <p:nvPr/>
        </p:nvPicPr>
        <p:blipFill rotWithShape="1">
          <a:blip r:embed="rId3"/>
          <a:srcRect b="15230"/>
          <a:stretch/>
        </p:blipFill>
        <p:spPr>
          <a:xfrm>
            <a:off x="3864990" y="1448988"/>
            <a:ext cx="8327010" cy="5135502"/>
          </a:xfrm>
          <a:prstGeom prst="rect">
            <a:avLst/>
          </a:prstGeom>
        </p:spPr>
      </p:pic>
      <p:sp>
        <p:nvSpPr>
          <p:cNvPr id="6" name="Title 1">
            <a:extLst>
              <a:ext uri="{FF2B5EF4-FFF2-40B4-BE49-F238E27FC236}">
                <a16:creationId xmlns:a16="http://schemas.microsoft.com/office/drawing/2014/main" id="{A7096368-745E-4ECE-B73F-60A29E3C0D8E}"/>
              </a:ext>
            </a:extLst>
          </p:cNvPr>
          <p:cNvSpPr txBox="1">
            <a:spLocks/>
          </p:cNvSpPr>
          <p:nvPr/>
        </p:nvSpPr>
        <p:spPr>
          <a:xfrm>
            <a:off x="159421" y="470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latin typeface="Calibri" panose="020F0502020204030204" pitchFamily="34" charset="0"/>
                <a:ea typeface="Calibri" panose="020F0502020204030204" pitchFamily="34" charset="0"/>
              </a:rPr>
              <a:t>ADD DUE DATES (ASSIGNMENTS)</a:t>
            </a:r>
            <a:endParaRPr lang="en-US" dirty="0"/>
          </a:p>
        </p:txBody>
      </p:sp>
      <p:cxnSp>
        <p:nvCxnSpPr>
          <p:cNvPr id="10" name="Straight Arrow Connector 9">
            <a:extLst>
              <a:ext uri="{FF2B5EF4-FFF2-40B4-BE49-F238E27FC236}">
                <a16:creationId xmlns:a16="http://schemas.microsoft.com/office/drawing/2014/main" id="{D4F6B0DA-4599-4409-9E0D-2CE85FE216BE}"/>
              </a:ext>
            </a:extLst>
          </p:cNvPr>
          <p:cNvCxnSpPr>
            <a:cxnSpLocks/>
          </p:cNvCxnSpPr>
          <p:nvPr/>
        </p:nvCxnSpPr>
        <p:spPr>
          <a:xfrm>
            <a:off x="3280278" y="3152164"/>
            <a:ext cx="864065" cy="27683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4C83F75-0349-4F41-91BA-146F0724DE06}"/>
              </a:ext>
            </a:extLst>
          </p:cNvPr>
          <p:cNvSpPr/>
          <p:nvPr/>
        </p:nvSpPr>
        <p:spPr>
          <a:xfrm>
            <a:off x="3940406" y="2780906"/>
            <a:ext cx="999240" cy="37125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8866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746BCC3-B826-4329-8A74-F9391EC51582}"/>
              </a:ext>
            </a:extLst>
          </p:cNvPr>
          <p:cNvSpPr txBox="1">
            <a:spLocks/>
          </p:cNvSpPr>
          <p:nvPr/>
        </p:nvSpPr>
        <p:spPr>
          <a:xfrm>
            <a:off x="55726"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latin typeface="Calibri" panose="020F0502020204030204" pitchFamily="34" charset="0"/>
                <a:ea typeface="Calibri" panose="020F0502020204030204" pitchFamily="34" charset="0"/>
              </a:rPr>
              <a:t>ADD DUE DATES (ASSIGNMENTS) Pt 2</a:t>
            </a:r>
            <a:endParaRPr lang="en-US" dirty="0"/>
          </a:p>
        </p:txBody>
      </p:sp>
      <p:pic>
        <p:nvPicPr>
          <p:cNvPr id="10" name="Picture 9">
            <a:extLst>
              <a:ext uri="{FF2B5EF4-FFF2-40B4-BE49-F238E27FC236}">
                <a16:creationId xmlns:a16="http://schemas.microsoft.com/office/drawing/2014/main" id="{910C9DB5-E38A-45A9-88B9-6D379AC04EFE}"/>
              </a:ext>
            </a:extLst>
          </p:cNvPr>
          <p:cNvPicPr>
            <a:picLocks noChangeAspect="1"/>
          </p:cNvPicPr>
          <p:nvPr/>
        </p:nvPicPr>
        <p:blipFill rotWithShape="1">
          <a:blip r:embed="rId2"/>
          <a:srcRect r="8777" b="5948"/>
          <a:stretch/>
        </p:blipFill>
        <p:spPr>
          <a:xfrm>
            <a:off x="4158809" y="1629494"/>
            <a:ext cx="7898073" cy="5001970"/>
          </a:xfrm>
          <a:prstGeom prst="rect">
            <a:avLst/>
          </a:prstGeom>
          <a:ln>
            <a:solidFill>
              <a:schemeClr val="tx1"/>
            </a:solidFill>
          </a:ln>
        </p:spPr>
      </p:pic>
      <p:sp>
        <p:nvSpPr>
          <p:cNvPr id="12" name="Content Placeholder 11">
            <a:extLst>
              <a:ext uri="{FF2B5EF4-FFF2-40B4-BE49-F238E27FC236}">
                <a16:creationId xmlns:a16="http://schemas.microsoft.com/office/drawing/2014/main" id="{77D158E5-D1DF-4926-BAE6-E33D93C44513}"/>
              </a:ext>
            </a:extLst>
          </p:cNvPr>
          <p:cNvSpPr>
            <a:spLocks noGrp="1"/>
          </p:cNvSpPr>
          <p:nvPr>
            <p:ph idx="1"/>
          </p:nvPr>
        </p:nvSpPr>
        <p:spPr>
          <a:xfrm flipH="1">
            <a:off x="305871" y="1474756"/>
            <a:ext cx="3483704" cy="5095725"/>
          </a:xfrm>
        </p:spPr>
        <p:txBody>
          <a:bodyPr>
            <a:normAutofit lnSpcReduction="10000"/>
          </a:bodyPr>
          <a:lstStyle/>
          <a:p>
            <a:pPr marL="0" indent="0">
              <a:buNone/>
            </a:pPr>
            <a:r>
              <a:rPr lang="en-US" dirty="0"/>
              <a:t>On the Bulk Edit Assignments page: </a:t>
            </a:r>
          </a:p>
          <a:p>
            <a:r>
              <a:rPr lang="en-US" dirty="0"/>
              <a:t>Click the “</a:t>
            </a:r>
            <a:r>
              <a:rPr lang="en-US" b="1" dirty="0"/>
              <a:t>Has Due Date</a:t>
            </a:r>
            <a:r>
              <a:rPr lang="en-US" dirty="0"/>
              <a:t>” check-box next to each assignment, and enter the date and time the assignment is due. </a:t>
            </a:r>
          </a:p>
          <a:p>
            <a:r>
              <a:rPr lang="en-US" dirty="0"/>
              <a:t>Complete for all assignments and choose </a:t>
            </a:r>
            <a:r>
              <a:rPr lang="en-US" b="1" dirty="0"/>
              <a:t>Save</a:t>
            </a:r>
            <a:r>
              <a:rPr lang="en-US" dirty="0"/>
              <a:t> at the bottom. </a:t>
            </a:r>
          </a:p>
        </p:txBody>
      </p:sp>
      <p:cxnSp>
        <p:nvCxnSpPr>
          <p:cNvPr id="13" name="Straight Arrow Connector 12">
            <a:extLst>
              <a:ext uri="{FF2B5EF4-FFF2-40B4-BE49-F238E27FC236}">
                <a16:creationId xmlns:a16="http://schemas.microsoft.com/office/drawing/2014/main" id="{53886A91-3185-4181-B4F9-3EB8B316EDDC}"/>
              </a:ext>
            </a:extLst>
          </p:cNvPr>
          <p:cNvCxnSpPr>
            <a:cxnSpLocks/>
          </p:cNvCxnSpPr>
          <p:nvPr/>
        </p:nvCxnSpPr>
        <p:spPr>
          <a:xfrm>
            <a:off x="9078086" y="2636212"/>
            <a:ext cx="494950" cy="35233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0EFCB5D9-8BFB-4653-83CE-528628A2ECEB}"/>
              </a:ext>
            </a:extLst>
          </p:cNvPr>
          <p:cNvCxnSpPr>
            <a:cxnSpLocks/>
          </p:cNvCxnSpPr>
          <p:nvPr/>
        </p:nvCxnSpPr>
        <p:spPr>
          <a:xfrm>
            <a:off x="9102805" y="3897807"/>
            <a:ext cx="494950" cy="35233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E9E4E80-E9A6-4B17-9184-333EA7F2C5A4}"/>
              </a:ext>
            </a:extLst>
          </p:cNvPr>
          <p:cNvCxnSpPr>
            <a:cxnSpLocks/>
          </p:cNvCxnSpPr>
          <p:nvPr/>
        </p:nvCxnSpPr>
        <p:spPr>
          <a:xfrm>
            <a:off x="9102805" y="5195335"/>
            <a:ext cx="494950" cy="35233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6928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3545BD-8BD8-4B84-B9C8-28252E99D3D1}"/>
              </a:ext>
            </a:extLst>
          </p:cNvPr>
          <p:cNvSpPr>
            <a:spLocks noGrp="1"/>
          </p:cNvSpPr>
          <p:nvPr>
            <p:ph idx="1"/>
          </p:nvPr>
        </p:nvSpPr>
        <p:spPr>
          <a:xfrm>
            <a:off x="435529" y="1085836"/>
            <a:ext cx="9245367" cy="550302"/>
          </a:xfrm>
        </p:spPr>
        <p:txBody>
          <a:bodyPr>
            <a:normAutofit/>
          </a:bodyPr>
          <a:lstStyle/>
          <a:p>
            <a:pPr marL="0" indent="0">
              <a:buNone/>
            </a:pPr>
            <a:r>
              <a:rPr lang="en-US" sz="2400" i="1" dirty="0"/>
              <a:t>Instructors enter due dates for discussions in </a:t>
            </a:r>
            <a:r>
              <a:rPr lang="en-US" sz="2400" b="1" i="1" dirty="0"/>
              <a:t>Content</a:t>
            </a:r>
          </a:p>
        </p:txBody>
      </p:sp>
      <p:sp>
        <p:nvSpPr>
          <p:cNvPr id="4" name="Title 1">
            <a:extLst>
              <a:ext uri="{FF2B5EF4-FFF2-40B4-BE49-F238E27FC236}">
                <a16:creationId xmlns:a16="http://schemas.microsoft.com/office/drawing/2014/main" id="{C5356C77-6E77-49A8-8F98-29BC3677DD5D}"/>
              </a:ext>
            </a:extLst>
          </p:cNvPr>
          <p:cNvSpPr txBox="1">
            <a:spLocks/>
          </p:cNvSpPr>
          <p:nvPr/>
        </p:nvSpPr>
        <p:spPr>
          <a:xfrm>
            <a:off x="55726"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latin typeface="Calibri" panose="020F0502020204030204" pitchFamily="34" charset="0"/>
                <a:ea typeface="Calibri" panose="020F0502020204030204" pitchFamily="34" charset="0"/>
              </a:rPr>
              <a:t>ADD DUE DATES (Discussions) Pt 1</a:t>
            </a:r>
            <a:endParaRPr lang="en-US" dirty="0"/>
          </a:p>
        </p:txBody>
      </p:sp>
      <p:pic>
        <p:nvPicPr>
          <p:cNvPr id="6" name="Picture 5">
            <a:extLst>
              <a:ext uri="{FF2B5EF4-FFF2-40B4-BE49-F238E27FC236}">
                <a16:creationId xmlns:a16="http://schemas.microsoft.com/office/drawing/2014/main" id="{38872FDB-4756-43E0-BD3A-36A646A5E664}"/>
              </a:ext>
            </a:extLst>
          </p:cNvPr>
          <p:cNvPicPr>
            <a:picLocks noChangeAspect="1"/>
          </p:cNvPicPr>
          <p:nvPr/>
        </p:nvPicPr>
        <p:blipFill rotWithShape="1">
          <a:blip r:embed="rId3"/>
          <a:srcRect t="3417" r="11670"/>
          <a:stretch/>
        </p:blipFill>
        <p:spPr>
          <a:xfrm>
            <a:off x="3611166" y="1626938"/>
            <a:ext cx="8145305" cy="4379578"/>
          </a:xfrm>
          <a:prstGeom prst="rect">
            <a:avLst/>
          </a:prstGeom>
          <a:ln>
            <a:solidFill>
              <a:schemeClr val="tx1"/>
            </a:solidFill>
          </a:ln>
        </p:spPr>
      </p:pic>
      <p:sp>
        <p:nvSpPr>
          <p:cNvPr id="7" name="Content Placeholder 2">
            <a:extLst>
              <a:ext uri="{FF2B5EF4-FFF2-40B4-BE49-F238E27FC236}">
                <a16:creationId xmlns:a16="http://schemas.microsoft.com/office/drawing/2014/main" id="{119A115F-D1D6-4E75-BF23-364EDFF452B3}"/>
              </a:ext>
            </a:extLst>
          </p:cNvPr>
          <p:cNvSpPr txBox="1">
            <a:spLocks/>
          </p:cNvSpPr>
          <p:nvPr/>
        </p:nvSpPr>
        <p:spPr>
          <a:xfrm>
            <a:off x="783249" y="1878755"/>
            <a:ext cx="2480197" cy="37123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t>Click </a:t>
            </a:r>
            <a:r>
              <a:rPr lang="en-US" sz="2400" b="1" dirty="0"/>
              <a:t>Content</a:t>
            </a:r>
            <a:r>
              <a:rPr lang="en-US" sz="2400" dirty="0"/>
              <a:t>, and select a Module that has a discussion topic.</a:t>
            </a:r>
          </a:p>
          <a:p>
            <a:pPr marL="0" indent="0">
              <a:buFont typeface="Arial" panose="020B0604020202020204" pitchFamily="34" charset="0"/>
              <a:buNone/>
            </a:pPr>
            <a:r>
              <a:rPr lang="en-US" sz="2400" dirty="0"/>
              <a:t>Next to the Discussion Title </a:t>
            </a:r>
            <a:br>
              <a:rPr lang="en-US" sz="2400" dirty="0"/>
            </a:br>
            <a:r>
              <a:rPr lang="en-US" sz="2400" dirty="0"/>
              <a:t>select the down arrow and choose “Edit Properties in Place” </a:t>
            </a:r>
          </a:p>
        </p:txBody>
      </p:sp>
      <p:cxnSp>
        <p:nvCxnSpPr>
          <p:cNvPr id="8" name="Straight Arrow Connector 7">
            <a:extLst>
              <a:ext uri="{FF2B5EF4-FFF2-40B4-BE49-F238E27FC236}">
                <a16:creationId xmlns:a16="http://schemas.microsoft.com/office/drawing/2014/main" id="{1DE80FD2-4C2F-4FFF-83E3-C8408FE81E20}"/>
              </a:ext>
            </a:extLst>
          </p:cNvPr>
          <p:cNvCxnSpPr>
            <a:cxnSpLocks/>
          </p:cNvCxnSpPr>
          <p:nvPr/>
        </p:nvCxnSpPr>
        <p:spPr>
          <a:xfrm flipV="1">
            <a:off x="2885813" y="2525086"/>
            <a:ext cx="897622" cy="23489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77CB420-E88F-414F-AC6B-B3CB4AA12D69}"/>
              </a:ext>
            </a:extLst>
          </p:cNvPr>
          <p:cNvCxnSpPr>
            <a:cxnSpLocks/>
          </p:cNvCxnSpPr>
          <p:nvPr/>
        </p:nvCxnSpPr>
        <p:spPr>
          <a:xfrm flipH="1">
            <a:off x="9746884" y="2188583"/>
            <a:ext cx="645952" cy="35967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A9B493E4-BCAE-4F3A-B961-F049AE78634D}"/>
              </a:ext>
            </a:extLst>
          </p:cNvPr>
          <p:cNvSpPr/>
          <p:nvPr/>
        </p:nvSpPr>
        <p:spPr>
          <a:xfrm>
            <a:off x="9503412" y="3267471"/>
            <a:ext cx="1921079" cy="4865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4430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5356C77-6E77-49A8-8F98-29BC3677DD5D}"/>
              </a:ext>
            </a:extLst>
          </p:cNvPr>
          <p:cNvSpPr txBox="1">
            <a:spLocks/>
          </p:cNvSpPr>
          <p:nvPr/>
        </p:nvSpPr>
        <p:spPr>
          <a:xfrm>
            <a:off x="153186" y="-1314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latin typeface="Calibri" panose="020F0502020204030204" pitchFamily="34" charset="0"/>
                <a:ea typeface="Calibri" panose="020F0502020204030204" pitchFamily="34" charset="0"/>
              </a:rPr>
              <a:t>ADD DUE DATES (Discussions) Pt 2</a:t>
            </a:r>
            <a:endParaRPr lang="en-US" dirty="0"/>
          </a:p>
        </p:txBody>
      </p:sp>
      <p:sp>
        <p:nvSpPr>
          <p:cNvPr id="7" name="Content Placeholder 2">
            <a:extLst>
              <a:ext uri="{FF2B5EF4-FFF2-40B4-BE49-F238E27FC236}">
                <a16:creationId xmlns:a16="http://schemas.microsoft.com/office/drawing/2014/main" id="{119A115F-D1D6-4E75-BF23-364EDFF452B3}"/>
              </a:ext>
            </a:extLst>
          </p:cNvPr>
          <p:cNvSpPr txBox="1">
            <a:spLocks/>
          </p:cNvSpPr>
          <p:nvPr/>
        </p:nvSpPr>
        <p:spPr>
          <a:xfrm>
            <a:off x="556181" y="1596264"/>
            <a:ext cx="3602360" cy="471619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The </a:t>
            </a:r>
            <a:r>
              <a:rPr lang="en-US" b="1" dirty="0"/>
              <a:t>Add dates and restrictions </a:t>
            </a:r>
            <a:r>
              <a:rPr lang="en-US" dirty="0"/>
              <a:t>field appears – click on the field </a:t>
            </a:r>
          </a:p>
          <a:p>
            <a:pPr marL="0" indent="0">
              <a:buFont typeface="Arial" panose="020B0604020202020204" pitchFamily="34" charset="0"/>
              <a:buNone/>
            </a:pPr>
            <a:endParaRPr lang="en-US" sz="2400" dirty="0"/>
          </a:p>
          <a:p>
            <a:pPr marL="0" indent="0">
              <a:buFont typeface="Arial" panose="020B0604020202020204" pitchFamily="34" charset="0"/>
              <a:buNone/>
            </a:pPr>
            <a:endParaRPr lang="en-US" sz="2400" dirty="0"/>
          </a:p>
          <a:p>
            <a:pPr marL="0" indent="0">
              <a:buFont typeface="Arial" panose="020B0604020202020204" pitchFamily="34" charset="0"/>
              <a:buNone/>
            </a:pPr>
            <a:br>
              <a:rPr lang="en-US" sz="2400" dirty="0"/>
            </a:br>
            <a:r>
              <a:rPr lang="en-US" sz="2400" dirty="0"/>
              <a:t>The Due Date field will appear – click to add the due date and time. </a:t>
            </a:r>
          </a:p>
          <a:p>
            <a:pPr marL="0" indent="0">
              <a:buFont typeface="Arial" panose="020B0604020202020204" pitchFamily="34" charset="0"/>
              <a:buNone/>
            </a:pPr>
            <a:endParaRPr lang="en-US" sz="2400" dirty="0"/>
          </a:p>
          <a:p>
            <a:pPr marL="0" indent="0">
              <a:buFont typeface="Arial" panose="020B0604020202020204" pitchFamily="34" charset="0"/>
              <a:buNone/>
            </a:pPr>
            <a:r>
              <a:rPr lang="en-US" sz="2400" dirty="0"/>
              <a:t>Click Update to save your changes </a:t>
            </a:r>
          </a:p>
        </p:txBody>
      </p:sp>
      <p:cxnSp>
        <p:nvCxnSpPr>
          <p:cNvPr id="10" name="Straight Arrow Connector 9">
            <a:extLst>
              <a:ext uri="{FF2B5EF4-FFF2-40B4-BE49-F238E27FC236}">
                <a16:creationId xmlns:a16="http://schemas.microsoft.com/office/drawing/2014/main" id="{C77CB420-E88F-414F-AC6B-B3CB4AA12D69}"/>
              </a:ext>
            </a:extLst>
          </p:cNvPr>
          <p:cNvCxnSpPr>
            <a:cxnSpLocks/>
          </p:cNvCxnSpPr>
          <p:nvPr/>
        </p:nvCxnSpPr>
        <p:spPr>
          <a:xfrm flipH="1">
            <a:off x="9680896" y="2674061"/>
            <a:ext cx="645952" cy="35967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319132CD-000C-4C80-ABD4-2519DE7B986B}"/>
              </a:ext>
            </a:extLst>
          </p:cNvPr>
          <p:cNvPicPr>
            <a:picLocks noChangeAspect="1"/>
          </p:cNvPicPr>
          <p:nvPr/>
        </p:nvPicPr>
        <p:blipFill rotWithShape="1">
          <a:blip r:embed="rId2"/>
          <a:srcRect r="6561" b="33297"/>
          <a:stretch/>
        </p:blipFill>
        <p:spPr>
          <a:xfrm>
            <a:off x="5028616" y="1453053"/>
            <a:ext cx="7205896" cy="2317733"/>
          </a:xfrm>
          <a:prstGeom prst="rect">
            <a:avLst/>
          </a:prstGeom>
          <a:ln>
            <a:solidFill>
              <a:schemeClr val="tx1"/>
            </a:solidFill>
          </a:ln>
        </p:spPr>
      </p:pic>
      <p:sp>
        <p:nvSpPr>
          <p:cNvPr id="15" name="Rectangle 14">
            <a:extLst>
              <a:ext uri="{FF2B5EF4-FFF2-40B4-BE49-F238E27FC236}">
                <a16:creationId xmlns:a16="http://schemas.microsoft.com/office/drawing/2014/main" id="{A9B493E4-BCAE-4F3A-B961-F049AE78634D}"/>
              </a:ext>
            </a:extLst>
          </p:cNvPr>
          <p:cNvSpPr/>
          <p:nvPr/>
        </p:nvSpPr>
        <p:spPr>
          <a:xfrm>
            <a:off x="5337095" y="2250513"/>
            <a:ext cx="5916587" cy="4677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DE80FD2-4C2F-4FFF-83E3-C8408FE81E20}"/>
              </a:ext>
            </a:extLst>
          </p:cNvPr>
          <p:cNvCxnSpPr>
            <a:cxnSpLocks/>
          </p:cNvCxnSpPr>
          <p:nvPr/>
        </p:nvCxnSpPr>
        <p:spPr>
          <a:xfrm>
            <a:off x="3987538" y="2484369"/>
            <a:ext cx="122548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83EAA97-B00B-488A-952C-546FDC13733B}"/>
              </a:ext>
            </a:extLst>
          </p:cNvPr>
          <p:cNvPicPr>
            <a:picLocks noChangeAspect="1"/>
          </p:cNvPicPr>
          <p:nvPr/>
        </p:nvPicPr>
        <p:blipFill rotWithShape="1">
          <a:blip r:embed="rId3"/>
          <a:srcRect t="27886" b="57413"/>
          <a:stretch/>
        </p:blipFill>
        <p:spPr>
          <a:xfrm>
            <a:off x="5085375" y="3945761"/>
            <a:ext cx="5808792" cy="1047464"/>
          </a:xfrm>
          <a:prstGeom prst="rect">
            <a:avLst/>
          </a:prstGeom>
          <a:ln>
            <a:solidFill>
              <a:schemeClr val="tx1"/>
            </a:solidFill>
          </a:ln>
        </p:spPr>
      </p:pic>
      <p:pic>
        <p:nvPicPr>
          <p:cNvPr id="18" name="Picture 17">
            <a:extLst>
              <a:ext uri="{FF2B5EF4-FFF2-40B4-BE49-F238E27FC236}">
                <a16:creationId xmlns:a16="http://schemas.microsoft.com/office/drawing/2014/main" id="{F93EE26E-E618-4E9E-A1CF-A1CDF839E4E4}"/>
              </a:ext>
            </a:extLst>
          </p:cNvPr>
          <p:cNvPicPr>
            <a:picLocks noChangeAspect="1"/>
          </p:cNvPicPr>
          <p:nvPr/>
        </p:nvPicPr>
        <p:blipFill rotWithShape="1">
          <a:blip r:embed="rId3"/>
          <a:srcRect t="90261"/>
          <a:stretch/>
        </p:blipFill>
        <p:spPr>
          <a:xfrm>
            <a:off x="5085375" y="5581139"/>
            <a:ext cx="6420029" cy="767012"/>
          </a:xfrm>
          <a:prstGeom prst="rect">
            <a:avLst/>
          </a:prstGeom>
          <a:ln>
            <a:solidFill>
              <a:schemeClr val="tx1"/>
            </a:solidFill>
          </a:ln>
        </p:spPr>
      </p:pic>
      <p:cxnSp>
        <p:nvCxnSpPr>
          <p:cNvPr id="19" name="Straight Arrow Connector 18">
            <a:extLst>
              <a:ext uri="{FF2B5EF4-FFF2-40B4-BE49-F238E27FC236}">
                <a16:creationId xmlns:a16="http://schemas.microsoft.com/office/drawing/2014/main" id="{8A02FC27-2167-4DB8-A982-FA5A7AFF077B}"/>
              </a:ext>
            </a:extLst>
          </p:cNvPr>
          <p:cNvCxnSpPr>
            <a:cxnSpLocks/>
          </p:cNvCxnSpPr>
          <p:nvPr/>
        </p:nvCxnSpPr>
        <p:spPr>
          <a:xfrm>
            <a:off x="3789575" y="4499907"/>
            <a:ext cx="1715679" cy="6833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2D142745-5A1E-4DF1-B535-8A00EA6DFEB5}"/>
              </a:ext>
            </a:extLst>
          </p:cNvPr>
          <p:cNvCxnSpPr>
            <a:cxnSpLocks/>
          </p:cNvCxnSpPr>
          <p:nvPr/>
        </p:nvCxnSpPr>
        <p:spPr>
          <a:xfrm>
            <a:off x="3987538" y="5964645"/>
            <a:ext cx="1325988"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1908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3736E3-9E7E-4D22-ADCD-06AC7A916BA1}"/>
              </a:ext>
            </a:extLst>
          </p:cNvPr>
          <p:cNvPicPr>
            <a:picLocks noChangeAspect="1"/>
          </p:cNvPicPr>
          <p:nvPr/>
        </p:nvPicPr>
        <p:blipFill rotWithShape="1">
          <a:blip r:embed="rId2"/>
          <a:srcRect b="58431"/>
          <a:stretch/>
        </p:blipFill>
        <p:spPr>
          <a:xfrm>
            <a:off x="202590" y="2496418"/>
            <a:ext cx="11786819" cy="3101868"/>
          </a:xfrm>
          <a:prstGeom prst="rect">
            <a:avLst/>
          </a:prstGeom>
          <a:ln>
            <a:solidFill>
              <a:schemeClr val="tx1">
                <a:lumMod val="95000"/>
                <a:lumOff val="5000"/>
              </a:schemeClr>
            </a:solidFill>
          </a:ln>
        </p:spPr>
      </p:pic>
      <p:sp>
        <p:nvSpPr>
          <p:cNvPr id="8" name="Title 1">
            <a:extLst>
              <a:ext uri="{FF2B5EF4-FFF2-40B4-BE49-F238E27FC236}">
                <a16:creationId xmlns:a16="http://schemas.microsoft.com/office/drawing/2014/main" id="{F7414295-38C4-4A42-B809-BBD56C32492E}"/>
              </a:ext>
            </a:extLst>
          </p:cNvPr>
          <p:cNvSpPr txBox="1">
            <a:spLocks/>
          </p:cNvSpPr>
          <p:nvPr/>
        </p:nvSpPr>
        <p:spPr>
          <a:xfrm>
            <a:off x="0" y="73280"/>
            <a:ext cx="12192000" cy="968278"/>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EDIT SIMPLE SYLLBUS </a:t>
            </a:r>
          </a:p>
        </p:txBody>
      </p:sp>
      <p:cxnSp>
        <p:nvCxnSpPr>
          <p:cNvPr id="9" name="Straight Arrow Connector 8">
            <a:extLst>
              <a:ext uri="{FF2B5EF4-FFF2-40B4-BE49-F238E27FC236}">
                <a16:creationId xmlns:a16="http://schemas.microsoft.com/office/drawing/2014/main" id="{52CD5FDD-90F4-49A1-BC72-FC59D2A455C8}"/>
              </a:ext>
            </a:extLst>
          </p:cNvPr>
          <p:cNvCxnSpPr>
            <a:cxnSpLocks/>
          </p:cNvCxnSpPr>
          <p:nvPr/>
        </p:nvCxnSpPr>
        <p:spPr>
          <a:xfrm>
            <a:off x="6938128" y="2250872"/>
            <a:ext cx="537328" cy="136172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199D1BC5-2943-4768-8575-1D7FC7BDA707}"/>
              </a:ext>
            </a:extLst>
          </p:cNvPr>
          <p:cNvSpPr>
            <a:spLocks noGrp="1"/>
          </p:cNvSpPr>
          <p:nvPr>
            <p:ph idx="1"/>
          </p:nvPr>
        </p:nvSpPr>
        <p:spPr>
          <a:xfrm>
            <a:off x="713519" y="1390177"/>
            <a:ext cx="10504379" cy="860695"/>
          </a:xfrm>
        </p:spPr>
        <p:txBody>
          <a:bodyPr>
            <a:normAutofit/>
          </a:bodyPr>
          <a:lstStyle/>
          <a:p>
            <a:pPr marL="0" indent="0">
              <a:buNone/>
            </a:pPr>
            <a:r>
              <a:rPr lang="en-US" dirty="0">
                <a:effectLst/>
                <a:latin typeface="Calibri" panose="020F0502020204030204" pitchFamily="34" charset="0"/>
                <a:ea typeface="Calibri" panose="020F0502020204030204" pitchFamily="34" charset="0"/>
                <a:cs typeface="Times New Roman" panose="02020603050405020304" pitchFamily="18" charset="0"/>
              </a:rPr>
              <a:t>Click the Syllabus </a:t>
            </a:r>
            <a:r>
              <a:rPr lang="en-US" dirty="0">
                <a:latin typeface="Calibri" panose="020F0502020204030204" pitchFamily="34" charset="0"/>
                <a:ea typeface="Calibri" panose="020F0502020204030204" pitchFamily="34" charset="0"/>
                <a:cs typeface="Times New Roman" panose="02020603050405020304" pitchFamily="18" charset="0"/>
              </a:rPr>
              <a:t>link on the D2L Course homepage</a:t>
            </a:r>
            <a:r>
              <a:rPr lang="en-US" dirty="0">
                <a:effectLst/>
                <a:latin typeface="Calibri" panose="020F0502020204030204" pitchFamily="34" charset="0"/>
                <a:ea typeface="Calibri" panose="020F0502020204030204" pitchFamily="34" charset="0"/>
                <a:cs typeface="Times New Roman" panose="02020603050405020304" pitchFamily="18" charset="0"/>
              </a:rPr>
              <a:t>, a similar window to below appears, then select the “Edit Syllabus” Button:  </a:t>
            </a:r>
            <a:endParaRPr lang="en-US" dirty="0"/>
          </a:p>
        </p:txBody>
      </p:sp>
      <p:sp>
        <p:nvSpPr>
          <p:cNvPr id="11" name="Content Placeholder 2">
            <a:extLst>
              <a:ext uri="{FF2B5EF4-FFF2-40B4-BE49-F238E27FC236}">
                <a16:creationId xmlns:a16="http://schemas.microsoft.com/office/drawing/2014/main" id="{DA7BB54C-3B7D-4D81-968C-1424E5C10B05}"/>
              </a:ext>
            </a:extLst>
          </p:cNvPr>
          <p:cNvSpPr txBox="1">
            <a:spLocks/>
          </p:cNvSpPr>
          <p:nvPr/>
        </p:nvSpPr>
        <p:spPr>
          <a:xfrm>
            <a:off x="3271101" y="5598286"/>
            <a:ext cx="7107810" cy="1049058"/>
          </a:xfrm>
          <a:prstGeom prst="rect">
            <a:avLst/>
          </a:prstGeom>
          <a:solidFill>
            <a:schemeClr val="accent4">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b="1" dirty="0">
                <a:solidFill>
                  <a:srgbClr val="FF0000"/>
                </a:solidFill>
                <a:latin typeface="Calibri" panose="020F0502020204030204" pitchFamily="34" charset="0"/>
                <a:cs typeface="Times New Roman" panose="02020603050405020304" pitchFamily="18" charset="0"/>
              </a:rPr>
              <a:t>NOTE</a:t>
            </a:r>
            <a:r>
              <a:rPr lang="en-US" sz="1800" dirty="0">
                <a:latin typeface="Calibri" panose="020F0502020204030204" pitchFamily="34" charset="0"/>
                <a:cs typeface="Times New Roman" panose="02020603050405020304" pitchFamily="18" charset="0"/>
              </a:rPr>
              <a:t>: </a:t>
            </a:r>
            <a:br>
              <a:rPr lang="en-US" sz="1800" dirty="0">
                <a:latin typeface="Calibri" panose="020F0502020204030204" pitchFamily="34" charset="0"/>
                <a:cs typeface="Times New Roman" panose="02020603050405020304" pitchFamily="18" charset="0"/>
              </a:rPr>
            </a:br>
            <a:r>
              <a:rPr lang="en-US" sz="1800" dirty="0">
                <a:latin typeface="Calibri" panose="020F0502020204030204" pitchFamily="34" charset="0"/>
                <a:cs typeface="Times New Roman" panose="02020603050405020304" pitchFamily="18" charset="0"/>
              </a:rPr>
              <a:t>If you see a blank or NLU portal screen – return to Slide 1 and review the browser requirements. </a:t>
            </a:r>
            <a:endParaRPr lang="en-US" sz="1800" dirty="0"/>
          </a:p>
        </p:txBody>
      </p:sp>
    </p:spTree>
    <p:extLst>
      <p:ext uri="{BB962C8B-B14F-4D97-AF65-F5344CB8AC3E}">
        <p14:creationId xmlns:p14="http://schemas.microsoft.com/office/powerpoint/2010/main" val="937124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DF499-2E9D-47CA-B5A2-E4F540B71311}"/>
              </a:ext>
            </a:extLst>
          </p:cNvPr>
          <p:cNvSpPr>
            <a:spLocks noGrp="1"/>
          </p:cNvSpPr>
          <p:nvPr>
            <p:ph type="title"/>
          </p:nvPr>
        </p:nvSpPr>
        <p:spPr>
          <a:xfrm>
            <a:off x="141402" y="0"/>
            <a:ext cx="10374198" cy="1325563"/>
          </a:xfrm>
        </p:spPr>
        <p:txBody>
          <a:bodyPr>
            <a:normAutofit/>
          </a:bodyPr>
          <a:lstStyle/>
          <a:p>
            <a:r>
              <a:rPr lang="en-US" sz="4000" b="1" dirty="0">
                <a:latin typeface="+mn-lt"/>
              </a:rPr>
              <a:t>Required Areas in Simple</a:t>
            </a:r>
            <a:r>
              <a:rPr lang="en-US" sz="4800" dirty="0"/>
              <a:t> </a:t>
            </a:r>
            <a:r>
              <a:rPr lang="en-US" sz="4000" b="1" dirty="0">
                <a:latin typeface="+mn-lt"/>
              </a:rPr>
              <a:t>Syllabus</a:t>
            </a:r>
          </a:p>
        </p:txBody>
      </p:sp>
      <p:sp>
        <p:nvSpPr>
          <p:cNvPr id="3" name="Content Placeholder 2">
            <a:extLst>
              <a:ext uri="{FF2B5EF4-FFF2-40B4-BE49-F238E27FC236}">
                <a16:creationId xmlns:a16="http://schemas.microsoft.com/office/drawing/2014/main" id="{9799554F-FD90-44F8-9DFC-FD151D404984}"/>
              </a:ext>
            </a:extLst>
          </p:cNvPr>
          <p:cNvSpPr>
            <a:spLocks noGrp="1"/>
          </p:cNvSpPr>
          <p:nvPr>
            <p:ph idx="1"/>
          </p:nvPr>
        </p:nvSpPr>
        <p:spPr>
          <a:xfrm>
            <a:off x="668518" y="1325563"/>
            <a:ext cx="6759804" cy="5216639"/>
          </a:xfrm>
        </p:spPr>
        <p:txBody>
          <a:bodyPr>
            <a:normAutofit/>
          </a:bodyPr>
          <a:lstStyle/>
          <a:p>
            <a:pPr marL="0" indent="0">
              <a:buNone/>
            </a:pPr>
            <a:r>
              <a:rPr lang="en-US" sz="2400" dirty="0"/>
              <a:t>Required areas are marked with a red asterisk </a:t>
            </a:r>
            <a:r>
              <a:rPr lang="en-US" sz="2400" b="1" dirty="0">
                <a:solidFill>
                  <a:srgbClr val="FF0000"/>
                </a:solidFill>
              </a:rPr>
              <a:t>(*) </a:t>
            </a:r>
          </a:p>
          <a:p>
            <a:pPr marL="0" indent="0">
              <a:buNone/>
            </a:pPr>
            <a:endParaRPr lang="en-US" sz="1100" b="1" dirty="0">
              <a:solidFill>
                <a:srgbClr val="FF0000"/>
              </a:solidFill>
            </a:endParaRPr>
          </a:p>
          <a:p>
            <a:pPr marL="514350" indent="-514350">
              <a:buAutoNum type="arabicPeriod"/>
            </a:pPr>
            <a:r>
              <a:rPr lang="en-US" b="1" dirty="0">
                <a:solidFill>
                  <a:srgbClr val="FF0000"/>
                </a:solidFill>
              </a:rPr>
              <a:t>Instructor Information</a:t>
            </a:r>
          </a:p>
          <a:p>
            <a:pPr marL="0" indent="0">
              <a:buNone/>
            </a:pPr>
            <a:r>
              <a:rPr lang="en-US" sz="2400" dirty="0"/>
              <a:t>Name and email are added from Banner and may not be edited. Pronouns, Response Time, Grading &amp; Feedback, are optional.  </a:t>
            </a:r>
            <a:r>
              <a:rPr lang="en-US" sz="2400" b="1" dirty="0"/>
              <a:t>Faculty phone and office hours are required fields</a:t>
            </a:r>
          </a:p>
          <a:p>
            <a:pPr marL="0" indent="0">
              <a:buNone/>
            </a:pPr>
            <a:endParaRPr lang="en-US" sz="2400" b="1" dirty="0"/>
          </a:p>
          <a:p>
            <a:pPr marL="0" indent="0">
              <a:lnSpc>
                <a:spcPct val="100000"/>
              </a:lnSpc>
              <a:buNone/>
            </a:pPr>
            <a:r>
              <a:rPr lang="en-US" b="1" dirty="0">
                <a:solidFill>
                  <a:srgbClr val="FF0000"/>
                </a:solidFill>
              </a:rPr>
              <a:t>2. Expected Course Practices:</a:t>
            </a:r>
            <a:br>
              <a:rPr lang="en-US" sz="2400" b="1" dirty="0">
                <a:solidFill>
                  <a:srgbClr val="FF0000"/>
                </a:solidFill>
              </a:rPr>
            </a:br>
            <a:r>
              <a:rPr lang="en-US" sz="2400" dirty="0"/>
              <a:t>In this area add your course policies, e.g. late work, attendance, assignment or other expected practices or requirements</a:t>
            </a:r>
            <a:endParaRPr lang="en-US" sz="2000" dirty="0"/>
          </a:p>
        </p:txBody>
      </p:sp>
      <p:sp>
        <p:nvSpPr>
          <p:cNvPr id="7" name="Oval 6">
            <a:extLst>
              <a:ext uri="{FF2B5EF4-FFF2-40B4-BE49-F238E27FC236}">
                <a16:creationId xmlns:a16="http://schemas.microsoft.com/office/drawing/2014/main" id="{4C648E32-FBF7-4CF8-8E4A-0D5BF79975EA}"/>
              </a:ext>
            </a:extLst>
          </p:cNvPr>
          <p:cNvSpPr/>
          <p:nvPr/>
        </p:nvSpPr>
        <p:spPr>
          <a:xfrm>
            <a:off x="7899662" y="1523006"/>
            <a:ext cx="3821783" cy="3785652"/>
          </a:xfrm>
          <a:prstGeom prst="ellipse">
            <a:avLst/>
          </a:prstGeom>
          <a:solidFill>
            <a:schemeClr val="accent4">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9396D7F-6C49-4CA4-8EA3-2A22B024714C}"/>
              </a:ext>
            </a:extLst>
          </p:cNvPr>
          <p:cNvSpPr txBox="1"/>
          <p:nvPr/>
        </p:nvSpPr>
        <p:spPr>
          <a:xfrm>
            <a:off x="8120406" y="2077004"/>
            <a:ext cx="3003223" cy="2739211"/>
          </a:xfrm>
          <a:prstGeom prst="rect">
            <a:avLst/>
          </a:prstGeom>
          <a:noFill/>
        </p:spPr>
        <p:txBody>
          <a:bodyPr wrap="square">
            <a:spAutoFit/>
          </a:bodyPr>
          <a:lstStyle/>
          <a:p>
            <a:pPr marL="457200" lvl="1" indent="0" algn="ctr">
              <a:buNone/>
            </a:pPr>
            <a:r>
              <a:rPr lang="en-US" sz="2800" b="1" dirty="0"/>
              <a:t>VIEW</a:t>
            </a:r>
            <a:r>
              <a:rPr lang="en-US" sz="2400" dirty="0"/>
              <a:t>:</a:t>
            </a:r>
            <a:br>
              <a:rPr lang="en-US" sz="2400" dirty="0"/>
            </a:br>
            <a:r>
              <a:rPr lang="en-US" sz="2400" dirty="0"/>
              <a:t> </a:t>
            </a:r>
            <a:r>
              <a:rPr lang="en-US" sz="2400" dirty="0">
                <a:hlinkClick r:id="rId2"/>
              </a:rPr>
              <a:t>Annotated Simple Syllabus </a:t>
            </a:r>
            <a:br>
              <a:rPr lang="en-US" sz="2400" dirty="0"/>
            </a:br>
            <a:r>
              <a:rPr lang="en-US" sz="2400" dirty="0"/>
              <a:t>&amp; see which areas are optional, required, editable or not </a:t>
            </a:r>
          </a:p>
        </p:txBody>
      </p:sp>
    </p:spTree>
    <p:extLst>
      <p:ext uri="{BB962C8B-B14F-4D97-AF65-F5344CB8AC3E}">
        <p14:creationId xmlns:p14="http://schemas.microsoft.com/office/powerpoint/2010/main" val="4204746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B1F5B58-4A8E-4FA8-9CC2-83328F81B21C}"/>
              </a:ext>
            </a:extLst>
          </p:cNvPr>
          <p:cNvPicPr>
            <a:picLocks noChangeAspect="1"/>
          </p:cNvPicPr>
          <p:nvPr/>
        </p:nvPicPr>
        <p:blipFill rotWithShape="1">
          <a:blip r:embed="rId2"/>
          <a:srcRect l="12737" t="24278" r="10868" b="3457"/>
          <a:stretch/>
        </p:blipFill>
        <p:spPr>
          <a:xfrm>
            <a:off x="1499838" y="1779882"/>
            <a:ext cx="10430552" cy="4981388"/>
          </a:xfrm>
          <a:prstGeom prst="rect">
            <a:avLst/>
          </a:prstGeom>
          <a:solidFill>
            <a:schemeClr val="bg2"/>
          </a:solidFill>
          <a:ln>
            <a:solidFill>
              <a:schemeClr val="tx1"/>
            </a:solidFill>
          </a:ln>
        </p:spPr>
      </p:pic>
      <p:sp>
        <p:nvSpPr>
          <p:cNvPr id="2" name="Title 1">
            <a:extLst>
              <a:ext uri="{FF2B5EF4-FFF2-40B4-BE49-F238E27FC236}">
                <a16:creationId xmlns:a16="http://schemas.microsoft.com/office/drawing/2014/main" id="{BF5C8B1D-3B4B-48F5-9611-19776A248721}"/>
              </a:ext>
            </a:extLst>
          </p:cNvPr>
          <p:cNvSpPr>
            <a:spLocks noGrp="1"/>
          </p:cNvSpPr>
          <p:nvPr>
            <p:ph type="title"/>
          </p:nvPr>
        </p:nvSpPr>
        <p:spPr>
          <a:xfrm>
            <a:off x="1005554" y="3172181"/>
            <a:ext cx="2375209" cy="2196790"/>
          </a:xfrm>
          <a:solidFill>
            <a:schemeClr val="accent4">
              <a:lumMod val="40000"/>
              <a:lumOff val="60000"/>
            </a:schemeClr>
          </a:solidFill>
        </p:spPr>
        <p:txBody>
          <a:bodyPr>
            <a:normAutofit/>
          </a:bodyPr>
          <a:lstStyle/>
          <a:p>
            <a:r>
              <a:rPr lang="en-US" sz="2800" dirty="0">
                <a:latin typeface="+mn-lt"/>
              </a:rPr>
              <a:t>Items with a Red Asterisk </a:t>
            </a:r>
            <a:r>
              <a:rPr lang="en-US" sz="4000" b="1" dirty="0">
                <a:solidFill>
                  <a:srgbClr val="FF0000"/>
                </a:solidFill>
                <a:latin typeface="+mn-lt"/>
              </a:rPr>
              <a:t>*</a:t>
            </a:r>
            <a:r>
              <a:rPr lang="en-US" sz="2800" dirty="0">
                <a:latin typeface="+mn-lt"/>
              </a:rPr>
              <a:t> are required to be updated</a:t>
            </a:r>
            <a:endParaRPr lang="en-US" sz="2800" b="1" dirty="0">
              <a:latin typeface="+mn-lt"/>
            </a:endParaRPr>
          </a:p>
        </p:txBody>
      </p:sp>
      <p:cxnSp>
        <p:nvCxnSpPr>
          <p:cNvPr id="15" name="Straight Arrow Connector 14">
            <a:extLst>
              <a:ext uri="{FF2B5EF4-FFF2-40B4-BE49-F238E27FC236}">
                <a16:creationId xmlns:a16="http://schemas.microsoft.com/office/drawing/2014/main" id="{00692D39-80D5-44C8-BCC4-A1918BAEBA8F}"/>
              </a:ext>
            </a:extLst>
          </p:cNvPr>
          <p:cNvCxnSpPr>
            <a:cxnSpLocks/>
          </p:cNvCxnSpPr>
          <p:nvPr/>
        </p:nvCxnSpPr>
        <p:spPr>
          <a:xfrm>
            <a:off x="3380763" y="4288353"/>
            <a:ext cx="2495930" cy="33940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itle 1">
            <a:extLst>
              <a:ext uri="{FF2B5EF4-FFF2-40B4-BE49-F238E27FC236}">
                <a16:creationId xmlns:a16="http://schemas.microsoft.com/office/drawing/2014/main" id="{FA82831E-0850-465F-820B-718F54B4A63E}"/>
              </a:ext>
            </a:extLst>
          </p:cNvPr>
          <p:cNvSpPr txBox="1">
            <a:spLocks/>
          </p:cNvSpPr>
          <p:nvPr/>
        </p:nvSpPr>
        <p:spPr>
          <a:xfrm>
            <a:off x="0" y="73280"/>
            <a:ext cx="12192000" cy="744699"/>
          </a:xfrm>
          <a:prstGeom prst="rect">
            <a:avLst/>
          </a:prstGeom>
          <a:solidFill>
            <a:schemeClr val="accent1">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Required Areas to update in Simple Syllabus</a:t>
            </a:r>
          </a:p>
        </p:txBody>
      </p:sp>
      <p:cxnSp>
        <p:nvCxnSpPr>
          <p:cNvPr id="8" name="Straight Arrow Connector 7">
            <a:extLst>
              <a:ext uri="{FF2B5EF4-FFF2-40B4-BE49-F238E27FC236}">
                <a16:creationId xmlns:a16="http://schemas.microsoft.com/office/drawing/2014/main" id="{E2267038-5C8A-4C01-9524-CB5A5A9B96B8}"/>
              </a:ext>
            </a:extLst>
          </p:cNvPr>
          <p:cNvCxnSpPr>
            <a:cxnSpLocks/>
          </p:cNvCxnSpPr>
          <p:nvPr/>
        </p:nvCxnSpPr>
        <p:spPr>
          <a:xfrm>
            <a:off x="3380763" y="4288353"/>
            <a:ext cx="2617271" cy="114694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B656D64-FBEE-45EA-88F2-36C053FCC042}"/>
              </a:ext>
            </a:extLst>
          </p:cNvPr>
          <p:cNvCxnSpPr>
            <a:cxnSpLocks/>
          </p:cNvCxnSpPr>
          <p:nvPr/>
        </p:nvCxnSpPr>
        <p:spPr>
          <a:xfrm>
            <a:off x="3380763" y="4288353"/>
            <a:ext cx="2599564" cy="198852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0CDBFAF6-DB40-44B9-8142-191B773C6822}"/>
              </a:ext>
            </a:extLst>
          </p:cNvPr>
          <p:cNvCxnSpPr>
            <a:cxnSpLocks/>
          </p:cNvCxnSpPr>
          <p:nvPr/>
        </p:nvCxnSpPr>
        <p:spPr>
          <a:xfrm flipV="1">
            <a:off x="3380763" y="2094359"/>
            <a:ext cx="2617271" cy="219399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4056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9FE5D28-050D-4ADF-8B91-E04D0894BECA}"/>
              </a:ext>
            </a:extLst>
          </p:cNvPr>
          <p:cNvPicPr>
            <a:picLocks noChangeAspect="1"/>
          </p:cNvPicPr>
          <p:nvPr/>
        </p:nvPicPr>
        <p:blipFill rotWithShape="1">
          <a:blip r:embed="rId2"/>
          <a:srcRect t="32273" r="16145" b="23669"/>
          <a:stretch/>
        </p:blipFill>
        <p:spPr>
          <a:xfrm>
            <a:off x="2752986" y="922789"/>
            <a:ext cx="7743563" cy="1900872"/>
          </a:xfrm>
          <a:prstGeom prst="rect">
            <a:avLst/>
          </a:prstGeom>
          <a:ln>
            <a:solidFill>
              <a:schemeClr val="tx1"/>
            </a:solidFill>
          </a:ln>
        </p:spPr>
      </p:pic>
      <p:sp>
        <p:nvSpPr>
          <p:cNvPr id="10" name="Content Placeholder 2">
            <a:extLst>
              <a:ext uri="{FF2B5EF4-FFF2-40B4-BE49-F238E27FC236}">
                <a16:creationId xmlns:a16="http://schemas.microsoft.com/office/drawing/2014/main" id="{5430F8E7-DF5F-4B43-850C-AC1EC522541A}"/>
              </a:ext>
            </a:extLst>
          </p:cNvPr>
          <p:cNvSpPr>
            <a:spLocks noGrp="1"/>
          </p:cNvSpPr>
          <p:nvPr>
            <p:ph idx="1"/>
          </p:nvPr>
        </p:nvSpPr>
        <p:spPr>
          <a:xfrm>
            <a:off x="894824" y="922789"/>
            <a:ext cx="1789652" cy="1812022"/>
          </a:xfrm>
        </p:spPr>
        <p:txBody>
          <a:bodyPr>
            <a:normAutofit/>
          </a:bodyPr>
          <a:lstStyle/>
          <a:p>
            <a:pPr marL="0" indent="0">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The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Blue Pencil </a:t>
            </a:r>
            <a:r>
              <a:rPr lang="en-US" sz="2400" dirty="0">
                <a:effectLst/>
                <a:latin typeface="Calibri" panose="020F0502020204030204" pitchFamily="34" charset="0"/>
                <a:ea typeface="Calibri" panose="020F0502020204030204" pitchFamily="34" charset="0"/>
                <a:cs typeface="Times New Roman" panose="02020603050405020304" pitchFamily="18" charset="0"/>
              </a:rPr>
              <a:t>icon indicates areas you can edit</a:t>
            </a:r>
          </a:p>
        </p:txBody>
      </p:sp>
      <p:cxnSp>
        <p:nvCxnSpPr>
          <p:cNvPr id="11" name="Straight Arrow Connector 10">
            <a:extLst>
              <a:ext uri="{FF2B5EF4-FFF2-40B4-BE49-F238E27FC236}">
                <a16:creationId xmlns:a16="http://schemas.microsoft.com/office/drawing/2014/main" id="{146E729E-8D61-44AD-BF70-20F7BCC4BC7B}"/>
              </a:ext>
            </a:extLst>
          </p:cNvPr>
          <p:cNvCxnSpPr>
            <a:cxnSpLocks/>
          </p:cNvCxnSpPr>
          <p:nvPr/>
        </p:nvCxnSpPr>
        <p:spPr>
          <a:xfrm>
            <a:off x="3238151" y="1438328"/>
            <a:ext cx="604007" cy="62725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1D249206-DAE7-49DC-8DE5-7234D26AFFF7}"/>
              </a:ext>
            </a:extLst>
          </p:cNvPr>
          <p:cNvPicPr>
            <a:picLocks noChangeAspect="1"/>
          </p:cNvPicPr>
          <p:nvPr/>
        </p:nvPicPr>
        <p:blipFill rotWithShape="1">
          <a:blip r:embed="rId3"/>
          <a:srcRect l="6781" t="69336" r="8100" b="6895"/>
          <a:stretch/>
        </p:blipFill>
        <p:spPr>
          <a:xfrm>
            <a:off x="2752986" y="5318868"/>
            <a:ext cx="7832940" cy="1262267"/>
          </a:xfrm>
          <a:prstGeom prst="rect">
            <a:avLst/>
          </a:prstGeom>
          <a:ln>
            <a:solidFill>
              <a:schemeClr val="tx1"/>
            </a:solidFill>
          </a:ln>
        </p:spPr>
      </p:pic>
      <p:sp>
        <p:nvSpPr>
          <p:cNvPr id="19" name="TextBox 18">
            <a:extLst>
              <a:ext uri="{FF2B5EF4-FFF2-40B4-BE49-F238E27FC236}">
                <a16:creationId xmlns:a16="http://schemas.microsoft.com/office/drawing/2014/main" id="{16A2F86C-DA9D-4B18-BA27-AE352B0E1F39}"/>
              </a:ext>
            </a:extLst>
          </p:cNvPr>
          <p:cNvSpPr txBox="1"/>
          <p:nvPr/>
        </p:nvSpPr>
        <p:spPr>
          <a:xfrm>
            <a:off x="1022056" y="5288786"/>
            <a:ext cx="1730930" cy="1200329"/>
          </a:xfrm>
          <a:prstGeom prst="rect">
            <a:avLst/>
          </a:prstGeom>
          <a:noFill/>
        </p:spPr>
        <p:txBody>
          <a:bodyPr wrap="square">
            <a:spAutoFit/>
          </a:bodyPr>
          <a:lstStyle/>
          <a:p>
            <a:pPr marL="0" indent="0">
              <a:buNone/>
            </a:pPr>
            <a:r>
              <a:rPr lang="en-US" sz="2400" b="1" dirty="0">
                <a:effectLst/>
                <a:latin typeface="Calibri" panose="020F0502020204030204" pitchFamily="34" charset="0"/>
                <a:ea typeface="Calibri" panose="020F0502020204030204" pitchFamily="34" charset="0"/>
                <a:cs typeface="Times New Roman" panose="02020603050405020304" pitchFamily="18" charset="0"/>
              </a:rPr>
              <a:t>Save</a:t>
            </a:r>
            <a:r>
              <a:rPr lang="en-US" sz="2400" dirty="0">
                <a:effectLst/>
                <a:latin typeface="Calibri" panose="020F0502020204030204" pitchFamily="34" charset="0"/>
                <a:ea typeface="Calibri" panose="020F0502020204030204" pitchFamily="34" charset="0"/>
                <a:cs typeface="Times New Roman" panose="02020603050405020304" pitchFamily="18" charset="0"/>
              </a:rPr>
              <a:t> allows you to save your edits  </a:t>
            </a:r>
            <a:endParaRPr lang="en-US" sz="2400" dirty="0"/>
          </a:p>
        </p:txBody>
      </p:sp>
      <p:pic>
        <p:nvPicPr>
          <p:cNvPr id="24" name="Picture 23">
            <a:extLst>
              <a:ext uri="{FF2B5EF4-FFF2-40B4-BE49-F238E27FC236}">
                <a16:creationId xmlns:a16="http://schemas.microsoft.com/office/drawing/2014/main" id="{B21E4005-1574-437D-9E22-DC01BE607D87}"/>
              </a:ext>
            </a:extLst>
          </p:cNvPr>
          <p:cNvPicPr>
            <a:picLocks noChangeAspect="1"/>
          </p:cNvPicPr>
          <p:nvPr/>
        </p:nvPicPr>
        <p:blipFill rotWithShape="1">
          <a:blip r:embed="rId4"/>
          <a:srcRect l="15188" t="44728"/>
          <a:stretch/>
        </p:blipFill>
        <p:spPr>
          <a:xfrm>
            <a:off x="2752986" y="3060453"/>
            <a:ext cx="6199464" cy="2031162"/>
          </a:xfrm>
          <a:prstGeom prst="rect">
            <a:avLst/>
          </a:prstGeom>
          <a:ln>
            <a:solidFill>
              <a:schemeClr val="tx1"/>
            </a:solidFill>
          </a:ln>
        </p:spPr>
      </p:pic>
      <p:sp>
        <p:nvSpPr>
          <p:cNvPr id="25" name="Content Placeholder 2">
            <a:extLst>
              <a:ext uri="{FF2B5EF4-FFF2-40B4-BE49-F238E27FC236}">
                <a16:creationId xmlns:a16="http://schemas.microsoft.com/office/drawing/2014/main" id="{4D2955BB-4C0D-494E-B0DC-C2CC740136CF}"/>
              </a:ext>
            </a:extLst>
          </p:cNvPr>
          <p:cNvSpPr txBox="1">
            <a:spLocks/>
          </p:cNvSpPr>
          <p:nvPr/>
        </p:nvSpPr>
        <p:spPr>
          <a:xfrm>
            <a:off x="894824" y="3077981"/>
            <a:ext cx="1858162" cy="20311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latin typeface="Calibri" panose="020F0502020204030204" pitchFamily="34" charset="0"/>
                <a:ea typeface="Calibri" panose="020F0502020204030204" pitchFamily="34" charset="0"/>
                <a:cs typeface="Times New Roman" panose="02020603050405020304" pitchFamily="18" charset="0"/>
              </a:rPr>
              <a:t>Invisible </a:t>
            </a:r>
            <a:r>
              <a:rPr lang="en-US" sz="2400" dirty="0">
                <a:latin typeface="Calibri" panose="020F0502020204030204" pitchFamily="34" charset="0"/>
                <a:ea typeface="Calibri" panose="020F0502020204030204" pitchFamily="34" charset="0"/>
                <a:cs typeface="Times New Roman" panose="02020603050405020304" pitchFamily="18" charset="0"/>
              </a:rPr>
              <a:t>hides items. </a:t>
            </a:r>
            <a:r>
              <a:rPr lang="en-US" sz="2400" b="1" dirty="0">
                <a:latin typeface="Calibri" panose="020F0502020204030204" pitchFamily="34" charset="0"/>
                <a:ea typeface="Calibri" panose="020F0502020204030204" pitchFamily="34" charset="0"/>
                <a:cs typeface="Times New Roman" panose="02020603050405020304" pitchFamily="18" charset="0"/>
              </a:rPr>
              <a:t>Public</a:t>
            </a:r>
            <a:r>
              <a:rPr lang="en-US" sz="2400" dirty="0">
                <a:latin typeface="Calibri" panose="020F0502020204030204" pitchFamily="34" charset="0"/>
                <a:ea typeface="Calibri" panose="020F0502020204030204" pitchFamily="34" charset="0"/>
                <a:cs typeface="Times New Roman" panose="02020603050405020304" pitchFamily="18" charset="0"/>
              </a:rPr>
              <a:t> makes items visible – </a:t>
            </a:r>
          </a:p>
        </p:txBody>
      </p:sp>
      <p:cxnSp>
        <p:nvCxnSpPr>
          <p:cNvPr id="15" name="Straight Arrow Connector 14">
            <a:extLst>
              <a:ext uri="{FF2B5EF4-FFF2-40B4-BE49-F238E27FC236}">
                <a16:creationId xmlns:a16="http://schemas.microsoft.com/office/drawing/2014/main" id="{AA249EB3-AD2F-4873-9B0C-980AF0EFE8D6}"/>
              </a:ext>
            </a:extLst>
          </p:cNvPr>
          <p:cNvCxnSpPr>
            <a:cxnSpLocks/>
          </p:cNvCxnSpPr>
          <p:nvPr/>
        </p:nvCxnSpPr>
        <p:spPr>
          <a:xfrm flipV="1">
            <a:off x="2919369" y="3763460"/>
            <a:ext cx="478171" cy="4606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2D4302D-2656-4935-9DE4-57612BE2D20C}"/>
              </a:ext>
            </a:extLst>
          </p:cNvPr>
          <p:cNvCxnSpPr>
            <a:cxnSpLocks/>
          </p:cNvCxnSpPr>
          <p:nvPr/>
        </p:nvCxnSpPr>
        <p:spPr>
          <a:xfrm flipV="1">
            <a:off x="4987953" y="3732618"/>
            <a:ext cx="315287" cy="34341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CD700708-3B3D-43A6-93EE-208CCEA08C78}"/>
              </a:ext>
            </a:extLst>
          </p:cNvPr>
          <p:cNvCxnSpPr>
            <a:cxnSpLocks/>
          </p:cNvCxnSpPr>
          <p:nvPr/>
        </p:nvCxnSpPr>
        <p:spPr>
          <a:xfrm>
            <a:off x="3766657" y="5536734"/>
            <a:ext cx="496348" cy="13667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Title 1">
            <a:extLst>
              <a:ext uri="{FF2B5EF4-FFF2-40B4-BE49-F238E27FC236}">
                <a16:creationId xmlns:a16="http://schemas.microsoft.com/office/drawing/2014/main" id="{359E0367-3182-4168-83CE-C36436E006B0}"/>
              </a:ext>
            </a:extLst>
          </p:cNvPr>
          <p:cNvSpPr txBox="1">
            <a:spLocks/>
          </p:cNvSpPr>
          <p:nvPr/>
        </p:nvSpPr>
        <p:spPr>
          <a:xfrm>
            <a:off x="0" y="73280"/>
            <a:ext cx="12192000" cy="744699"/>
          </a:xfrm>
          <a:prstGeom prst="rect">
            <a:avLst/>
          </a:prstGeom>
          <a:solidFill>
            <a:schemeClr val="accent1">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SIMPLE SYLLBUS – ICONS &amp; BUTTONS</a:t>
            </a:r>
          </a:p>
        </p:txBody>
      </p:sp>
    </p:spTree>
    <p:extLst>
      <p:ext uri="{BB962C8B-B14F-4D97-AF65-F5344CB8AC3E}">
        <p14:creationId xmlns:p14="http://schemas.microsoft.com/office/powerpoint/2010/main" val="5537281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1604</TotalTime>
  <Words>794</Words>
  <Application>Microsoft Office PowerPoint</Application>
  <PresentationFormat>Widescreen</PresentationFormat>
  <Paragraphs>56</Paragraphs>
  <Slides>14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SIMPLE SYLLABUS SETUP</vt:lpstr>
      <vt:lpstr>PowerPoint Presentation</vt:lpstr>
      <vt:lpstr>PowerPoint Presentation</vt:lpstr>
      <vt:lpstr>PowerPoint Presentation</vt:lpstr>
      <vt:lpstr>PowerPoint Presentation</vt:lpstr>
      <vt:lpstr>PowerPoint Presentation</vt:lpstr>
      <vt:lpstr>Required Areas in Simple Syllabus</vt:lpstr>
      <vt:lpstr>Items with a Red Asterisk * are required to be updated</vt:lpstr>
      <vt:lpstr>PowerPoint Presentation</vt:lpstr>
      <vt:lpstr>Simple Syllabus Schedule</vt:lpstr>
      <vt:lpstr>PowerPoint Presentation</vt:lpstr>
      <vt:lpstr>Confirm the Syllabus is Submitted</vt:lpstr>
      <vt:lpstr>Check Student Engagement </vt:lpstr>
      <vt:lpstr>Student Engagement Report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SIMPLE SYLLABUS SETUP :</dc:title>
  <dc:creator>Suzanna Schoenleber</dc:creator>
  <cp:lastModifiedBy>Suzanna Schoenleber</cp:lastModifiedBy>
  <cp:revision>57</cp:revision>
  <dcterms:created xsi:type="dcterms:W3CDTF">2023-06-13T15:51:14Z</dcterms:created>
  <dcterms:modified xsi:type="dcterms:W3CDTF">2023-08-08T20:44:53Z</dcterms:modified>
</cp:coreProperties>
</file>