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6" r:id="rId4"/>
    <p:sldMasterId id="2147483687" r:id="rId5"/>
    <p:sldMasterId id="214748368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y="6858000" cx="12192000"/>
  <p:notesSz cx="6858000" cy="9144000"/>
  <p:embeddedFontLst>
    <p:embeddedFont>
      <p:font typeface="Poppins"/>
      <p:regular r:id="rId45"/>
      <p:bold r:id="rId46"/>
      <p:italic r:id="rId47"/>
      <p:boldItalic r:id="rId48"/>
    </p:embeddedFont>
    <p:embeddedFont>
      <p:font typeface="Arial Black"/>
      <p:regular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099923F-7AA8-4A40-BCC5-AE87F6F07AE5}">
  <a:tblStyle styleId="{D099923F-7AA8-4A40-BCC5-AE87F6F07AE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font" Target="fonts/Poppins-bold.fntdata"/><Relationship Id="rId45" Type="http://schemas.openxmlformats.org/officeDocument/2006/relationships/font" Target="fonts/Poppin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Poppins-boldItalic.fntdata"/><Relationship Id="rId47" Type="http://schemas.openxmlformats.org/officeDocument/2006/relationships/font" Target="fonts/Poppins-italic.fntdata"/><Relationship Id="rId49" Type="http://schemas.openxmlformats.org/officeDocument/2006/relationships/font" Target="fonts/ArialBlack-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eafea5d5eb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eafea5d5eb_0_8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eafea5d5eb_0_8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eafea5d5eb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eafea5d5eb_0_9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geafea5d5eb_0_9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e88a135e16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e88a135e16_0_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ge88a135e16_0_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e88a135e16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e88a135e16_0_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e88a135e16_0_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eafea5d5eb_0_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eafea5d5eb_0_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geafea5d5eb_0_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eafea5d5eb_0_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eafea5d5eb_0_16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geafea5d5eb_0_16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eafea5d5eb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eafea5d5eb_0_19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geafea5d5eb_0_19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eafea5d5eb_0_2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Coach #2</a:t>
            </a:r>
            <a:endParaRPr/>
          </a:p>
        </p:txBody>
      </p:sp>
      <p:sp>
        <p:nvSpPr>
          <p:cNvPr id="361" name="Google Shape;361;geafea5d5eb_0_28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eb63906241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eb63906241_0_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eb63906241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eb63906241_0_1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e88a135e16_4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e88a135e16_4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e88a135e16_4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eafea5d5eb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eafea5d5eb_0_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geafea5d5eb_0_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e88a135e16_6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e88a135e16_6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ge88a135e16_6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e88a135e16_6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e88a135e16_6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ge88a135e16_6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eafea5d5eb_0_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eafea5d5eb_0_4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geafea5d5eb_0_4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ec5564ba0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ec5564ba07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ec5564ba07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e88a135e16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e88a135e16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ge88a135e16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e88a135e16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e88a135e16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e88a135e16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eafea5d5eb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eafea5d5eb_0_5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eafea5d5eb_0_5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eafea5d5eb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eafea5d5eb_0_18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eafea5d5eb_0_18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e88a135e16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e88a135e16_0_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e88a135e16_0_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eafea5d5eb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eafea5d5eb_0_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eafea5d5eb_0_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eafea5d5eb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eafea5d5eb_0_1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eafea5d5eb_0_1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eafea5d5eb_0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eafea5d5eb_0_1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eafea5d5eb_0_1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eafea5d5eb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eafea5d5eb_0_16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eafea5d5eb_0_16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eafea5d5eb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eafea5d5eb_0_1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eafea5d5eb_0_1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ef92d4ad60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ef92d4ad60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gef92d4ad60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e88a135e16_6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e88a135e16_6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e88a135e16_6_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eafea5d5eb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eafea5d5eb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BABA = Business Administration, BSM = Management, Career, Communications, Computer Science Information Systems</a:t>
            </a:r>
            <a:endParaRPr/>
          </a:p>
        </p:txBody>
      </p:sp>
      <p:sp>
        <p:nvSpPr>
          <p:cNvPr id="256" name="Google Shape;256;geafea5d5eb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eafea5d5eb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eafea5d5eb_0_1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eafea5d5eb_0_1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eafea5d5eb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eafea5d5eb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geafea5d5eb_0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eafea5d5eb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eafea5d5eb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geafea5d5eb_0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eafea5d5eb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eafea5d5eb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geafea5d5eb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eafea5d5eb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eafea5d5eb_0_7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geafea5d5eb_0_7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pic>
        <p:nvPicPr>
          <p:cNvPr id="14" name="Google Shape;14;p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2"/>
          <p:cNvSpPr txBox="1"/>
          <p:nvPr>
            <p:ph type="ctrTitle"/>
          </p:nvPr>
        </p:nvSpPr>
        <p:spPr>
          <a:xfrm>
            <a:off x="432647" y="332392"/>
            <a:ext cx="4920791" cy="91623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lt1"/>
              </a:buClr>
              <a:buSzPts val="3200"/>
              <a:buFont typeface="Arial Black"/>
              <a:buNone/>
              <a:defRPr b="1" i="0" sz="3200">
                <a:solidFill>
                  <a:schemeClr val="lt1"/>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2"/>
          <p:cNvSpPr txBox="1"/>
          <p:nvPr>
            <p:ph idx="1" type="subTitle"/>
          </p:nvPr>
        </p:nvSpPr>
        <p:spPr>
          <a:xfrm>
            <a:off x="432646" y="1340152"/>
            <a:ext cx="4920791" cy="1521569"/>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17" name="Google Shape;17;p2"/>
          <p:cNvPicPr preferRelativeResize="0"/>
          <p:nvPr/>
        </p:nvPicPr>
        <p:blipFill rotWithShape="1">
          <a:blip r:embed="rId3">
            <a:alphaModFix/>
          </a:blip>
          <a:srcRect b="0" l="0" r="0" t="0"/>
          <a:stretch/>
        </p:blipFill>
        <p:spPr>
          <a:xfrm>
            <a:off x="331325" y="4935070"/>
            <a:ext cx="2640475" cy="914427"/>
          </a:xfrm>
          <a:prstGeom prst="rect">
            <a:avLst/>
          </a:prstGeom>
          <a:noFill/>
          <a:ln>
            <a:noFill/>
          </a:ln>
        </p:spPr>
      </p:pic>
      <p:sp>
        <p:nvSpPr>
          <p:cNvPr id="18" name="Google Shape;18;p2"/>
          <p:cNvSpPr/>
          <p:nvPr/>
        </p:nvSpPr>
        <p:spPr>
          <a:xfrm>
            <a:off x="11517301" y="6550535"/>
            <a:ext cx="37221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200">
                <a:solidFill>
                  <a:schemeClr val="lt1"/>
                </a:solidFill>
                <a:latin typeface="Arial"/>
                <a:ea typeface="Arial"/>
                <a:cs typeface="Arial"/>
                <a:sym typeface="Arial"/>
              </a:rPr>
              <a:t>‹#›</a:t>
            </a:fld>
            <a:endParaRPr sz="1200">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1171022" y="223284"/>
            <a:ext cx="3932237" cy="95693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p:nvPr>
            <p:ph idx="2" type="pic"/>
          </p:nvPr>
        </p:nvSpPr>
        <p:spPr>
          <a:xfrm>
            <a:off x="5323258" y="229819"/>
            <a:ext cx="6172200" cy="4873625"/>
          </a:xfrm>
          <a:prstGeom prst="rect">
            <a:avLst/>
          </a:prstGeom>
          <a:noFill/>
          <a:ln>
            <a:noFill/>
          </a:ln>
        </p:spPr>
      </p:sp>
      <p:sp>
        <p:nvSpPr>
          <p:cNvPr id="64" name="Google Shape;64;p11"/>
          <p:cNvSpPr txBox="1"/>
          <p:nvPr>
            <p:ph idx="1" type="body"/>
          </p:nvPr>
        </p:nvSpPr>
        <p:spPr>
          <a:xfrm>
            <a:off x="1171021" y="1291856"/>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1"/>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66" name="Google Shape;66;p11"/>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7" name="Shape 67"/>
        <p:cNvGrpSpPr/>
        <p:nvPr/>
      </p:nvGrpSpPr>
      <p:grpSpPr>
        <a:xfrm>
          <a:off x="0" y="0"/>
          <a:ext cx="0" cy="0"/>
          <a:chOff x="0" y="0"/>
          <a:chExt cx="0" cy="0"/>
        </a:xfrm>
      </p:grpSpPr>
      <p:sp>
        <p:nvSpPr>
          <p:cNvPr id="68" name="Google Shape;68;p12"/>
          <p:cNvSpPr txBox="1"/>
          <p:nvPr>
            <p:ph type="title"/>
          </p:nvPr>
        </p:nvSpPr>
        <p:spPr>
          <a:xfrm>
            <a:off x="1106555" y="258800"/>
            <a:ext cx="10515600" cy="62370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2"/>
          <p:cNvSpPr txBox="1"/>
          <p:nvPr>
            <p:ph idx="1" type="body"/>
          </p:nvPr>
        </p:nvSpPr>
        <p:spPr>
          <a:xfrm rot="5400000">
            <a:off x="4188686" y="-2075213"/>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12"/>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71" name="Google Shape;71;p12"/>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2" name="Shape 72"/>
        <p:cNvGrpSpPr/>
        <p:nvPr/>
      </p:nvGrpSpPr>
      <p:grpSpPr>
        <a:xfrm>
          <a:off x="0" y="0"/>
          <a:ext cx="0" cy="0"/>
          <a:chOff x="0" y="0"/>
          <a:chExt cx="0" cy="0"/>
        </a:xfrm>
      </p:grpSpPr>
      <p:sp>
        <p:nvSpPr>
          <p:cNvPr id="73" name="Google Shape;73;p13"/>
          <p:cNvSpPr txBox="1"/>
          <p:nvPr>
            <p:ph type="title"/>
          </p:nvPr>
        </p:nvSpPr>
        <p:spPr>
          <a:xfrm rot="5400000">
            <a:off x="8255068" y="2859573"/>
            <a:ext cx="5811838" cy="82294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3"/>
          <p:cNvSpPr txBox="1"/>
          <p:nvPr>
            <p:ph idx="1" type="body"/>
          </p:nvPr>
        </p:nvSpPr>
        <p:spPr>
          <a:xfrm rot="5400000">
            <a:off x="3862629"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3"/>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76" name="Google Shape;76;p13"/>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3" name="Shape 83"/>
        <p:cNvGrpSpPr/>
        <p:nvPr/>
      </p:nvGrpSpPr>
      <p:grpSpPr>
        <a:xfrm>
          <a:off x="0" y="0"/>
          <a:ext cx="0" cy="0"/>
          <a:chOff x="0" y="0"/>
          <a:chExt cx="0" cy="0"/>
        </a:xfrm>
      </p:grpSpPr>
      <p:sp>
        <p:nvSpPr>
          <p:cNvPr id="84" name="Google Shape;84;p15"/>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lvl1pPr lvl="0" rtl="0" algn="ctr">
              <a:lnSpc>
                <a:spcPct val="90000"/>
              </a:lnSpc>
              <a:spcBef>
                <a:spcPts val="0"/>
              </a:spcBef>
              <a:spcAft>
                <a:spcPts val="0"/>
              </a:spcAft>
              <a:buClr>
                <a:schemeClr val="dk1"/>
              </a:buClr>
              <a:buSzPts val="6000"/>
              <a:buFont typeface="Calibri"/>
              <a:buNone/>
              <a:defRPr sz="6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5" name="Google Shape;85;p15"/>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lvl1pPr lvl="0" rtl="0" algn="ctr">
              <a:lnSpc>
                <a:spcPct val="90000"/>
              </a:lnSpc>
              <a:spcBef>
                <a:spcPts val="1000"/>
              </a:spcBef>
              <a:spcAft>
                <a:spcPts val="0"/>
              </a:spcAft>
              <a:buClr>
                <a:schemeClr val="dk1"/>
              </a:buClr>
              <a:buSzPts val="2400"/>
              <a:buNone/>
              <a:defRPr sz="2400"/>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800"/>
              <a:buNone/>
              <a:defRPr sz="18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86" name="Google Shape;86;p1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7" name="Google Shape;87;p1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8" name="Google Shape;88;p1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9" name="Shape 89"/>
        <p:cNvGrpSpPr/>
        <p:nvPr/>
      </p:nvGrpSpPr>
      <p:grpSpPr>
        <a:xfrm>
          <a:off x="0" y="0"/>
          <a:ext cx="0" cy="0"/>
          <a:chOff x="0" y="0"/>
          <a:chExt cx="0" cy="0"/>
        </a:xfrm>
      </p:grpSpPr>
      <p:sp>
        <p:nvSpPr>
          <p:cNvPr id="90" name="Google Shape;90;p1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1" name="Google Shape;91;p1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92" name="Google Shape;92;p1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3" name="Google Shape;93;p1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4" name="Google Shape;94;p1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5" name="Shape 95"/>
        <p:cNvGrpSpPr/>
        <p:nvPr/>
      </p:nvGrpSpPr>
      <p:grpSpPr>
        <a:xfrm>
          <a:off x="0" y="0"/>
          <a:ext cx="0" cy="0"/>
          <a:chOff x="0" y="0"/>
          <a:chExt cx="0" cy="0"/>
        </a:xfrm>
      </p:grpSpPr>
      <p:sp>
        <p:nvSpPr>
          <p:cNvPr id="96" name="Google Shape;96;p17"/>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chemeClr val="dk1"/>
              </a:buClr>
              <a:buSzPts val="6000"/>
              <a:buFont typeface="Calibri"/>
              <a:buNone/>
              <a:defRPr sz="60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7" name="Google Shape;97;p17"/>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98" name="Google Shape;98;p1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9" name="Google Shape;99;p1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0" name="Google Shape;100;p1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1" name="Shape 101"/>
        <p:cNvGrpSpPr/>
        <p:nvPr/>
      </p:nvGrpSpPr>
      <p:grpSpPr>
        <a:xfrm>
          <a:off x="0" y="0"/>
          <a:ext cx="0" cy="0"/>
          <a:chOff x="0" y="0"/>
          <a:chExt cx="0" cy="0"/>
        </a:xfrm>
      </p:grpSpPr>
      <p:sp>
        <p:nvSpPr>
          <p:cNvPr id="102" name="Google Shape;102;p1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3" name="Google Shape;103;p18"/>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04" name="Google Shape;104;p18"/>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8" name="Shape 108"/>
        <p:cNvGrpSpPr/>
        <p:nvPr/>
      </p:nvGrpSpPr>
      <p:grpSpPr>
        <a:xfrm>
          <a:off x="0" y="0"/>
          <a:ext cx="0" cy="0"/>
          <a:chOff x="0" y="0"/>
          <a:chExt cx="0" cy="0"/>
        </a:xfrm>
      </p:grpSpPr>
      <p:sp>
        <p:nvSpPr>
          <p:cNvPr id="109" name="Google Shape;109;p19"/>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0" name="Google Shape;110;p19"/>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11" name="Google Shape;111;p19"/>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12" name="Google Shape;112;p19"/>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13" name="Google Shape;113;p19"/>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14" name="Google Shape;114;p1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5" name="Google Shape;115;p1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6" name="Google Shape;116;p1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7" name="Shape 117"/>
        <p:cNvGrpSpPr/>
        <p:nvPr/>
      </p:nvGrpSpPr>
      <p:grpSpPr>
        <a:xfrm>
          <a:off x="0" y="0"/>
          <a:ext cx="0" cy="0"/>
          <a:chOff x="0" y="0"/>
          <a:chExt cx="0" cy="0"/>
        </a:xfrm>
      </p:grpSpPr>
      <p:sp>
        <p:nvSpPr>
          <p:cNvPr id="118" name="Google Shape;118;p2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9" name="Google Shape;119;p2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0" name="Google Shape;120;p2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1" name="Google Shape;121;p2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2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4" name="Google Shape;124;p2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5" name="Google Shape;125;p2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3"/>
          <p:cNvSpPr txBox="1"/>
          <p:nvPr>
            <p:ph type="title"/>
          </p:nvPr>
        </p:nvSpPr>
        <p:spPr>
          <a:xfrm>
            <a:off x="1053548" y="237531"/>
            <a:ext cx="10835971" cy="65560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
          <p:cNvSpPr txBox="1"/>
          <p:nvPr>
            <p:ph idx="1" type="body"/>
          </p:nvPr>
        </p:nvSpPr>
        <p:spPr>
          <a:xfrm>
            <a:off x="1053548" y="1020726"/>
            <a:ext cx="10835971" cy="51562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3"/>
          <p:cNvSpPr/>
          <p:nvPr/>
        </p:nvSpPr>
        <p:spPr>
          <a:xfrm>
            <a:off x="0" y="0"/>
            <a:ext cx="812800" cy="68707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3" name="Google Shape;23;p3"/>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6" name="Shape 126"/>
        <p:cNvGrpSpPr/>
        <p:nvPr/>
      </p:nvGrpSpPr>
      <p:grpSpPr>
        <a:xfrm>
          <a:off x="0" y="0"/>
          <a:ext cx="0" cy="0"/>
          <a:chOff x="0" y="0"/>
          <a:chExt cx="0" cy="0"/>
        </a:xfrm>
      </p:grpSpPr>
      <p:sp>
        <p:nvSpPr>
          <p:cNvPr id="127" name="Google Shape;127;p22"/>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chemeClr val="dk1"/>
              </a:buClr>
              <a:buSzPts val="3200"/>
              <a:buFont typeface="Calibri"/>
              <a:buNone/>
              <a:defRPr sz="32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8" name="Google Shape;128;p22"/>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rmAutofit/>
          </a:bodyPr>
          <a:lstStyle>
            <a:lvl1pPr indent="-431800" lvl="0" marL="457200" rtl="0" algn="l">
              <a:lnSpc>
                <a:spcPct val="90000"/>
              </a:lnSpc>
              <a:spcBef>
                <a:spcPts val="10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129" name="Google Shape;129;p22"/>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30" name="Google Shape;130;p2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3" name="Shape 133"/>
        <p:cNvGrpSpPr/>
        <p:nvPr/>
      </p:nvGrpSpPr>
      <p:grpSpPr>
        <a:xfrm>
          <a:off x="0" y="0"/>
          <a:ext cx="0" cy="0"/>
          <a:chOff x="0" y="0"/>
          <a:chExt cx="0" cy="0"/>
        </a:xfrm>
      </p:grpSpPr>
      <p:sp>
        <p:nvSpPr>
          <p:cNvPr id="134" name="Google Shape;134;p23"/>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chemeClr val="dk1"/>
              </a:buClr>
              <a:buSzPts val="3200"/>
              <a:buFont typeface="Calibri"/>
              <a:buNone/>
              <a:defRPr sz="32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5" name="Google Shape;135;p23"/>
          <p:cNvSpPr/>
          <p:nvPr>
            <p:ph idx="2" type="pic"/>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36" name="Google Shape;136;p23"/>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37" name="Google Shape;137;p2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8" name="Google Shape;138;p2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9" name="Google Shape;139;p2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0" name="Shape 140"/>
        <p:cNvGrpSpPr/>
        <p:nvPr/>
      </p:nvGrpSpPr>
      <p:grpSpPr>
        <a:xfrm>
          <a:off x="0" y="0"/>
          <a:ext cx="0" cy="0"/>
          <a:chOff x="0" y="0"/>
          <a:chExt cx="0" cy="0"/>
        </a:xfrm>
      </p:grpSpPr>
      <p:sp>
        <p:nvSpPr>
          <p:cNvPr id="141" name="Google Shape;141;p2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2" name="Google Shape;142;p24"/>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3" name="Google Shape;143;p2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4" name="Google Shape;144;p2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5" name="Google Shape;145;p2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6" name="Shape 146"/>
        <p:cNvGrpSpPr/>
        <p:nvPr/>
      </p:nvGrpSpPr>
      <p:grpSpPr>
        <a:xfrm>
          <a:off x="0" y="0"/>
          <a:ext cx="0" cy="0"/>
          <a:chOff x="0" y="0"/>
          <a:chExt cx="0" cy="0"/>
        </a:xfrm>
      </p:grpSpPr>
      <p:sp>
        <p:nvSpPr>
          <p:cNvPr id="147" name="Google Shape;147;p25"/>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8" name="Google Shape;148;p25"/>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rm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9" name="Google Shape;149;p2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0" name="Google Shape;150;p2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1" name="Google Shape;151;p2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6" name="Shape 156"/>
        <p:cNvGrpSpPr/>
        <p:nvPr/>
      </p:nvGrpSpPr>
      <p:grpSpPr>
        <a:xfrm>
          <a:off x="0" y="0"/>
          <a:ext cx="0" cy="0"/>
          <a:chOff x="0" y="0"/>
          <a:chExt cx="0" cy="0"/>
        </a:xfrm>
      </p:grpSpPr>
      <p:pic>
        <p:nvPicPr>
          <p:cNvPr id="157" name="Google Shape;157;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8" name="Google Shape;158;p27"/>
          <p:cNvSpPr txBox="1"/>
          <p:nvPr>
            <p:ph type="ctrTitle"/>
          </p:nvPr>
        </p:nvSpPr>
        <p:spPr>
          <a:xfrm>
            <a:off x="358219" y="933826"/>
            <a:ext cx="4920900" cy="23877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0"/>
              </a:spcBef>
              <a:spcAft>
                <a:spcPts val="0"/>
              </a:spcAft>
              <a:buClr>
                <a:schemeClr val="lt1"/>
              </a:buClr>
              <a:buSzPts val="3600"/>
              <a:buFont typeface="Arial Black"/>
              <a:buNone/>
              <a:defRPr b="1" i="0" sz="3600">
                <a:solidFill>
                  <a:schemeClr val="lt1"/>
                </a:solidFill>
                <a:latin typeface="Arial Black"/>
                <a:ea typeface="Arial Black"/>
                <a:cs typeface="Arial Black"/>
                <a:sym typeface="Arial Black"/>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59" name="Google Shape;159;p27"/>
          <p:cNvSpPr txBox="1"/>
          <p:nvPr>
            <p:ph idx="1" type="subTitle"/>
          </p:nvPr>
        </p:nvSpPr>
        <p:spPr>
          <a:xfrm>
            <a:off x="358219" y="3413501"/>
            <a:ext cx="4920900" cy="15216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1100"/>
              </a:spcBef>
              <a:spcAft>
                <a:spcPts val="0"/>
              </a:spcAft>
              <a:buClr>
                <a:schemeClr val="lt1"/>
              </a:buClr>
              <a:buSzPts val="2400"/>
              <a:buNone/>
              <a:defRPr sz="2400">
                <a:solidFill>
                  <a:schemeClr val="lt1"/>
                </a:solidFill>
              </a:defRPr>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900"/>
              <a:buNone/>
              <a:defRPr sz="19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pic>
        <p:nvPicPr>
          <p:cNvPr id="160" name="Google Shape;160;p27"/>
          <p:cNvPicPr preferRelativeResize="0"/>
          <p:nvPr/>
        </p:nvPicPr>
        <p:blipFill rotWithShape="1">
          <a:blip r:embed="rId3">
            <a:alphaModFix/>
          </a:blip>
          <a:srcRect b="0" l="0" r="0" t="0"/>
          <a:stretch/>
        </p:blipFill>
        <p:spPr>
          <a:xfrm>
            <a:off x="331325" y="4935070"/>
            <a:ext cx="2640471" cy="914427"/>
          </a:xfrm>
          <a:prstGeom prst="rect">
            <a:avLst/>
          </a:prstGeom>
          <a:noFill/>
          <a:ln>
            <a:noFill/>
          </a:ln>
        </p:spPr>
      </p:pic>
      <p:sp>
        <p:nvSpPr>
          <p:cNvPr id="161" name="Google Shape;161;p27"/>
          <p:cNvSpPr/>
          <p:nvPr/>
        </p:nvSpPr>
        <p:spPr>
          <a:xfrm>
            <a:off x="11517301" y="6550535"/>
            <a:ext cx="3723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200">
                <a:solidFill>
                  <a:schemeClr val="lt1"/>
                </a:solidFill>
                <a:latin typeface="Arial"/>
                <a:ea typeface="Arial"/>
                <a:cs typeface="Arial"/>
                <a:sym typeface="Arial"/>
              </a:rPr>
              <a:t>‹#›</a:t>
            </a:fld>
            <a:endParaRPr sz="1200">
              <a:solidFill>
                <a:schemeClr val="lt1"/>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2" name="Shape 162"/>
        <p:cNvGrpSpPr/>
        <p:nvPr/>
      </p:nvGrpSpPr>
      <p:grpSpPr>
        <a:xfrm>
          <a:off x="0" y="0"/>
          <a:ext cx="0" cy="0"/>
          <a:chOff x="0" y="0"/>
          <a:chExt cx="0" cy="0"/>
        </a:xfrm>
      </p:grpSpPr>
      <p:sp>
        <p:nvSpPr>
          <p:cNvPr id="163" name="Google Shape;163;p28"/>
          <p:cNvSpPr txBox="1"/>
          <p:nvPr>
            <p:ph type="title"/>
          </p:nvPr>
        </p:nvSpPr>
        <p:spPr>
          <a:xfrm>
            <a:off x="1053548" y="365125"/>
            <a:ext cx="108360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64" name="Google Shape;164;p28"/>
          <p:cNvSpPr txBox="1"/>
          <p:nvPr>
            <p:ph idx="1" type="body"/>
          </p:nvPr>
        </p:nvSpPr>
        <p:spPr>
          <a:xfrm>
            <a:off x="1053548" y="1825625"/>
            <a:ext cx="10836000" cy="43512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65" name="Google Shape;165;p28"/>
          <p:cNvSpPr/>
          <p:nvPr/>
        </p:nvSpPr>
        <p:spPr>
          <a:xfrm>
            <a:off x="0" y="0"/>
            <a:ext cx="812700" cy="68703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66" name="Google Shape;166;p28"/>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7" name="Shape 167"/>
        <p:cNvGrpSpPr/>
        <p:nvPr/>
      </p:nvGrpSpPr>
      <p:grpSpPr>
        <a:xfrm>
          <a:off x="0" y="0"/>
          <a:ext cx="0" cy="0"/>
          <a:chOff x="0" y="0"/>
          <a:chExt cx="0" cy="0"/>
        </a:xfrm>
      </p:grpSpPr>
      <p:sp>
        <p:nvSpPr>
          <p:cNvPr id="168" name="Google Shape;168;p29"/>
          <p:cNvSpPr txBox="1"/>
          <p:nvPr>
            <p:ph type="title"/>
          </p:nvPr>
        </p:nvSpPr>
        <p:spPr>
          <a:xfrm>
            <a:off x="1053548" y="1709738"/>
            <a:ext cx="102939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6000"/>
              <a:buFont typeface="Arial"/>
              <a:buNone/>
              <a:defRPr sz="60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69" name="Google Shape;169;p29"/>
          <p:cNvSpPr txBox="1"/>
          <p:nvPr>
            <p:ph idx="1" type="body"/>
          </p:nvPr>
        </p:nvSpPr>
        <p:spPr>
          <a:xfrm>
            <a:off x="1053548" y="4589463"/>
            <a:ext cx="102939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1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900"/>
              <a:buNone/>
              <a:defRPr sz="19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170" name="Google Shape;170;p29"/>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71" name="Google Shape;171;p29"/>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55BEE9"/>
            </a:gs>
            <a:gs pos="40000">
              <a:srgbClr val="1775A0"/>
            </a:gs>
            <a:gs pos="100000">
              <a:srgbClr val="005881"/>
            </a:gs>
          </a:gsLst>
          <a:lin ang="10800025" scaled="0"/>
        </a:gradFill>
      </p:bgPr>
    </p:bg>
    <p:spTree>
      <p:nvGrpSpPr>
        <p:cNvPr id="172" name="Shape 172"/>
        <p:cNvGrpSpPr/>
        <p:nvPr/>
      </p:nvGrpSpPr>
      <p:grpSpPr>
        <a:xfrm>
          <a:off x="0" y="0"/>
          <a:ext cx="0" cy="0"/>
          <a:chOff x="0" y="0"/>
          <a:chExt cx="0" cy="0"/>
        </a:xfrm>
      </p:grpSpPr>
      <p:sp>
        <p:nvSpPr>
          <p:cNvPr id="173" name="Google Shape;173;p30"/>
          <p:cNvSpPr txBox="1"/>
          <p:nvPr>
            <p:ph type="ctrTitle"/>
          </p:nvPr>
        </p:nvSpPr>
        <p:spPr>
          <a:xfrm>
            <a:off x="1150073" y="933826"/>
            <a:ext cx="10209300" cy="23877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0"/>
              </a:spcBef>
              <a:spcAft>
                <a:spcPts val="0"/>
              </a:spcAft>
              <a:buClr>
                <a:schemeClr val="lt1"/>
              </a:buClr>
              <a:buSzPts val="3600"/>
              <a:buFont typeface="Arial Black"/>
              <a:buNone/>
              <a:defRPr b="1" i="0" sz="3600">
                <a:solidFill>
                  <a:schemeClr val="lt1"/>
                </a:solidFill>
                <a:latin typeface="Arial Black"/>
                <a:ea typeface="Arial Black"/>
                <a:cs typeface="Arial Black"/>
                <a:sym typeface="Arial Black"/>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74" name="Google Shape;174;p30"/>
          <p:cNvSpPr txBox="1"/>
          <p:nvPr>
            <p:ph idx="1" type="subTitle"/>
          </p:nvPr>
        </p:nvSpPr>
        <p:spPr>
          <a:xfrm>
            <a:off x="1150073" y="3413501"/>
            <a:ext cx="10209300" cy="16557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1100"/>
              </a:spcBef>
              <a:spcAft>
                <a:spcPts val="0"/>
              </a:spcAft>
              <a:buClr>
                <a:schemeClr val="lt1"/>
              </a:buClr>
              <a:buSzPts val="2400"/>
              <a:buNone/>
              <a:defRPr sz="2400">
                <a:solidFill>
                  <a:schemeClr val="lt1"/>
                </a:solidFill>
              </a:defRPr>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900"/>
              <a:buNone/>
              <a:defRPr sz="19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pic>
        <p:nvPicPr>
          <p:cNvPr id="175" name="Google Shape;175;p30"/>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
        <p:nvSpPr>
          <p:cNvPr id="176" name="Google Shape;176;p30"/>
          <p:cNvSpPr/>
          <p:nvPr/>
        </p:nvSpPr>
        <p:spPr>
          <a:xfrm>
            <a:off x="11517301" y="6550535"/>
            <a:ext cx="3723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200">
                <a:solidFill>
                  <a:schemeClr val="lt1"/>
                </a:solidFill>
                <a:latin typeface="Arial"/>
                <a:ea typeface="Arial"/>
                <a:cs typeface="Arial"/>
                <a:sym typeface="Arial"/>
              </a:rPr>
              <a:t>‹#›</a:t>
            </a:fld>
            <a:endParaRPr sz="1200">
              <a:solidFill>
                <a:schemeClr val="lt1"/>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77" name="Shape 177"/>
        <p:cNvGrpSpPr/>
        <p:nvPr/>
      </p:nvGrpSpPr>
      <p:grpSpPr>
        <a:xfrm>
          <a:off x="0" y="0"/>
          <a:ext cx="0" cy="0"/>
          <a:chOff x="0" y="0"/>
          <a:chExt cx="0" cy="0"/>
        </a:xfrm>
      </p:grpSpPr>
      <p:sp>
        <p:nvSpPr>
          <p:cNvPr id="178" name="Google Shape;178;p31"/>
          <p:cNvSpPr txBox="1"/>
          <p:nvPr>
            <p:ph type="title"/>
          </p:nvPr>
        </p:nvSpPr>
        <p:spPr>
          <a:xfrm>
            <a:off x="1053548" y="365125"/>
            <a:ext cx="103005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79" name="Google Shape;179;p31"/>
          <p:cNvSpPr txBox="1"/>
          <p:nvPr>
            <p:ph idx="1" type="body"/>
          </p:nvPr>
        </p:nvSpPr>
        <p:spPr>
          <a:xfrm>
            <a:off x="1053548" y="1825625"/>
            <a:ext cx="4965900" cy="43512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80" name="Google Shape;180;p31"/>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81" name="Google Shape;181;p31"/>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82" name="Google Shape;182;p31"/>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83" name="Shape 183"/>
        <p:cNvGrpSpPr/>
        <p:nvPr/>
      </p:nvGrpSpPr>
      <p:grpSpPr>
        <a:xfrm>
          <a:off x="0" y="0"/>
          <a:ext cx="0" cy="0"/>
          <a:chOff x="0" y="0"/>
          <a:chExt cx="0" cy="0"/>
        </a:xfrm>
      </p:grpSpPr>
      <p:sp>
        <p:nvSpPr>
          <p:cNvPr id="184" name="Google Shape;184;p32"/>
          <p:cNvSpPr txBox="1"/>
          <p:nvPr>
            <p:ph type="title"/>
          </p:nvPr>
        </p:nvSpPr>
        <p:spPr>
          <a:xfrm>
            <a:off x="1053548" y="365125"/>
            <a:ext cx="10301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85" name="Google Shape;185;p32"/>
          <p:cNvSpPr txBox="1"/>
          <p:nvPr>
            <p:ph idx="1" type="body"/>
          </p:nvPr>
        </p:nvSpPr>
        <p:spPr>
          <a:xfrm>
            <a:off x="1053548" y="1681163"/>
            <a:ext cx="5158500" cy="8241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1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900"/>
              <a:buNone/>
              <a:defRPr b="1" sz="19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86" name="Google Shape;186;p32"/>
          <p:cNvSpPr txBox="1"/>
          <p:nvPr>
            <p:ph idx="2" type="body"/>
          </p:nvPr>
        </p:nvSpPr>
        <p:spPr>
          <a:xfrm>
            <a:off x="1053548" y="2505075"/>
            <a:ext cx="5158500" cy="36843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87" name="Google Shape;187;p32"/>
          <p:cNvSpPr txBox="1"/>
          <p:nvPr>
            <p:ph idx="3" type="body"/>
          </p:nvPr>
        </p:nvSpPr>
        <p:spPr>
          <a:xfrm>
            <a:off x="6430616" y="1681163"/>
            <a:ext cx="4924800" cy="8241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1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900"/>
              <a:buNone/>
              <a:defRPr b="1" sz="19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88" name="Google Shape;188;p32"/>
          <p:cNvSpPr txBox="1"/>
          <p:nvPr>
            <p:ph idx="4" type="body"/>
          </p:nvPr>
        </p:nvSpPr>
        <p:spPr>
          <a:xfrm>
            <a:off x="6430616" y="2505075"/>
            <a:ext cx="4924800" cy="36843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89" name="Google Shape;189;p32"/>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90" name="Google Shape;190;p32"/>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55BEE9"/>
            </a:gs>
            <a:gs pos="40000">
              <a:srgbClr val="1775A0"/>
            </a:gs>
            <a:gs pos="100000">
              <a:srgbClr val="005881"/>
            </a:gs>
          </a:gsLst>
          <a:lin ang="10800000" scaled="0"/>
        </a:gradFill>
      </p:bgPr>
    </p:bg>
    <p:spTree>
      <p:nvGrpSpPr>
        <p:cNvPr id="24" name="Shape 24"/>
        <p:cNvGrpSpPr/>
        <p:nvPr/>
      </p:nvGrpSpPr>
      <p:grpSpPr>
        <a:xfrm>
          <a:off x="0" y="0"/>
          <a:ext cx="0" cy="0"/>
          <a:chOff x="0" y="0"/>
          <a:chExt cx="0" cy="0"/>
        </a:xfrm>
      </p:grpSpPr>
      <p:sp>
        <p:nvSpPr>
          <p:cNvPr id="25" name="Google Shape;25;p4"/>
          <p:cNvSpPr txBox="1"/>
          <p:nvPr>
            <p:ph type="ctrTitle"/>
          </p:nvPr>
        </p:nvSpPr>
        <p:spPr>
          <a:xfrm>
            <a:off x="1150073" y="327770"/>
            <a:ext cx="10209226" cy="60789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lt1"/>
              </a:buClr>
              <a:buSzPts val="3200"/>
              <a:buFont typeface="Arial Black"/>
              <a:buNone/>
              <a:defRPr b="1" i="0" sz="3200">
                <a:solidFill>
                  <a:schemeClr val="lt1"/>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4"/>
          <p:cNvSpPr txBox="1"/>
          <p:nvPr>
            <p:ph idx="1" type="subTitle"/>
          </p:nvPr>
        </p:nvSpPr>
        <p:spPr>
          <a:xfrm>
            <a:off x="1150073" y="1063705"/>
            <a:ext cx="10209226" cy="1655762"/>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27" name="Google Shape;27;p4"/>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
        <p:nvSpPr>
          <p:cNvPr id="28" name="Google Shape;28;p4"/>
          <p:cNvSpPr/>
          <p:nvPr/>
        </p:nvSpPr>
        <p:spPr>
          <a:xfrm>
            <a:off x="11517301" y="6550535"/>
            <a:ext cx="37221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200">
                <a:solidFill>
                  <a:schemeClr val="lt1"/>
                </a:solidFill>
                <a:latin typeface="Arial"/>
                <a:ea typeface="Arial"/>
                <a:cs typeface="Arial"/>
                <a:sym typeface="Arial"/>
              </a:rPr>
              <a:t>‹#›</a:t>
            </a:fld>
            <a:endParaRPr sz="1200">
              <a:solidFill>
                <a:schemeClr val="lt1"/>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1" name="Shape 191"/>
        <p:cNvGrpSpPr/>
        <p:nvPr/>
      </p:nvGrpSpPr>
      <p:grpSpPr>
        <a:xfrm>
          <a:off x="0" y="0"/>
          <a:ext cx="0" cy="0"/>
          <a:chOff x="0" y="0"/>
          <a:chExt cx="0" cy="0"/>
        </a:xfrm>
      </p:grpSpPr>
      <p:sp>
        <p:nvSpPr>
          <p:cNvPr id="192" name="Google Shape;192;p33"/>
          <p:cNvSpPr txBox="1"/>
          <p:nvPr>
            <p:ph type="title"/>
          </p:nvPr>
        </p:nvSpPr>
        <p:spPr>
          <a:xfrm>
            <a:off x="1053548" y="365125"/>
            <a:ext cx="103005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93" name="Google Shape;193;p33"/>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94" name="Google Shape;194;p33"/>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5" name="Shape 195"/>
        <p:cNvGrpSpPr/>
        <p:nvPr/>
      </p:nvGrpSpPr>
      <p:grpSpPr>
        <a:xfrm>
          <a:off x="0" y="0"/>
          <a:ext cx="0" cy="0"/>
          <a:chOff x="0" y="0"/>
          <a:chExt cx="0" cy="0"/>
        </a:xfrm>
      </p:grpSpPr>
      <p:sp>
        <p:nvSpPr>
          <p:cNvPr id="196" name="Google Shape;196;p34"/>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97" name="Google Shape;197;p34"/>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98" name="Shape 198"/>
        <p:cNvGrpSpPr/>
        <p:nvPr/>
      </p:nvGrpSpPr>
      <p:grpSpPr>
        <a:xfrm>
          <a:off x="0" y="0"/>
          <a:ext cx="0" cy="0"/>
          <a:chOff x="0" y="0"/>
          <a:chExt cx="0" cy="0"/>
        </a:xfrm>
      </p:grpSpPr>
      <p:sp>
        <p:nvSpPr>
          <p:cNvPr id="199" name="Google Shape;199;p35"/>
          <p:cNvSpPr txBox="1"/>
          <p:nvPr>
            <p:ph type="title"/>
          </p:nvPr>
        </p:nvSpPr>
        <p:spPr>
          <a:xfrm>
            <a:off x="1118082" y="457200"/>
            <a:ext cx="3932100" cy="16005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Arial"/>
              <a:buNone/>
              <a:defRPr sz="32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200" name="Google Shape;200;p35"/>
          <p:cNvSpPr txBox="1"/>
          <p:nvPr>
            <p:ph idx="1" type="body"/>
          </p:nvPr>
        </p:nvSpPr>
        <p:spPr>
          <a:xfrm>
            <a:off x="5461482" y="987425"/>
            <a:ext cx="6172500" cy="4873500"/>
          </a:xfrm>
          <a:prstGeom prst="rect">
            <a:avLst/>
          </a:prstGeom>
          <a:noFill/>
          <a:ln>
            <a:noFill/>
          </a:ln>
        </p:spPr>
        <p:txBody>
          <a:bodyPr anchorCtr="0" anchor="t" bIns="45700" lIns="91425" spcFirstLastPara="1" rIns="91425" wrap="square" tIns="45700">
            <a:noAutofit/>
          </a:bodyPr>
          <a:lstStyle>
            <a:lvl1pPr indent="-431800" lvl="0" marL="457200" rtl="0" algn="l">
              <a:lnSpc>
                <a:spcPct val="90000"/>
              </a:lnSpc>
              <a:spcBef>
                <a:spcPts val="11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201" name="Google Shape;201;p35"/>
          <p:cNvSpPr txBox="1"/>
          <p:nvPr>
            <p:ph idx="2" type="body"/>
          </p:nvPr>
        </p:nvSpPr>
        <p:spPr>
          <a:xfrm>
            <a:off x="1118082"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1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500"/>
              <a:buNone/>
              <a:defRPr sz="15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202" name="Google Shape;202;p35"/>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203" name="Google Shape;203;p35"/>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04" name="Shape 204"/>
        <p:cNvGrpSpPr/>
        <p:nvPr/>
      </p:nvGrpSpPr>
      <p:grpSpPr>
        <a:xfrm>
          <a:off x="0" y="0"/>
          <a:ext cx="0" cy="0"/>
          <a:chOff x="0" y="0"/>
          <a:chExt cx="0" cy="0"/>
        </a:xfrm>
      </p:grpSpPr>
      <p:sp>
        <p:nvSpPr>
          <p:cNvPr id="205" name="Google Shape;205;p36"/>
          <p:cNvSpPr txBox="1"/>
          <p:nvPr>
            <p:ph type="title"/>
          </p:nvPr>
        </p:nvSpPr>
        <p:spPr>
          <a:xfrm>
            <a:off x="1118082" y="457200"/>
            <a:ext cx="3932100" cy="16005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Arial"/>
              <a:buNone/>
              <a:defRPr sz="32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206" name="Google Shape;206;p36"/>
          <p:cNvSpPr/>
          <p:nvPr>
            <p:ph idx="2" type="pic"/>
          </p:nvPr>
        </p:nvSpPr>
        <p:spPr>
          <a:xfrm>
            <a:off x="5461482" y="987425"/>
            <a:ext cx="61725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1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207" name="Google Shape;207;p36"/>
          <p:cNvSpPr txBox="1"/>
          <p:nvPr>
            <p:ph idx="1" type="body"/>
          </p:nvPr>
        </p:nvSpPr>
        <p:spPr>
          <a:xfrm>
            <a:off x="1118082"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1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500"/>
              <a:buNone/>
              <a:defRPr sz="15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208" name="Google Shape;208;p36"/>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209" name="Google Shape;209;p36"/>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10" name="Shape 210"/>
        <p:cNvGrpSpPr/>
        <p:nvPr/>
      </p:nvGrpSpPr>
      <p:grpSpPr>
        <a:xfrm>
          <a:off x="0" y="0"/>
          <a:ext cx="0" cy="0"/>
          <a:chOff x="0" y="0"/>
          <a:chExt cx="0" cy="0"/>
        </a:xfrm>
      </p:grpSpPr>
      <p:sp>
        <p:nvSpPr>
          <p:cNvPr id="211" name="Google Shape;211;p37"/>
          <p:cNvSpPr txBox="1"/>
          <p:nvPr>
            <p:ph type="title"/>
          </p:nvPr>
        </p:nvSpPr>
        <p:spPr>
          <a:xfrm>
            <a:off x="1106555"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212" name="Google Shape;212;p37"/>
          <p:cNvSpPr txBox="1"/>
          <p:nvPr>
            <p:ph idx="1" type="body"/>
          </p:nvPr>
        </p:nvSpPr>
        <p:spPr>
          <a:xfrm rot="5400000">
            <a:off x="4188755" y="-1256575"/>
            <a:ext cx="4351200" cy="105156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3" name="Google Shape;213;p37"/>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214" name="Google Shape;214;p37"/>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15" name="Shape 215"/>
        <p:cNvGrpSpPr/>
        <p:nvPr/>
      </p:nvGrpSpPr>
      <p:grpSpPr>
        <a:xfrm>
          <a:off x="0" y="0"/>
          <a:ext cx="0" cy="0"/>
          <a:chOff x="0" y="0"/>
          <a:chExt cx="0" cy="0"/>
        </a:xfrm>
      </p:grpSpPr>
      <p:sp>
        <p:nvSpPr>
          <p:cNvPr id="216" name="Google Shape;216;p38"/>
          <p:cNvSpPr txBox="1"/>
          <p:nvPr>
            <p:ph type="title"/>
          </p:nvPr>
        </p:nvSpPr>
        <p:spPr>
          <a:xfrm rot="5400000">
            <a:off x="7352058" y="1956625"/>
            <a:ext cx="5811900" cy="26289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217" name="Google Shape;217;p38"/>
          <p:cNvSpPr txBox="1"/>
          <p:nvPr>
            <p:ph idx="1" type="body"/>
          </p:nvPr>
        </p:nvSpPr>
        <p:spPr>
          <a:xfrm rot="5400000">
            <a:off x="2018058" y="-596075"/>
            <a:ext cx="5811900" cy="77343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18" name="Google Shape;218;p38"/>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219" name="Google Shape;219;p38"/>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bg>
      <p:bgPr>
        <a:blipFill>
          <a:blip r:embed="rId2">
            <a:alphaModFix/>
          </a:blip>
          <a:stretch>
            <a:fillRect/>
          </a:stretch>
        </a:blipFill>
      </p:bgPr>
    </p:bg>
    <p:spTree>
      <p:nvGrpSpPr>
        <p:cNvPr id="220" name="Shape 220"/>
        <p:cNvGrpSpPr/>
        <p:nvPr/>
      </p:nvGrpSpPr>
      <p:grpSpPr>
        <a:xfrm>
          <a:off x="0" y="0"/>
          <a:ext cx="0" cy="0"/>
          <a:chOff x="0" y="0"/>
          <a:chExt cx="0" cy="0"/>
        </a:xfrm>
      </p:grpSpPr>
      <p:sp>
        <p:nvSpPr>
          <p:cNvPr id="221" name="Google Shape;221;p39"/>
          <p:cNvSpPr txBox="1"/>
          <p:nvPr>
            <p:ph type="title"/>
          </p:nvPr>
        </p:nvSpPr>
        <p:spPr>
          <a:xfrm>
            <a:off x="1124295" y="204831"/>
            <a:ext cx="9813300" cy="778500"/>
          </a:xfrm>
          <a:prstGeom prst="rect">
            <a:avLst/>
          </a:prstGeom>
          <a:noFill/>
          <a:ln>
            <a:noFill/>
          </a:ln>
        </p:spPr>
        <p:txBody>
          <a:bodyPr anchorCtr="0" anchor="t" bIns="60925" lIns="121900" spcFirstLastPara="1" rIns="121900" wrap="square" tIns="60925">
            <a:noAutofit/>
          </a:bodyPr>
          <a:lstStyle>
            <a:lvl1pPr lvl="0" marR="0" rtl="0" algn="l">
              <a:spcBef>
                <a:spcPts val="0"/>
              </a:spcBef>
              <a:spcAft>
                <a:spcPts val="0"/>
              </a:spcAft>
              <a:buClr>
                <a:srgbClr val="F9F9F9"/>
              </a:buClr>
              <a:buSzPts val="2700"/>
              <a:buFont typeface="Arial"/>
              <a:buNone/>
              <a:defRPr b="1" i="0" sz="2700" u="none" cap="none" strike="noStrike">
                <a:solidFill>
                  <a:srgbClr val="F9F9F9"/>
                </a:solidFill>
                <a:latin typeface="Arial"/>
                <a:ea typeface="Arial"/>
                <a:cs typeface="Arial"/>
                <a:sym typeface="Arial"/>
              </a:defRPr>
            </a:lvl1pPr>
            <a:lvl2pPr lvl="1" rtl="0">
              <a:spcBef>
                <a:spcPts val="0"/>
              </a:spcBef>
              <a:spcAft>
                <a:spcPts val="0"/>
              </a:spcAft>
              <a:buSzPts val="1500"/>
              <a:buNone/>
              <a:defRPr sz="2400"/>
            </a:lvl2pPr>
            <a:lvl3pPr lvl="2" rtl="0">
              <a:spcBef>
                <a:spcPts val="0"/>
              </a:spcBef>
              <a:spcAft>
                <a:spcPts val="0"/>
              </a:spcAft>
              <a:buSzPts val="1500"/>
              <a:buNone/>
              <a:defRPr sz="2400"/>
            </a:lvl3pPr>
            <a:lvl4pPr lvl="3" rtl="0">
              <a:spcBef>
                <a:spcPts val="0"/>
              </a:spcBef>
              <a:spcAft>
                <a:spcPts val="0"/>
              </a:spcAft>
              <a:buSzPts val="1500"/>
              <a:buNone/>
              <a:defRPr sz="2400"/>
            </a:lvl4pPr>
            <a:lvl5pPr lvl="4" rtl="0">
              <a:spcBef>
                <a:spcPts val="0"/>
              </a:spcBef>
              <a:spcAft>
                <a:spcPts val="0"/>
              </a:spcAft>
              <a:buSzPts val="1500"/>
              <a:buNone/>
              <a:defRPr sz="2400"/>
            </a:lvl5pPr>
            <a:lvl6pPr lvl="5" rtl="0">
              <a:spcBef>
                <a:spcPts val="0"/>
              </a:spcBef>
              <a:spcAft>
                <a:spcPts val="0"/>
              </a:spcAft>
              <a:buSzPts val="1500"/>
              <a:buNone/>
              <a:defRPr sz="2400"/>
            </a:lvl6pPr>
            <a:lvl7pPr lvl="6" rtl="0">
              <a:spcBef>
                <a:spcPts val="0"/>
              </a:spcBef>
              <a:spcAft>
                <a:spcPts val="0"/>
              </a:spcAft>
              <a:buSzPts val="1500"/>
              <a:buNone/>
              <a:defRPr sz="2400"/>
            </a:lvl7pPr>
            <a:lvl8pPr lvl="7" rtl="0">
              <a:spcBef>
                <a:spcPts val="0"/>
              </a:spcBef>
              <a:spcAft>
                <a:spcPts val="0"/>
              </a:spcAft>
              <a:buSzPts val="1500"/>
              <a:buNone/>
              <a:defRPr sz="2400"/>
            </a:lvl8pPr>
            <a:lvl9pPr lvl="8" rtl="0">
              <a:spcBef>
                <a:spcPts val="0"/>
              </a:spcBef>
              <a:spcAft>
                <a:spcPts val="0"/>
              </a:spcAft>
              <a:buSzPts val="1500"/>
              <a:buNone/>
              <a:defRPr sz="2400"/>
            </a:lvl9pPr>
          </a:lstStyle>
          <a:p/>
        </p:txBody>
      </p:sp>
      <p:sp>
        <p:nvSpPr>
          <p:cNvPr id="222" name="Google Shape;222;p39"/>
          <p:cNvSpPr txBox="1"/>
          <p:nvPr/>
        </p:nvSpPr>
        <p:spPr>
          <a:xfrm>
            <a:off x="10937579" y="411137"/>
            <a:ext cx="644700" cy="365100"/>
          </a:xfrm>
          <a:prstGeom prst="rect">
            <a:avLst/>
          </a:prstGeom>
          <a:noFill/>
          <a:ln>
            <a:noFill/>
          </a:ln>
        </p:spPr>
        <p:txBody>
          <a:bodyPr anchorCtr="0" anchor="ctr" bIns="60925" lIns="121900" spcFirstLastPara="1" rIns="121900" wrap="square" tIns="60925">
            <a:noAutofit/>
          </a:bodyPr>
          <a:lstStyle/>
          <a:p>
            <a:pPr indent="0" lvl="0" marL="0" marR="0" rtl="0" algn="r">
              <a:spcBef>
                <a:spcPts val="0"/>
              </a:spcBef>
              <a:spcAft>
                <a:spcPts val="0"/>
              </a:spcAft>
              <a:buNone/>
            </a:pPr>
            <a:fld id="{00000000-1234-1234-1234-123412341234}" type="slidenum">
              <a:rPr b="0" i="0" lang="en-US" sz="2100" u="none" cap="none" strike="noStrike">
                <a:solidFill>
                  <a:srgbClr val="DAEEF3"/>
                </a:solidFill>
                <a:latin typeface="Arial"/>
                <a:ea typeface="Arial"/>
                <a:cs typeface="Arial"/>
                <a:sym typeface="Arial"/>
              </a:rPr>
              <a:t>‹#›</a:t>
            </a:fld>
            <a:endParaRPr b="0" i="0" sz="2100" u="none" cap="none" strike="noStrike">
              <a:solidFill>
                <a:srgbClr val="DAEEF3"/>
              </a:solidFill>
              <a:latin typeface="Arial"/>
              <a:ea typeface="Arial"/>
              <a:cs typeface="Arial"/>
              <a:sym typeface="Arial"/>
            </a:endParaRPr>
          </a:p>
        </p:txBody>
      </p:sp>
      <p:sp>
        <p:nvSpPr>
          <p:cNvPr id="223" name="Google Shape;223;p39"/>
          <p:cNvSpPr txBox="1"/>
          <p:nvPr>
            <p:ph idx="1" type="body"/>
          </p:nvPr>
        </p:nvSpPr>
        <p:spPr>
          <a:xfrm>
            <a:off x="1123949" y="1147054"/>
            <a:ext cx="10458300" cy="5449500"/>
          </a:xfrm>
          <a:prstGeom prst="rect">
            <a:avLst/>
          </a:prstGeom>
          <a:noFill/>
          <a:ln>
            <a:noFill/>
          </a:ln>
        </p:spPr>
        <p:txBody>
          <a:bodyPr anchorCtr="0" anchor="t" bIns="60925" lIns="121900" spcFirstLastPara="1" rIns="121900" wrap="square" tIns="60925">
            <a:noAutofit/>
          </a:bodyPr>
          <a:lstStyle>
            <a:lvl1pPr indent="-431800" lvl="0" marL="457200" marR="0" rtl="0" algn="l">
              <a:lnSpc>
                <a:spcPct val="100000"/>
              </a:lnSpc>
              <a:spcBef>
                <a:spcPts val="0"/>
              </a:spcBef>
              <a:spcAft>
                <a:spcPts val="0"/>
              </a:spcAft>
              <a:buClr>
                <a:srgbClr val="0061AF"/>
              </a:buClr>
              <a:buSzPts val="3200"/>
              <a:buFont typeface="Arial"/>
              <a:buChar char="•"/>
              <a:defRPr b="0" i="0" sz="3200" u="none" cap="none" strike="noStrike">
                <a:solidFill>
                  <a:schemeClr val="dk1"/>
                </a:solidFill>
                <a:latin typeface="Arial"/>
                <a:ea typeface="Arial"/>
                <a:cs typeface="Arial"/>
                <a:sym typeface="Arial"/>
              </a:defRPr>
            </a:lvl1pPr>
            <a:lvl2pPr indent="-400050" lvl="1" marL="914400" marR="0" rtl="0" algn="l">
              <a:spcBef>
                <a:spcPts val="500"/>
              </a:spcBef>
              <a:spcAft>
                <a:spcPts val="0"/>
              </a:spcAft>
              <a:buClr>
                <a:srgbClr val="A5A5A5"/>
              </a:buClr>
              <a:buSzPts val="2700"/>
              <a:buFont typeface="Arial"/>
              <a:buChar char="–"/>
              <a:defRPr b="0" i="0" sz="2700" u="none" cap="none" strike="noStrike">
                <a:solidFill>
                  <a:schemeClr val="dk1"/>
                </a:solidFill>
                <a:latin typeface="Arial"/>
                <a:ea typeface="Arial"/>
                <a:cs typeface="Arial"/>
                <a:sym typeface="Arial"/>
              </a:defRPr>
            </a:lvl2pPr>
            <a:lvl3pPr indent="-361950" lvl="2" marL="1371600" marR="0" rtl="0" algn="l">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3pPr>
            <a:lvl4pPr indent="-330200" lvl="3" marL="1828800" marR="0" rtl="0" algn="l">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298450" lvl="4" marL="2286000" marR="0" rtl="0" algn="l">
              <a:spcBef>
                <a:spcPts val="200"/>
              </a:spcBef>
              <a:spcAft>
                <a:spcPts val="0"/>
              </a:spcAft>
              <a:buClr>
                <a:schemeClr val="dk1"/>
              </a:buClr>
              <a:buSzPts val="1100"/>
              <a:buFont typeface="Merriweather Sans"/>
              <a:buChar char="»"/>
              <a:defRPr b="0" i="0" sz="1100" u="none" cap="none" strike="noStrike">
                <a:solidFill>
                  <a:schemeClr val="dk1"/>
                </a:solidFill>
                <a:latin typeface="Arial"/>
                <a:ea typeface="Arial"/>
                <a:cs typeface="Arial"/>
                <a:sym typeface="Arial"/>
              </a:defRPr>
            </a:lvl5pPr>
            <a:lvl6pPr indent="-400050" lvl="5" marL="2743200" marR="0" rtl="0" algn="l">
              <a:spcBef>
                <a:spcPts val="5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6pPr>
            <a:lvl7pPr indent="-400050" lvl="6" marL="3200400" marR="0" rtl="0" algn="l">
              <a:spcBef>
                <a:spcPts val="5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7pPr>
            <a:lvl8pPr indent="-400050" lvl="7" marL="3657600" marR="0" rtl="0" algn="l">
              <a:spcBef>
                <a:spcPts val="5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8pPr>
            <a:lvl9pPr indent="-400050" lvl="8" marL="4114800" marR="0" rtl="0" algn="l">
              <a:spcBef>
                <a:spcPts val="5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9pPr>
          </a:lstStyle>
          <a:p/>
        </p:txBody>
      </p:sp>
    </p:spTree>
  </p:cSld>
  <p:clrMapOvr>
    <a:masterClrMapping/>
  </p:clrMapOvr>
  <p:transition>
    <p:fade thruBlk="1"/>
  </p:transition>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4" name="Shape 224"/>
        <p:cNvGrpSpPr/>
        <p:nvPr/>
      </p:nvGrpSpPr>
      <p:grpSpPr>
        <a:xfrm>
          <a:off x="0" y="0"/>
          <a:ext cx="0" cy="0"/>
          <a:chOff x="0" y="0"/>
          <a:chExt cx="0" cy="0"/>
        </a:xfrm>
      </p:grpSpPr>
      <p:sp>
        <p:nvSpPr>
          <p:cNvPr id="225" name="Google Shape;225;p40"/>
          <p:cNvSpPr txBox="1"/>
          <p:nvPr>
            <p:ph type="title"/>
          </p:nvPr>
        </p:nvSpPr>
        <p:spPr>
          <a:xfrm>
            <a:off x="415600" y="593367"/>
            <a:ext cx="11360700" cy="763500"/>
          </a:xfrm>
          <a:prstGeom prst="rect">
            <a:avLst/>
          </a:prstGeom>
        </p:spPr>
        <p:txBody>
          <a:bodyPr anchorCtr="0" anchor="ctr" bIns="45700" lIns="91425" spcFirstLastPara="1" rIns="91425" wrap="square" tIns="45700">
            <a:noAutofit/>
          </a:bodyPr>
          <a:lstStyle>
            <a:lvl1pPr lvl="0" rtl="0">
              <a:spcBef>
                <a:spcPts val="0"/>
              </a:spcBef>
              <a:spcAft>
                <a:spcPts val="0"/>
              </a:spcAft>
              <a:buSzPts val="44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226" name="Google Shape;226;p40"/>
          <p:cNvSpPr txBox="1"/>
          <p:nvPr>
            <p:ph idx="1" type="body"/>
          </p:nvPr>
        </p:nvSpPr>
        <p:spPr>
          <a:xfrm>
            <a:off x="415600" y="1536633"/>
            <a:ext cx="11360700" cy="4555200"/>
          </a:xfrm>
          <a:prstGeom prst="rect">
            <a:avLst/>
          </a:prstGeom>
        </p:spPr>
        <p:txBody>
          <a:bodyPr anchorCtr="0" anchor="t" bIns="45700" lIns="91425" spcFirstLastPara="1" rIns="91425" wrap="square" tIns="45700">
            <a:noAutofit/>
          </a:bodyPr>
          <a:lstStyle>
            <a:lvl1pPr indent="-406400" lvl="0" marL="457200" rtl="0">
              <a:spcBef>
                <a:spcPts val="1100"/>
              </a:spcBef>
              <a:spcAft>
                <a:spcPts val="0"/>
              </a:spcAft>
              <a:buSzPts val="2800"/>
              <a:buChar char="•"/>
              <a:defRPr/>
            </a:lvl1pPr>
            <a:lvl2pPr indent="-381000" lvl="1" marL="914400" rtl="0">
              <a:spcBef>
                <a:spcPts val="500"/>
              </a:spcBef>
              <a:spcAft>
                <a:spcPts val="0"/>
              </a:spcAft>
              <a:buSzPts val="2400"/>
              <a:buChar char="•"/>
              <a:defRPr/>
            </a:lvl2pPr>
            <a:lvl3pPr indent="-355600" lvl="2" marL="1371600" rtl="0">
              <a:spcBef>
                <a:spcPts val="500"/>
              </a:spcBef>
              <a:spcAft>
                <a:spcPts val="0"/>
              </a:spcAft>
              <a:buSzPts val="2000"/>
              <a:buChar char="•"/>
              <a:defRPr/>
            </a:lvl3pPr>
            <a:lvl4pPr indent="-349250" lvl="3" marL="1828800" rtl="0">
              <a:spcBef>
                <a:spcPts val="500"/>
              </a:spcBef>
              <a:spcAft>
                <a:spcPts val="0"/>
              </a:spcAft>
              <a:buSzPts val="1900"/>
              <a:buChar char="•"/>
              <a:defRPr/>
            </a:lvl4pPr>
            <a:lvl5pPr indent="-349250" lvl="4" marL="2286000" rtl="0">
              <a:spcBef>
                <a:spcPts val="500"/>
              </a:spcBef>
              <a:spcAft>
                <a:spcPts val="0"/>
              </a:spcAft>
              <a:buSzPts val="1900"/>
              <a:buChar char="•"/>
              <a:defRPr/>
            </a:lvl5pPr>
            <a:lvl6pPr indent="-349250" lvl="5" marL="2743200" rtl="0">
              <a:spcBef>
                <a:spcPts val="500"/>
              </a:spcBef>
              <a:spcAft>
                <a:spcPts val="0"/>
              </a:spcAft>
              <a:buSzPts val="1900"/>
              <a:buChar char="•"/>
              <a:defRPr/>
            </a:lvl6pPr>
            <a:lvl7pPr indent="-349250" lvl="6" marL="3200400" rtl="0">
              <a:spcBef>
                <a:spcPts val="500"/>
              </a:spcBef>
              <a:spcAft>
                <a:spcPts val="0"/>
              </a:spcAft>
              <a:buSzPts val="1900"/>
              <a:buChar char="•"/>
              <a:defRPr/>
            </a:lvl7pPr>
            <a:lvl8pPr indent="-349250" lvl="7" marL="3657600" rtl="0">
              <a:spcBef>
                <a:spcPts val="500"/>
              </a:spcBef>
              <a:spcAft>
                <a:spcPts val="0"/>
              </a:spcAft>
              <a:buSzPts val="1900"/>
              <a:buChar char="•"/>
              <a:defRPr/>
            </a:lvl8pPr>
            <a:lvl9pPr indent="-349250" lvl="8" marL="4114800" rtl="0">
              <a:spcBef>
                <a:spcPts val="500"/>
              </a:spcBef>
              <a:spcAft>
                <a:spcPts val="0"/>
              </a:spcAft>
              <a:buSzPts val="1900"/>
              <a:buChar char="•"/>
              <a:defRPr/>
            </a:lvl9pPr>
          </a:lstStyle>
          <a:p/>
        </p:txBody>
      </p:sp>
      <p:sp>
        <p:nvSpPr>
          <p:cNvPr id="227" name="Google Shape;227;p4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228" name="Shape 228"/>
        <p:cNvGrpSpPr/>
        <p:nvPr/>
      </p:nvGrpSpPr>
      <p:grpSpPr>
        <a:xfrm>
          <a:off x="0" y="0"/>
          <a:ext cx="0" cy="0"/>
          <a:chOff x="0" y="0"/>
          <a:chExt cx="0" cy="0"/>
        </a:xfrm>
      </p:grpSpPr>
      <p:sp>
        <p:nvSpPr>
          <p:cNvPr id="229" name="Google Shape;229;p41"/>
          <p:cNvSpPr txBox="1"/>
          <p:nvPr>
            <p:ph type="title"/>
          </p:nvPr>
        </p:nvSpPr>
        <p:spPr>
          <a:xfrm>
            <a:off x="415600" y="593367"/>
            <a:ext cx="11360700" cy="763500"/>
          </a:xfrm>
          <a:prstGeom prst="rect">
            <a:avLst/>
          </a:prstGeom>
        </p:spPr>
        <p:txBody>
          <a:bodyPr anchorCtr="0" anchor="ctr" bIns="45700" lIns="91425" spcFirstLastPara="1" rIns="91425" wrap="square" tIns="45700">
            <a:noAutofit/>
          </a:bodyPr>
          <a:lstStyle>
            <a:lvl1pPr lvl="0" rtl="0">
              <a:spcBef>
                <a:spcPts val="0"/>
              </a:spcBef>
              <a:spcAft>
                <a:spcPts val="0"/>
              </a:spcAft>
              <a:buSzPts val="44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230" name="Google Shape;230;p41"/>
          <p:cNvSpPr txBox="1"/>
          <p:nvPr>
            <p:ph idx="1" type="body"/>
          </p:nvPr>
        </p:nvSpPr>
        <p:spPr>
          <a:xfrm>
            <a:off x="415600" y="1536633"/>
            <a:ext cx="11360700" cy="4555200"/>
          </a:xfrm>
          <a:prstGeom prst="rect">
            <a:avLst/>
          </a:prstGeom>
        </p:spPr>
        <p:txBody>
          <a:bodyPr anchorCtr="0" anchor="t" bIns="45700" lIns="91425" spcFirstLastPara="1" rIns="91425" wrap="square" tIns="45700">
            <a:noAutofit/>
          </a:bodyPr>
          <a:lstStyle>
            <a:lvl1pPr indent="-406400" lvl="0" marL="457200" rtl="0">
              <a:spcBef>
                <a:spcPts val="1100"/>
              </a:spcBef>
              <a:spcAft>
                <a:spcPts val="0"/>
              </a:spcAft>
              <a:buSzPts val="2800"/>
              <a:buChar char="•"/>
              <a:defRPr/>
            </a:lvl1pPr>
            <a:lvl2pPr indent="-381000" lvl="1" marL="914400" rtl="0">
              <a:spcBef>
                <a:spcPts val="500"/>
              </a:spcBef>
              <a:spcAft>
                <a:spcPts val="0"/>
              </a:spcAft>
              <a:buSzPts val="2400"/>
              <a:buChar char="•"/>
              <a:defRPr/>
            </a:lvl2pPr>
            <a:lvl3pPr indent="-355600" lvl="2" marL="1371600" rtl="0">
              <a:spcBef>
                <a:spcPts val="500"/>
              </a:spcBef>
              <a:spcAft>
                <a:spcPts val="0"/>
              </a:spcAft>
              <a:buSzPts val="2000"/>
              <a:buChar char="•"/>
              <a:defRPr/>
            </a:lvl3pPr>
            <a:lvl4pPr indent="-349250" lvl="3" marL="1828800" rtl="0">
              <a:spcBef>
                <a:spcPts val="500"/>
              </a:spcBef>
              <a:spcAft>
                <a:spcPts val="0"/>
              </a:spcAft>
              <a:buSzPts val="1900"/>
              <a:buChar char="•"/>
              <a:defRPr/>
            </a:lvl4pPr>
            <a:lvl5pPr indent="-349250" lvl="4" marL="2286000" rtl="0">
              <a:spcBef>
                <a:spcPts val="500"/>
              </a:spcBef>
              <a:spcAft>
                <a:spcPts val="0"/>
              </a:spcAft>
              <a:buSzPts val="1900"/>
              <a:buChar char="•"/>
              <a:defRPr/>
            </a:lvl5pPr>
            <a:lvl6pPr indent="-349250" lvl="5" marL="2743200" rtl="0">
              <a:spcBef>
                <a:spcPts val="500"/>
              </a:spcBef>
              <a:spcAft>
                <a:spcPts val="0"/>
              </a:spcAft>
              <a:buSzPts val="1900"/>
              <a:buChar char="•"/>
              <a:defRPr/>
            </a:lvl6pPr>
            <a:lvl7pPr indent="-349250" lvl="6" marL="3200400" rtl="0">
              <a:spcBef>
                <a:spcPts val="500"/>
              </a:spcBef>
              <a:spcAft>
                <a:spcPts val="0"/>
              </a:spcAft>
              <a:buSzPts val="1900"/>
              <a:buChar char="•"/>
              <a:defRPr/>
            </a:lvl7pPr>
            <a:lvl8pPr indent="-349250" lvl="7" marL="3657600" rtl="0">
              <a:spcBef>
                <a:spcPts val="500"/>
              </a:spcBef>
              <a:spcAft>
                <a:spcPts val="0"/>
              </a:spcAft>
              <a:buSzPts val="1900"/>
              <a:buChar char="•"/>
              <a:defRPr/>
            </a:lvl8pPr>
            <a:lvl9pPr indent="-349250" lvl="8" marL="4114800" rtl="0">
              <a:spcBef>
                <a:spcPts val="500"/>
              </a:spcBef>
              <a:spcAft>
                <a:spcPts val="0"/>
              </a:spcAft>
              <a:buSzPts val="1900"/>
              <a:buChar char="•"/>
              <a:defRPr/>
            </a:lvl9pPr>
          </a:lstStyle>
          <a:p/>
        </p:txBody>
      </p:sp>
      <p:sp>
        <p:nvSpPr>
          <p:cNvPr id="231" name="Google Shape;231;p4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 name="Shape 29"/>
        <p:cNvGrpSpPr/>
        <p:nvPr/>
      </p:nvGrpSpPr>
      <p:grpSpPr>
        <a:xfrm>
          <a:off x="0" y="0"/>
          <a:ext cx="0" cy="0"/>
          <a:chOff x="0" y="0"/>
          <a:chExt cx="0" cy="0"/>
        </a:xfrm>
      </p:grpSpPr>
      <p:sp>
        <p:nvSpPr>
          <p:cNvPr id="30" name="Google Shape;30;p5"/>
          <p:cNvSpPr txBox="1"/>
          <p:nvPr>
            <p:ph type="title"/>
          </p:nvPr>
        </p:nvSpPr>
        <p:spPr>
          <a:xfrm>
            <a:off x="1053548" y="1709738"/>
            <a:ext cx="10293902"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
          <p:cNvSpPr txBox="1"/>
          <p:nvPr>
            <p:ph idx="1" type="body"/>
          </p:nvPr>
        </p:nvSpPr>
        <p:spPr>
          <a:xfrm>
            <a:off x="1053548" y="4589463"/>
            <a:ext cx="10293902"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2" name="Google Shape;32;p5"/>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33" name="Google Shape;33;p5"/>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6"/>
          <p:cNvSpPr txBox="1"/>
          <p:nvPr>
            <p:ph type="title"/>
          </p:nvPr>
        </p:nvSpPr>
        <p:spPr>
          <a:xfrm>
            <a:off x="1053548" y="173737"/>
            <a:ext cx="10300252" cy="74066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6"/>
          <p:cNvSpPr txBox="1"/>
          <p:nvPr>
            <p:ph idx="1" type="body"/>
          </p:nvPr>
        </p:nvSpPr>
        <p:spPr>
          <a:xfrm>
            <a:off x="1053548" y="1017546"/>
            <a:ext cx="4966252"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2" type="body"/>
          </p:nvPr>
        </p:nvSpPr>
        <p:spPr>
          <a:xfrm>
            <a:off x="6172200" y="1017546"/>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6"/>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39" name="Google Shape;39;p6"/>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1053547" y="269858"/>
            <a:ext cx="10301840" cy="6662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1053547" y="1032577"/>
            <a:ext cx="5158409" cy="455981"/>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7"/>
          <p:cNvSpPr txBox="1"/>
          <p:nvPr>
            <p:ph idx="2" type="body"/>
          </p:nvPr>
        </p:nvSpPr>
        <p:spPr>
          <a:xfrm>
            <a:off x="1053548" y="1585044"/>
            <a:ext cx="5158409"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7"/>
          <p:cNvSpPr txBox="1"/>
          <p:nvPr>
            <p:ph idx="3" type="body"/>
          </p:nvPr>
        </p:nvSpPr>
        <p:spPr>
          <a:xfrm>
            <a:off x="6430615" y="1032577"/>
            <a:ext cx="4924772" cy="455981"/>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7"/>
          <p:cNvSpPr txBox="1"/>
          <p:nvPr>
            <p:ph idx="4" type="body"/>
          </p:nvPr>
        </p:nvSpPr>
        <p:spPr>
          <a:xfrm>
            <a:off x="6430616" y="1585044"/>
            <a:ext cx="492477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47" name="Google Shape;47;p7"/>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 name="Shape 48"/>
        <p:cNvGrpSpPr/>
        <p:nvPr/>
      </p:nvGrpSpPr>
      <p:grpSpPr>
        <a:xfrm>
          <a:off x="0" y="0"/>
          <a:ext cx="0" cy="0"/>
          <a:chOff x="0" y="0"/>
          <a:chExt cx="0" cy="0"/>
        </a:xfrm>
      </p:grpSpPr>
      <p:sp>
        <p:nvSpPr>
          <p:cNvPr id="49" name="Google Shape;49;p8"/>
          <p:cNvSpPr txBox="1"/>
          <p:nvPr>
            <p:ph type="title"/>
          </p:nvPr>
        </p:nvSpPr>
        <p:spPr>
          <a:xfrm>
            <a:off x="1085445" y="216270"/>
            <a:ext cx="10300252" cy="55990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8"/>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51" name="Google Shape;51;p8"/>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9"/>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54" name="Google Shape;54;p9"/>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5" name="Shape 55"/>
        <p:cNvGrpSpPr/>
        <p:nvPr/>
      </p:nvGrpSpPr>
      <p:grpSpPr>
        <a:xfrm>
          <a:off x="0" y="0"/>
          <a:ext cx="0" cy="0"/>
          <a:chOff x="0" y="0"/>
          <a:chExt cx="0" cy="0"/>
        </a:xfrm>
      </p:grpSpPr>
      <p:sp>
        <p:nvSpPr>
          <p:cNvPr id="56" name="Google Shape;56;p10"/>
          <p:cNvSpPr txBox="1"/>
          <p:nvPr>
            <p:ph type="title"/>
          </p:nvPr>
        </p:nvSpPr>
        <p:spPr>
          <a:xfrm>
            <a:off x="1118081" y="287079"/>
            <a:ext cx="3932237" cy="103135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0"/>
          <p:cNvSpPr txBox="1"/>
          <p:nvPr>
            <p:ph idx="1" type="body"/>
          </p:nvPr>
        </p:nvSpPr>
        <p:spPr>
          <a:xfrm>
            <a:off x="5355597" y="287079"/>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8" name="Google Shape;58;p10"/>
          <p:cNvSpPr txBox="1"/>
          <p:nvPr>
            <p:ph idx="2" type="body"/>
          </p:nvPr>
        </p:nvSpPr>
        <p:spPr>
          <a:xfrm>
            <a:off x="1118080" y="1430079"/>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9" name="Google Shape;59;p10"/>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60" name="Google Shape;60;p10"/>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5" Type="http://schemas.openxmlformats.org/officeDocument/2006/relationships/slideLayout" Target="../slideLayouts/slideLayout38.xml"/><Relationship Id="rId14" Type="http://schemas.openxmlformats.org/officeDocument/2006/relationships/slideLayout" Target="../slideLayouts/slideLayout37.xml"/><Relationship Id="rId16" Type="http://schemas.openxmlformats.org/officeDocument/2006/relationships/theme" Target="../theme/theme3.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92141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37905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
          <p:cNvSpPr/>
          <p:nvPr/>
        </p:nvSpPr>
        <p:spPr>
          <a:xfrm>
            <a:off x="11517301" y="6550535"/>
            <a:ext cx="37221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 name="Shape 77"/>
        <p:cNvGrpSpPr/>
        <p:nvPr/>
      </p:nvGrpSpPr>
      <p:grpSpPr>
        <a:xfrm>
          <a:off x="0" y="0"/>
          <a:ext cx="0" cy="0"/>
          <a:chOff x="0" y="0"/>
          <a:chExt cx="0" cy="0"/>
        </a:xfrm>
      </p:grpSpPr>
      <p:sp>
        <p:nvSpPr>
          <p:cNvPr id="78" name="Google Shape;78;p1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9" name="Google Shape;79;p1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1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1" name="Google Shape;81;p1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2" name="Google Shape;82;p1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2" name="Shape 152"/>
        <p:cNvGrpSpPr/>
        <p:nvPr/>
      </p:nvGrpSpPr>
      <p:grpSpPr>
        <a:xfrm>
          <a:off x="0" y="0"/>
          <a:ext cx="0" cy="0"/>
          <a:chOff x="0" y="0"/>
          <a:chExt cx="0" cy="0"/>
        </a:xfrm>
      </p:grpSpPr>
      <p:sp>
        <p:nvSpPr>
          <p:cNvPr id="153" name="Google Shape;153;p2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rtl="0">
              <a:spcBef>
                <a:spcPts val="0"/>
              </a:spcBef>
              <a:spcAft>
                <a:spcPts val="0"/>
              </a:spcAft>
              <a:buSzPts val="1500"/>
              <a:buNone/>
              <a:defRPr sz="1900"/>
            </a:lvl2pPr>
            <a:lvl3pPr lvl="2" rtl="0">
              <a:spcBef>
                <a:spcPts val="0"/>
              </a:spcBef>
              <a:spcAft>
                <a:spcPts val="0"/>
              </a:spcAft>
              <a:buSzPts val="1500"/>
              <a:buNone/>
              <a:defRPr sz="1900"/>
            </a:lvl3pPr>
            <a:lvl4pPr lvl="3" rtl="0">
              <a:spcBef>
                <a:spcPts val="0"/>
              </a:spcBef>
              <a:spcAft>
                <a:spcPts val="0"/>
              </a:spcAft>
              <a:buSzPts val="1500"/>
              <a:buNone/>
              <a:defRPr sz="1900"/>
            </a:lvl4pPr>
            <a:lvl5pPr lvl="4" rtl="0">
              <a:spcBef>
                <a:spcPts val="0"/>
              </a:spcBef>
              <a:spcAft>
                <a:spcPts val="0"/>
              </a:spcAft>
              <a:buSzPts val="1500"/>
              <a:buNone/>
              <a:defRPr sz="1900"/>
            </a:lvl5pPr>
            <a:lvl6pPr lvl="5" rtl="0">
              <a:spcBef>
                <a:spcPts val="0"/>
              </a:spcBef>
              <a:spcAft>
                <a:spcPts val="0"/>
              </a:spcAft>
              <a:buSzPts val="1500"/>
              <a:buNone/>
              <a:defRPr sz="1900"/>
            </a:lvl6pPr>
            <a:lvl7pPr lvl="6" rtl="0">
              <a:spcBef>
                <a:spcPts val="0"/>
              </a:spcBef>
              <a:spcAft>
                <a:spcPts val="0"/>
              </a:spcAft>
              <a:buSzPts val="1500"/>
              <a:buNone/>
              <a:defRPr sz="1900"/>
            </a:lvl7pPr>
            <a:lvl8pPr lvl="7" rtl="0">
              <a:spcBef>
                <a:spcPts val="0"/>
              </a:spcBef>
              <a:spcAft>
                <a:spcPts val="0"/>
              </a:spcAft>
              <a:buSzPts val="1500"/>
              <a:buNone/>
              <a:defRPr sz="1900"/>
            </a:lvl8pPr>
            <a:lvl9pPr lvl="8" rtl="0">
              <a:spcBef>
                <a:spcPts val="0"/>
              </a:spcBef>
              <a:spcAft>
                <a:spcPts val="0"/>
              </a:spcAft>
              <a:buSzPts val="1500"/>
              <a:buNone/>
              <a:defRPr sz="1900"/>
            </a:lvl9pPr>
          </a:lstStyle>
          <a:p/>
        </p:txBody>
      </p:sp>
      <p:sp>
        <p:nvSpPr>
          <p:cNvPr id="154" name="Google Shape;154;p2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1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155" name="Google Shape;155;p26"/>
          <p:cNvSpPr/>
          <p:nvPr/>
        </p:nvSpPr>
        <p:spPr>
          <a:xfrm>
            <a:off x="11517301" y="6550535"/>
            <a:ext cx="3723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21.jp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8.xml"/><Relationship Id="rId3" Type="http://schemas.openxmlformats.org/officeDocument/2006/relationships/hyperlink" Target="https://nl.edu/return/remote-learning/" TargetMode="External"/><Relationship Id="rId4" Type="http://schemas.openxmlformats.org/officeDocument/2006/relationships/hyperlink" Target="https://live-support.nl.edu/concierg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9.xml"/><Relationship Id="rId3" Type="http://schemas.openxmlformats.org/officeDocument/2006/relationships/hyperlink" Target="https://nl.edu/return/remote-learning/" TargetMode="External"/><Relationship Id="rId4" Type="http://schemas.openxmlformats.org/officeDocument/2006/relationships/hyperlink" Target="mailto:jcaldwell7@nl.edu" TargetMode="External"/><Relationship Id="rId5" Type="http://schemas.openxmlformats.org/officeDocument/2006/relationships/hyperlink" Target="mailto:jcaldwell7@nl.edu" TargetMode="External"/><Relationship Id="rId6" Type="http://schemas.openxmlformats.org/officeDocument/2006/relationships/hyperlink" Target="https://www.nl.edu/studentservices/studentexperience/studentwellness/" TargetMode="External"/><Relationship Id="rId7" Type="http://schemas.openxmlformats.org/officeDocument/2006/relationships/hyperlink" Target="https://www.nl.edu/continue/continuethriv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hyperlink" Target="https://jamboard.google.com/d/1G_G3EEd3SH1T-dRsY1l4j3vxAT1lEh7zHBsdhS9RETc/edit?usp=sharing" TargetMode="External"/><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elearnmag.acm.org/archive.cfm?aid=3274756"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hyperlink" Target="https://jamboard.google.com/d/1G_G3EEd3SH1T-dRsY1l4j3vxAT1lEh7zHBsdhS9RETc/edit?usp=sharing" TargetMode="External"/><Relationship Id="rId4" Type="http://schemas.openxmlformats.org/officeDocument/2006/relationships/image" Target="../media/image2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hyperlink" Target="https://jamboard.google.com/d/1G_G3EEd3SH1T-dRsY1l4j3vxAT1lEh7zHBsdhS9RETc/edit?usp=sharing" TargetMode="Externa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docs.google.com/spreadsheets/d/1KSzccQ_zZc_SzH5RB9RMiSYUyvuaEkcUWURqP2lgwkQ/edit#gid=1076469391"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hyperlink" Target="https://oit.nl.edu/rich_content/LMS/WhatNew/ZoomSteps.html" TargetMode="Externa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nl.edu/ctle/engaging-and-supporting-faculty/excellence-in-online-and-remote-teachin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s://nl.edu/ctle/engaging-and-supporting-faculty/excellence-in-online-and-remote-teachin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jpg"/></Relationships>
</file>

<file path=ppt/slides/_rels/slide30.xml.rels><?xml version="1.0" encoding="UTF-8" standalone="yes"?><Relationships xmlns="http://schemas.openxmlformats.org/package/2006/relationships"><Relationship Id="rId10" Type="http://schemas.openxmlformats.org/officeDocument/2006/relationships/hyperlink" Target="https://www.nl.edu/lms/facultyresources/onlineteachingresources/" TargetMode="External"/><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s://docs.google.com/presentation/d/1jAGfVKqE3oED2PG_L7pfssiEK5aJhc2RhMMSmTQfP_w/edit?usp=sharing" TargetMode="External"/><Relationship Id="rId4" Type="http://schemas.openxmlformats.org/officeDocument/2006/relationships/hyperlink" Target="https://docs.google.com/presentation/d/1mwiWRK7cOPL-AKhOAP4vm9vbML6NjeIQb_nU5WgkXQA/edit?usp=sharing" TargetMode="External"/><Relationship Id="rId9" Type="http://schemas.openxmlformats.org/officeDocument/2006/relationships/hyperlink" Target="https://nl.hosted.panopto.com/Panopto/Pages/Viewer.aspx?id=85916488-090d-48f1-8e03-ab8001418087" TargetMode="External"/><Relationship Id="rId5" Type="http://schemas.openxmlformats.org/officeDocument/2006/relationships/hyperlink" Target="https://www.nl.edu/lms/facultyresources/onlineteachingresources/" TargetMode="External"/><Relationship Id="rId6" Type="http://schemas.openxmlformats.org/officeDocument/2006/relationships/hyperlink" Target="https://nl.hosted.panopto.com/Panopto/Pages/Viewer.aspx?id=c64dc4d0-b1b5-4774-9502-ab910178f8a9" TargetMode="External"/><Relationship Id="rId7" Type="http://schemas.openxmlformats.org/officeDocument/2006/relationships/hyperlink" Target="https://nl.hosted.panopto.com/Panopto/Pages/Viewer.aspx?id=eaca512b-fe4c-431f-a472-ac3e00e0e268" TargetMode="External"/><Relationship Id="rId8" Type="http://schemas.openxmlformats.org/officeDocument/2006/relationships/hyperlink" Target="https://nl.hosted.panopto.com/Panopto/Pages/Viewer.aspx?id=5fb7e6d1-7e69-4139-92ac-ac3e00e0b179"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s://www.everylearnereverywhere.org/resources/" TargetMode="External"/><Relationship Id="rId4" Type="http://schemas.openxmlformats.org/officeDocument/2006/relationships/hyperlink" Target="https://www.everylearnereverywhere.org/resources/" TargetMode="External"/><Relationship Id="rId5" Type="http://schemas.openxmlformats.org/officeDocument/2006/relationships/hyperlink" Target="https://elearnmag.acm.org/archive.cfm?aid=3274756"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s://docs.google.com/spreadsheets/d/1KSzccQ_zZc_SzH5RB9RMiSYUyvuaEkcUWURqP2lgwkQ/edit#gid=1076469391"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hyperlink" Target="https://jamboard.google.com/d/1G_G3EEd3SH1T-dRsY1l4j3vxAT1lEh7zHBsdhS9RETc/edit?usp=sharing" TargetMode="External"/><Relationship Id="rId4" Type="http://schemas.openxmlformats.org/officeDocument/2006/relationships/image" Target="../media/image2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www.everylearnereverywhere.org/resource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2"/>
          <p:cNvSpPr txBox="1"/>
          <p:nvPr>
            <p:ph type="ctrTitle"/>
          </p:nvPr>
        </p:nvSpPr>
        <p:spPr>
          <a:xfrm>
            <a:off x="358219" y="933826"/>
            <a:ext cx="5379390" cy="2387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Black"/>
              <a:buNone/>
            </a:pPr>
            <a:r>
              <a:rPr lang="en-US"/>
              <a:t>Introducing </a:t>
            </a:r>
            <a:endParaRPr/>
          </a:p>
          <a:p>
            <a:pPr indent="0" lvl="0" marL="0" rtl="0" algn="l">
              <a:lnSpc>
                <a:spcPct val="90000"/>
              </a:lnSpc>
              <a:spcBef>
                <a:spcPts val="0"/>
              </a:spcBef>
              <a:spcAft>
                <a:spcPts val="0"/>
              </a:spcAft>
              <a:buClr>
                <a:schemeClr val="lt1"/>
              </a:buClr>
              <a:buSzPts val="3200"/>
              <a:buFont typeface="Arial Black"/>
              <a:buNone/>
            </a:pPr>
            <a:r>
              <a:rPr lang="en-US"/>
              <a:t>Our “Next Normal” </a:t>
            </a:r>
            <a:endParaRPr/>
          </a:p>
          <a:p>
            <a:pPr indent="0" lvl="0" marL="0" rtl="0" algn="l">
              <a:lnSpc>
                <a:spcPct val="90000"/>
              </a:lnSpc>
              <a:spcBef>
                <a:spcPts val="0"/>
              </a:spcBef>
              <a:spcAft>
                <a:spcPts val="0"/>
              </a:spcAft>
              <a:buClr>
                <a:schemeClr val="lt1"/>
              </a:buClr>
              <a:buSzPts val="3200"/>
              <a:buFont typeface="Arial Black"/>
              <a:buNone/>
            </a:pPr>
            <a:r>
              <a:rPr lang="en-US"/>
              <a:t>in Remote Teaching</a:t>
            </a:r>
            <a:endParaRPr/>
          </a:p>
        </p:txBody>
      </p:sp>
      <p:sp>
        <p:nvSpPr>
          <p:cNvPr id="237" name="Google Shape;237;p42"/>
          <p:cNvSpPr txBox="1"/>
          <p:nvPr>
            <p:ph idx="1" type="subTitle"/>
          </p:nvPr>
        </p:nvSpPr>
        <p:spPr>
          <a:xfrm>
            <a:off x="358226" y="2831900"/>
            <a:ext cx="5942700" cy="1655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n-US"/>
              <a:t>UGC Remote Instructor Orientation</a:t>
            </a:r>
            <a:endParaRPr/>
          </a:p>
          <a:p>
            <a:pPr indent="0" lvl="0" marL="0" rtl="0" algn="l">
              <a:lnSpc>
                <a:spcPct val="90000"/>
              </a:lnSpc>
              <a:spcBef>
                <a:spcPts val="0"/>
              </a:spcBef>
              <a:spcAft>
                <a:spcPts val="0"/>
              </a:spcAft>
              <a:buClr>
                <a:schemeClr val="lt1"/>
              </a:buClr>
              <a:buSzPts val="2400"/>
              <a:buNone/>
            </a:pPr>
            <a:r>
              <a:rPr lang="en-US"/>
              <a:t>9/15/21</a:t>
            </a:r>
            <a:endParaRPr/>
          </a:p>
          <a:p>
            <a:pPr indent="0" lvl="0" marL="0" rtl="0" algn="l">
              <a:lnSpc>
                <a:spcPct val="90000"/>
              </a:lnSpc>
              <a:spcBef>
                <a:spcPts val="0"/>
              </a:spcBef>
              <a:spcAft>
                <a:spcPts val="0"/>
              </a:spcAft>
              <a:buClr>
                <a:schemeClr val="lt1"/>
              </a:buClr>
              <a:buSzPts val="2400"/>
              <a:buNone/>
            </a:pPr>
            <a:r>
              <a:t/>
            </a:r>
            <a:endParaRPr/>
          </a:p>
          <a:p>
            <a:pPr indent="0" lvl="0" marL="0" rtl="0" algn="l">
              <a:lnSpc>
                <a:spcPct val="90000"/>
              </a:lnSpc>
              <a:spcBef>
                <a:spcPts val="0"/>
              </a:spcBef>
              <a:spcAft>
                <a:spcPts val="0"/>
              </a:spcAft>
              <a:buClr>
                <a:schemeClr val="lt1"/>
              </a:buClr>
              <a:buSzPts val="2400"/>
              <a:buNone/>
            </a:pPr>
            <a:r>
              <a:rPr lang="en-US"/>
              <a:t>Margeaux Temeltaş</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51"/>
          <p:cNvSpPr txBox="1"/>
          <p:nvPr>
            <p:ph type="title"/>
          </p:nvPr>
        </p:nvSpPr>
        <p:spPr>
          <a:xfrm>
            <a:off x="1053548" y="173737"/>
            <a:ext cx="10300200" cy="740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FAQ: Will there be separate virtual course shells?</a:t>
            </a:r>
            <a:endParaRPr b="1"/>
          </a:p>
        </p:txBody>
      </p:sp>
      <p:sp>
        <p:nvSpPr>
          <p:cNvPr id="309" name="Google Shape;309;p51"/>
          <p:cNvSpPr txBox="1"/>
          <p:nvPr>
            <p:ph idx="1" type="body"/>
          </p:nvPr>
        </p:nvSpPr>
        <p:spPr>
          <a:xfrm>
            <a:off x="1053550" y="1017551"/>
            <a:ext cx="4966200" cy="49452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SzPts val="935"/>
              <a:buNone/>
            </a:pPr>
            <a:r>
              <a:rPr i="1" lang="en-US" sz="2500"/>
              <a:t>No. For 2021-22, virtual sections will use the standard blended/F2F D2L course masters (as in 2020-21).</a:t>
            </a:r>
            <a:endParaRPr i="1" sz="2500"/>
          </a:p>
          <a:p>
            <a:pPr indent="0" lvl="0" marL="0" rtl="0" algn="l">
              <a:lnSpc>
                <a:spcPct val="100000"/>
              </a:lnSpc>
              <a:spcBef>
                <a:spcPts val="1000"/>
              </a:spcBef>
              <a:spcAft>
                <a:spcPts val="0"/>
              </a:spcAft>
              <a:buSzPts val="935"/>
              <a:buNone/>
            </a:pPr>
            <a:r>
              <a:t/>
            </a:r>
            <a:endParaRPr sz="2500"/>
          </a:p>
          <a:p>
            <a:pPr indent="0" lvl="0" marL="0" rtl="0" algn="l">
              <a:lnSpc>
                <a:spcPct val="100000"/>
              </a:lnSpc>
              <a:spcBef>
                <a:spcPts val="1000"/>
              </a:spcBef>
              <a:spcAft>
                <a:spcPts val="0"/>
              </a:spcAft>
              <a:buSzPts val="935"/>
              <a:buNone/>
            </a:pPr>
            <a:r>
              <a:rPr lang="en-US" sz="2500"/>
              <a:t>Chairs and Course Owners are encouraged to access both the online and blended masters in order to identify </a:t>
            </a:r>
            <a:r>
              <a:rPr lang="en-US" sz="2500"/>
              <a:t>opportunities</a:t>
            </a:r>
            <a:r>
              <a:rPr lang="en-US" sz="2500"/>
              <a:t> to enhance the blended lesson plans for the virtual environment.</a:t>
            </a:r>
            <a:endParaRPr sz="2500"/>
          </a:p>
          <a:p>
            <a:pPr indent="0" lvl="0" marL="0" rtl="0" algn="l">
              <a:lnSpc>
                <a:spcPct val="70000"/>
              </a:lnSpc>
              <a:spcBef>
                <a:spcPts val="1000"/>
              </a:spcBef>
              <a:spcAft>
                <a:spcPts val="0"/>
              </a:spcAft>
              <a:buSzPts val="935"/>
              <a:buNone/>
            </a:pPr>
            <a:r>
              <a:t/>
            </a:r>
            <a:endParaRPr sz="2500"/>
          </a:p>
        </p:txBody>
      </p:sp>
      <p:sp>
        <p:nvSpPr>
          <p:cNvPr id="310" name="Google Shape;310;p51"/>
          <p:cNvSpPr txBox="1"/>
          <p:nvPr>
            <p:ph idx="2" type="body"/>
          </p:nvPr>
        </p:nvSpPr>
        <p:spPr>
          <a:xfrm>
            <a:off x="6019713" y="4228000"/>
            <a:ext cx="5598300" cy="1734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500"/>
              <a:t>Depending on the growth of the </a:t>
            </a:r>
            <a:r>
              <a:rPr lang="en-US" sz="2500"/>
              <a:t>remote </a:t>
            </a:r>
            <a:r>
              <a:rPr lang="en-US" sz="2500"/>
              <a:t>program, there may be virtual course shells developed in future years.</a:t>
            </a:r>
            <a:endParaRPr sz="2500"/>
          </a:p>
        </p:txBody>
      </p:sp>
      <p:pic>
        <p:nvPicPr>
          <p:cNvPr id="311" name="Google Shape;311;p51"/>
          <p:cNvPicPr preferRelativeResize="0"/>
          <p:nvPr/>
        </p:nvPicPr>
        <p:blipFill>
          <a:blip r:embed="rId3">
            <a:alphaModFix/>
          </a:blip>
          <a:stretch>
            <a:fillRect/>
          </a:stretch>
        </p:blipFill>
        <p:spPr>
          <a:xfrm>
            <a:off x="6172148" y="1066837"/>
            <a:ext cx="4286250" cy="2857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52"/>
          <p:cNvSpPr txBox="1"/>
          <p:nvPr>
            <p:ph type="title"/>
          </p:nvPr>
        </p:nvSpPr>
        <p:spPr>
          <a:xfrm>
            <a:off x="1053548" y="173737"/>
            <a:ext cx="10300200" cy="7407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b="1" lang="en-US"/>
              <a:t>FAQ: </a:t>
            </a:r>
            <a:r>
              <a:rPr b="1" lang="en-US"/>
              <a:t>What is the late work policy for virtual classes?</a:t>
            </a:r>
            <a:endParaRPr b="1"/>
          </a:p>
        </p:txBody>
      </p:sp>
      <p:sp>
        <p:nvSpPr>
          <p:cNvPr id="318" name="Google Shape;318;p52"/>
          <p:cNvSpPr txBox="1"/>
          <p:nvPr>
            <p:ph idx="1" type="body"/>
          </p:nvPr>
        </p:nvSpPr>
        <p:spPr>
          <a:xfrm>
            <a:off x="1205950" y="1163200"/>
            <a:ext cx="4966200" cy="18048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SzPts val="935"/>
              <a:buNone/>
            </a:pPr>
            <a:r>
              <a:rPr i="1" lang="en-US" sz="2500"/>
              <a:t>The late work policy in a virtual section should be consistent with the UGC-wide late work policy as articulated on our master syllabi. </a:t>
            </a:r>
            <a:endParaRPr sz="2500"/>
          </a:p>
          <a:p>
            <a:pPr indent="0" lvl="0" marL="0" rtl="0" algn="l">
              <a:lnSpc>
                <a:spcPct val="100000"/>
              </a:lnSpc>
              <a:spcBef>
                <a:spcPts val="1000"/>
              </a:spcBef>
              <a:spcAft>
                <a:spcPts val="0"/>
              </a:spcAft>
              <a:buSzPts val="935"/>
              <a:buNone/>
            </a:pPr>
            <a:r>
              <a:t/>
            </a:r>
            <a:endParaRPr sz="2500"/>
          </a:p>
          <a:p>
            <a:pPr indent="0" lvl="0" marL="0" rtl="0" algn="l">
              <a:lnSpc>
                <a:spcPct val="100000"/>
              </a:lnSpc>
              <a:spcBef>
                <a:spcPts val="1000"/>
              </a:spcBef>
              <a:spcAft>
                <a:spcPts val="0"/>
              </a:spcAft>
              <a:buSzPts val="935"/>
              <a:buNone/>
            </a:pPr>
            <a:r>
              <a:t/>
            </a:r>
            <a:endParaRPr sz="2500"/>
          </a:p>
        </p:txBody>
      </p:sp>
      <p:sp>
        <p:nvSpPr>
          <p:cNvPr id="319" name="Google Shape;319;p52"/>
          <p:cNvSpPr txBox="1"/>
          <p:nvPr/>
        </p:nvSpPr>
        <p:spPr>
          <a:xfrm>
            <a:off x="6387550" y="1108000"/>
            <a:ext cx="4966200" cy="5053800"/>
          </a:xfrm>
          <a:prstGeom prst="rect">
            <a:avLst/>
          </a:prstGeom>
          <a:noFill/>
          <a:ln>
            <a:noFill/>
          </a:ln>
        </p:spPr>
        <p:txBody>
          <a:bodyPr anchorCtr="0" anchor="t" bIns="91425" lIns="91425" spcFirstLastPara="1" rIns="91425" wrap="square" tIns="91425">
            <a:spAutoFit/>
          </a:bodyPr>
          <a:lstStyle/>
          <a:p>
            <a:pPr indent="-368300" lvl="0" marL="457200" rtl="0" algn="l">
              <a:spcBef>
                <a:spcPts val="1000"/>
              </a:spcBef>
              <a:spcAft>
                <a:spcPts val="0"/>
              </a:spcAft>
              <a:buClr>
                <a:schemeClr val="dk1"/>
              </a:buClr>
              <a:buSzPts val="2200"/>
              <a:buChar char="●"/>
            </a:pPr>
            <a:r>
              <a:rPr lang="en-US" sz="2200">
                <a:solidFill>
                  <a:schemeClr val="dk1"/>
                </a:solidFill>
              </a:rPr>
              <a:t>K</a:t>
            </a:r>
            <a:r>
              <a:rPr lang="en-US" sz="2200">
                <a:solidFill>
                  <a:schemeClr val="dk1"/>
                </a:solidFill>
              </a:rPr>
              <a:t>now your students’ approved ADA accommodations and honor them. (Consider setting consistent, personalized deadlines for those students.)</a:t>
            </a:r>
            <a:endParaRPr sz="2200">
              <a:solidFill>
                <a:schemeClr val="dk1"/>
              </a:solidFill>
            </a:endParaRPr>
          </a:p>
          <a:p>
            <a:pPr indent="-368300" lvl="0" marL="457200" rtl="0" algn="l">
              <a:spcBef>
                <a:spcPts val="0"/>
              </a:spcBef>
              <a:spcAft>
                <a:spcPts val="0"/>
              </a:spcAft>
              <a:buClr>
                <a:schemeClr val="dk1"/>
              </a:buClr>
              <a:buSzPts val="2200"/>
              <a:buChar char="●"/>
            </a:pPr>
            <a:r>
              <a:rPr lang="en-US" sz="2200">
                <a:solidFill>
                  <a:schemeClr val="dk1"/>
                </a:solidFill>
              </a:rPr>
              <a:t>Extended time for extenuating circumstances remain at the instructor’s discretion, per NLU policy.</a:t>
            </a:r>
            <a:endParaRPr sz="2200">
              <a:solidFill>
                <a:schemeClr val="dk1"/>
              </a:solidFill>
            </a:endParaRPr>
          </a:p>
          <a:p>
            <a:pPr indent="-368300" lvl="0" marL="457200" rtl="0" algn="l">
              <a:spcBef>
                <a:spcPts val="0"/>
              </a:spcBef>
              <a:spcAft>
                <a:spcPts val="0"/>
              </a:spcAft>
              <a:buClr>
                <a:schemeClr val="dk1"/>
              </a:buClr>
              <a:buSzPts val="2200"/>
              <a:buChar char="●"/>
            </a:pPr>
            <a:r>
              <a:rPr lang="en-US" sz="2200">
                <a:solidFill>
                  <a:schemeClr val="dk1"/>
                </a:solidFill>
              </a:rPr>
              <a:t>Communication is key</a:t>
            </a:r>
            <a:r>
              <a:rPr lang="en-US" sz="2200">
                <a:solidFill>
                  <a:schemeClr val="dk1"/>
                </a:solidFill>
              </a:rPr>
              <a:t>. Students should communicate </a:t>
            </a:r>
            <a:r>
              <a:rPr lang="en-US" sz="2200">
                <a:solidFill>
                  <a:schemeClr val="dk1"/>
                </a:solidFill>
              </a:rPr>
              <a:t>requests</a:t>
            </a:r>
            <a:r>
              <a:rPr lang="en-US" sz="2200">
                <a:solidFill>
                  <a:schemeClr val="dk1"/>
                </a:solidFill>
              </a:rPr>
              <a:t> for extra time before the due date </a:t>
            </a:r>
            <a:r>
              <a:rPr i="1" lang="en-US" sz="2200">
                <a:solidFill>
                  <a:schemeClr val="dk1"/>
                </a:solidFill>
              </a:rPr>
              <a:t>whenever possible</a:t>
            </a:r>
            <a:r>
              <a:rPr lang="en-US" sz="2200">
                <a:solidFill>
                  <a:schemeClr val="dk1"/>
                </a:solidFill>
              </a:rPr>
              <a:t>.</a:t>
            </a:r>
            <a:endParaRPr sz="2200">
              <a:solidFill>
                <a:schemeClr val="dk1"/>
              </a:solidFill>
            </a:endParaRPr>
          </a:p>
          <a:p>
            <a:pPr indent="0" lvl="0" marL="0" rtl="0" algn="l">
              <a:spcBef>
                <a:spcPts val="1000"/>
              </a:spcBef>
              <a:spcAft>
                <a:spcPts val="0"/>
              </a:spcAft>
              <a:buNone/>
            </a:pPr>
            <a:r>
              <a:t/>
            </a:r>
            <a:endParaRPr sz="2200">
              <a:solidFill>
                <a:schemeClr val="dk1"/>
              </a:solidFill>
            </a:endParaRPr>
          </a:p>
        </p:txBody>
      </p:sp>
      <p:pic>
        <p:nvPicPr>
          <p:cNvPr id="320" name="Google Shape;320;p52"/>
          <p:cNvPicPr preferRelativeResize="0"/>
          <p:nvPr/>
        </p:nvPicPr>
        <p:blipFill>
          <a:blip r:embed="rId3">
            <a:alphaModFix/>
          </a:blip>
          <a:stretch>
            <a:fillRect/>
          </a:stretch>
        </p:blipFill>
        <p:spPr>
          <a:xfrm>
            <a:off x="1561125" y="3461300"/>
            <a:ext cx="3715401" cy="28918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3"/>
          <p:cNvSpPr txBox="1"/>
          <p:nvPr>
            <p:ph type="title"/>
          </p:nvPr>
        </p:nvSpPr>
        <p:spPr>
          <a:xfrm>
            <a:off x="1053548" y="173737"/>
            <a:ext cx="10300200" cy="740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FAQ: What is the zoom camera policy?</a:t>
            </a:r>
            <a:endParaRPr b="1"/>
          </a:p>
        </p:txBody>
      </p:sp>
      <p:sp>
        <p:nvSpPr>
          <p:cNvPr id="327" name="Google Shape;327;p53"/>
          <p:cNvSpPr txBox="1"/>
          <p:nvPr>
            <p:ph idx="1" type="body"/>
          </p:nvPr>
        </p:nvSpPr>
        <p:spPr>
          <a:xfrm>
            <a:off x="1053550" y="1017550"/>
            <a:ext cx="10069800" cy="49452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2100"/>
              <a:t>NLU </a:t>
            </a:r>
            <a:r>
              <a:rPr b="1" lang="en-US" sz="2100"/>
              <a:t>Guidelines for Zoom Camera Use in Virtual Classes:</a:t>
            </a:r>
            <a:endParaRPr b="1" sz="2100"/>
          </a:p>
          <a:p>
            <a:pPr indent="-361950" lvl="0" marL="457200" rtl="0" algn="l">
              <a:lnSpc>
                <a:spcPct val="100000"/>
              </a:lnSpc>
              <a:spcBef>
                <a:spcPts val="0"/>
              </a:spcBef>
              <a:spcAft>
                <a:spcPts val="0"/>
              </a:spcAft>
              <a:buSzPts val="2100"/>
              <a:buFont typeface="Calibri"/>
              <a:buChar char="●"/>
            </a:pPr>
            <a:r>
              <a:rPr lang="en-US" sz="2100"/>
              <a:t>Faculty should expect students to turn cameras on </a:t>
            </a:r>
            <a:r>
              <a:rPr b="1" lang="en-US" sz="2100"/>
              <a:t>at least twice</a:t>
            </a:r>
            <a:r>
              <a:rPr lang="en-US" sz="2100"/>
              <a:t> during each class meeting, and ideally as much as possible. </a:t>
            </a:r>
            <a:endParaRPr sz="2100"/>
          </a:p>
          <a:p>
            <a:pPr indent="-361950" lvl="0" marL="457200" rtl="0" algn="l">
              <a:lnSpc>
                <a:spcPct val="100000"/>
              </a:lnSpc>
              <a:spcBef>
                <a:spcPts val="0"/>
              </a:spcBef>
              <a:spcAft>
                <a:spcPts val="0"/>
              </a:spcAft>
              <a:buSzPts val="2100"/>
              <a:buChar char="●"/>
            </a:pPr>
            <a:r>
              <a:rPr lang="en-US" sz="2100"/>
              <a:t>Faculty should set classroom norms - including camera usage norms - at the start of the term along with a discussion with students about why camera use is important (e.g., for connection, building communication skills, helping to check for understanding, preparing for employer expectations). These norms should be developed with students’ input during Week 1 classes.</a:t>
            </a:r>
            <a:endParaRPr sz="2100"/>
          </a:p>
          <a:p>
            <a:pPr indent="-361950" lvl="0" marL="457200" rtl="0" algn="l">
              <a:lnSpc>
                <a:spcPct val="100000"/>
              </a:lnSpc>
              <a:spcBef>
                <a:spcPts val="0"/>
              </a:spcBef>
              <a:spcAft>
                <a:spcPts val="0"/>
              </a:spcAft>
              <a:buSzPts val="2100"/>
              <a:buChar char="●"/>
            </a:pPr>
            <a:r>
              <a:rPr lang="en-US" sz="2100"/>
              <a:t>Faculty should use their professional judgement about which class activities are best suited for on-camera student engagement and when to consider exceptions to the guidance above. Some suggested times for on-camera engagement are:</a:t>
            </a:r>
            <a:endParaRPr sz="2100"/>
          </a:p>
          <a:p>
            <a:pPr indent="-361950" lvl="1" marL="914400" rtl="0" algn="l">
              <a:lnSpc>
                <a:spcPct val="100000"/>
              </a:lnSpc>
              <a:spcBef>
                <a:spcPts val="0"/>
              </a:spcBef>
              <a:spcAft>
                <a:spcPts val="0"/>
              </a:spcAft>
              <a:buSzPts val="2100"/>
              <a:buChar char="○"/>
            </a:pPr>
            <a:r>
              <a:rPr lang="en-US" sz="2100"/>
              <a:t>During attendance</a:t>
            </a:r>
            <a:endParaRPr sz="2100"/>
          </a:p>
          <a:p>
            <a:pPr indent="-361950" lvl="1" marL="914400" rtl="0" algn="l">
              <a:lnSpc>
                <a:spcPct val="100000"/>
              </a:lnSpc>
              <a:spcBef>
                <a:spcPts val="0"/>
              </a:spcBef>
              <a:spcAft>
                <a:spcPts val="0"/>
              </a:spcAft>
              <a:buSzPts val="2100"/>
              <a:buChar char="○"/>
            </a:pPr>
            <a:r>
              <a:rPr lang="en-US" sz="2100"/>
              <a:t>During in-class discussions and activities </a:t>
            </a:r>
            <a:endParaRPr sz="2100"/>
          </a:p>
          <a:p>
            <a:pPr indent="-361950" lvl="1" marL="914400" rtl="0" algn="l">
              <a:lnSpc>
                <a:spcPct val="100000"/>
              </a:lnSpc>
              <a:spcBef>
                <a:spcPts val="0"/>
              </a:spcBef>
              <a:spcAft>
                <a:spcPts val="0"/>
              </a:spcAft>
              <a:buSzPts val="2100"/>
              <a:buChar char="○"/>
            </a:pPr>
            <a:r>
              <a:rPr lang="en-US" sz="2100"/>
              <a:t>During break out groups </a:t>
            </a:r>
            <a:endParaRPr sz="2100"/>
          </a:p>
          <a:p>
            <a:pPr indent="-361950" lvl="1" marL="914400" rtl="0" algn="l">
              <a:lnSpc>
                <a:spcPct val="100000"/>
              </a:lnSpc>
              <a:spcBef>
                <a:spcPts val="0"/>
              </a:spcBef>
              <a:spcAft>
                <a:spcPts val="0"/>
              </a:spcAft>
              <a:buSzPts val="2100"/>
              <a:buChar char="○"/>
            </a:pPr>
            <a:r>
              <a:rPr lang="en-US" sz="2100"/>
              <a:t>While assignment instructions are being reviewed </a:t>
            </a:r>
            <a:endParaRPr sz="2100"/>
          </a:p>
          <a:p>
            <a:pPr indent="-361950" lvl="1" marL="914400" rtl="0" algn="l">
              <a:lnSpc>
                <a:spcPct val="100000"/>
              </a:lnSpc>
              <a:spcBef>
                <a:spcPts val="0"/>
              </a:spcBef>
              <a:spcAft>
                <a:spcPts val="0"/>
              </a:spcAft>
              <a:buSzPts val="2100"/>
              <a:buChar char="○"/>
            </a:pPr>
            <a:r>
              <a:rPr lang="en-US" sz="2100"/>
              <a:t>Any time a guest speaker is in the classroom, especially employers</a:t>
            </a:r>
            <a:endParaRPr sz="21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54"/>
          <p:cNvSpPr txBox="1"/>
          <p:nvPr>
            <p:ph type="title"/>
          </p:nvPr>
        </p:nvSpPr>
        <p:spPr>
          <a:xfrm>
            <a:off x="1053548" y="173737"/>
            <a:ext cx="10300200" cy="740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FAQ: What is the zoom camera policy?</a:t>
            </a:r>
            <a:endParaRPr b="1"/>
          </a:p>
        </p:txBody>
      </p:sp>
      <p:sp>
        <p:nvSpPr>
          <p:cNvPr id="334" name="Google Shape;334;p54"/>
          <p:cNvSpPr txBox="1"/>
          <p:nvPr>
            <p:ph idx="1" type="body"/>
          </p:nvPr>
        </p:nvSpPr>
        <p:spPr>
          <a:xfrm>
            <a:off x="1053550" y="1017550"/>
            <a:ext cx="7396200" cy="42945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1" lang="en-US" sz="2100"/>
              <a:t>NLU Guidelines for Zoom Camera Use in Virtual Classes:</a:t>
            </a:r>
            <a:endParaRPr b="1" sz="2100"/>
          </a:p>
          <a:p>
            <a:pPr indent="-361950" lvl="0" marL="457200" rtl="0" algn="l">
              <a:lnSpc>
                <a:spcPct val="100000"/>
              </a:lnSpc>
              <a:spcBef>
                <a:spcPts val="0"/>
              </a:spcBef>
              <a:spcAft>
                <a:spcPts val="0"/>
              </a:spcAft>
              <a:buSzPts val="2100"/>
              <a:buChar char="●"/>
            </a:pPr>
            <a:r>
              <a:rPr lang="en-US" sz="2100"/>
              <a:t>As always, some students will identify extenuating circumstances for keeping their cameras off, and faculty should make exceptions to provide the best student experience. </a:t>
            </a:r>
            <a:endParaRPr sz="2100"/>
          </a:p>
          <a:p>
            <a:pPr indent="-361950" lvl="0" marL="457200" rtl="0" algn="l">
              <a:lnSpc>
                <a:spcPct val="100000"/>
              </a:lnSpc>
              <a:spcBef>
                <a:spcPts val="0"/>
              </a:spcBef>
              <a:spcAft>
                <a:spcPts val="0"/>
              </a:spcAft>
              <a:buSzPts val="2100"/>
              <a:buChar char="●"/>
            </a:pPr>
            <a:r>
              <a:rPr lang="en-US" sz="2100"/>
              <a:t>Students should not be penalized if they have their cameras off during class time; yet, we hope students will engage with the above guidance as much as possible because of the connection, learning, and career readiness benefits. We also understand extenuating circumstances and ask that students let us know of any barriers to camera use, especially because the barriers might be things we can help them with, such as technology access or use of a virtual background.</a:t>
            </a:r>
            <a:endParaRPr sz="2100"/>
          </a:p>
          <a:p>
            <a:pPr indent="-361950" lvl="0" marL="457200" rtl="0" algn="l">
              <a:lnSpc>
                <a:spcPct val="100000"/>
              </a:lnSpc>
              <a:spcBef>
                <a:spcPts val="0"/>
              </a:spcBef>
              <a:spcAft>
                <a:spcPts val="0"/>
              </a:spcAft>
              <a:buSzPts val="2100"/>
              <a:buChar char="●"/>
            </a:pPr>
            <a:r>
              <a:rPr lang="en-US" sz="2100"/>
              <a:t>Faculty are not expected to track camera usage as part of their teaching responsibilities.</a:t>
            </a:r>
            <a:endParaRPr sz="2100"/>
          </a:p>
        </p:txBody>
      </p:sp>
      <p:pic>
        <p:nvPicPr>
          <p:cNvPr id="335" name="Google Shape;335;p54"/>
          <p:cNvPicPr preferRelativeResize="0"/>
          <p:nvPr/>
        </p:nvPicPr>
        <p:blipFill>
          <a:blip r:embed="rId3">
            <a:alphaModFix/>
          </a:blip>
          <a:stretch>
            <a:fillRect/>
          </a:stretch>
        </p:blipFill>
        <p:spPr>
          <a:xfrm>
            <a:off x="8449775" y="1600225"/>
            <a:ext cx="3449049" cy="24102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55"/>
          <p:cNvSpPr txBox="1"/>
          <p:nvPr>
            <p:ph type="title"/>
          </p:nvPr>
        </p:nvSpPr>
        <p:spPr>
          <a:xfrm>
            <a:off x="1118075" y="1356825"/>
            <a:ext cx="3932100" cy="1919400"/>
          </a:xfrm>
          <a:prstGeom prst="rect">
            <a:avLst/>
          </a:prstGeom>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None/>
            </a:pPr>
            <a:r>
              <a:rPr b="1" lang="en-US" sz="3422"/>
              <a:t>Key Difference for 2021-22:</a:t>
            </a:r>
            <a:endParaRPr b="1" sz="3422"/>
          </a:p>
          <a:p>
            <a:pPr indent="0" lvl="0" marL="0" rtl="0" algn="l">
              <a:spcBef>
                <a:spcPts val="0"/>
              </a:spcBef>
              <a:spcAft>
                <a:spcPts val="0"/>
              </a:spcAft>
              <a:buNone/>
            </a:pPr>
            <a:r>
              <a:t/>
            </a:r>
            <a:endParaRPr b="1"/>
          </a:p>
          <a:p>
            <a:pPr indent="0" lvl="0" marL="0" rtl="0" algn="l">
              <a:lnSpc>
                <a:spcPct val="100000"/>
              </a:lnSpc>
              <a:spcBef>
                <a:spcPts val="0"/>
              </a:spcBef>
              <a:spcAft>
                <a:spcPts val="0"/>
              </a:spcAft>
              <a:buNone/>
            </a:pPr>
            <a:r>
              <a:rPr b="1" lang="en-US" sz="4200">
                <a:solidFill>
                  <a:srgbClr val="0061AF"/>
                </a:solidFill>
              </a:rPr>
              <a:t>Synchronous Learning Expectations</a:t>
            </a:r>
            <a:endParaRPr b="1" sz="4200">
              <a:solidFill>
                <a:srgbClr val="0061AF"/>
              </a:solidFill>
            </a:endParaRPr>
          </a:p>
        </p:txBody>
      </p:sp>
      <p:sp>
        <p:nvSpPr>
          <p:cNvPr id="342" name="Google Shape;342;p55"/>
          <p:cNvSpPr txBox="1"/>
          <p:nvPr>
            <p:ph type="title"/>
          </p:nvPr>
        </p:nvSpPr>
        <p:spPr>
          <a:xfrm>
            <a:off x="5050175" y="163725"/>
            <a:ext cx="6460800" cy="3344100"/>
          </a:xfrm>
          <a:prstGeom prst="rect">
            <a:avLst/>
          </a:prstGeom>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None/>
            </a:pPr>
            <a:r>
              <a:rPr lang="en-US" sz="2800"/>
              <a:t>Remote instruction at NLU is no longer an emergency initiative. In order to meet direct instructional time mandates:</a:t>
            </a:r>
            <a:endParaRPr sz="2800"/>
          </a:p>
          <a:p>
            <a:pPr indent="0" lvl="0" marL="0" rtl="0" algn="l">
              <a:lnSpc>
                <a:spcPct val="100000"/>
              </a:lnSpc>
              <a:spcBef>
                <a:spcPts val="0"/>
              </a:spcBef>
              <a:spcAft>
                <a:spcPts val="0"/>
              </a:spcAft>
              <a:buNone/>
            </a:pPr>
            <a:r>
              <a:t/>
            </a:r>
            <a:endParaRPr sz="2800"/>
          </a:p>
          <a:p>
            <a:pPr indent="0" lvl="0" marL="0" rtl="0" algn="l">
              <a:lnSpc>
                <a:spcPct val="100000"/>
              </a:lnSpc>
              <a:spcBef>
                <a:spcPts val="0"/>
              </a:spcBef>
              <a:spcAft>
                <a:spcPts val="0"/>
              </a:spcAft>
              <a:buNone/>
            </a:pPr>
            <a:r>
              <a:rPr lang="en-US" sz="2800"/>
              <a:t>For virtual sections, the class session should be a well-structured, 3 hour synchronous session with healthful breaks.</a:t>
            </a:r>
            <a:endParaRPr sz="2800"/>
          </a:p>
          <a:p>
            <a:pPr indent="0" lvl="0" marL="0" rtl="0" algn="l">
              <a:spcBef>
                <a:spcPts val="0"/>
              </a:spcBef>
              <a:spcAft>
                <a:spcPts val="0"/>
              </a:spcAft>
              <a:buNone/>
            </a:pPr>
            <a:r>
              <a:t/>
            </a:r>
            <a:endParaRPr sz="2800"/>
          </a:p>
        </p:txBody>
      </p:sp>
      <p:pic>
        <p:nvPicPr>
          <p:cNvPr id="343" name="Google Shape;343;p55"/>
          <p:cNvPicPr preferRelativeResize="0"/>
          <p:nvPr/>
        </p:nvPicPr>
        <p:blipFill rotWithShape="1">
          <a:blip r:embed="rId3">
            <a:alphaModFix/>
          </a:blip>
          <a:srcRect b="0" l="11334" r="10553" t="0"/>
          <a:stretch/>
        </p:blipFill>
        <p:spPr>
          <a:xfrm>
            <a:off x="1627450" y="3455250"/>
            <a:ext cx="9523651" cy="3201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56"/>
          <p:cNvSpPr txBox="1"/>
          <p:nvPr>
            <p:ph idx="1" type="body"/>
          </p:nvPr>
        </p:nvSpPr>
        <p:spPr>
          <a:xfrm>
            <a:off x="1877575" y="2953978"/>
            <a:ext cx="3932100" cy="21021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500"/>
              <a:t>Remember, this year remote students are choosing the virtual modality as the best option for them. </a:t>
            </a:r>
            <a:endParaRPr sz="2500"/>
          </a:p>
        </p:txBody>
      </p:sp>
      <p:pic>
        <p:nvPicPr>
          <p:cNvPr id="350" name="Google Shape;350;p56"/>
          <p:cNvPicPr preferRelativeResize="0"/>
          <p:nvPr/>
        </p:nvPicPr>
        <p:blipFill>
          <a:blip r:embed="rId3">
            <a:alphaModFix/>
          </a:blip>
          <a:stretch>
            <a:fillRect/>
          </a:stretch>
        </p:blipFill>
        <p:spPr>
          <a:xfrm>
            <a:off x="6001500" y="2354625"/>
            <a:ext cx="4876800" cy="2600325"/>
          </a:xfrm>
          <a:prstGeom prst="rect">
            <a:avLst/>
          </a:prstGeom>
          <a:noFill/>
          <a:ln>
            <a:noFill/>
          </a:ln>
        </p:spPr>
      </p:pic>
      <p:sp>
        <p:nvSpPr>
          <p:cNvPr id="351" name="Google Shape;351;p56"/>
          <p:cNvSpPr txBox="1"/>
          <p:nvPr>
            <p:ph type="title"/>
          </p:nvPr>
        </p:nvSpPr>
        <p:spPr>
          <a:xfrm>
            <a:off x="1118075" y="522397"/>
            <a:ext cx="3932100" cy="1725300"/>
          </a:xfrm>
          <a:prstGeom prst="rect">
            <a:avLst/>
          </a:prstGeom>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None/>
            </a:pPr>
            <a:r>
              <a:rPr b="1" lang="en-US" sz="3422"/>
              <a:t>Key Difference for 2021-22:</a:t>
            </a:r>
            <a:endParaRPr b="1" sz="3422"/>
          </a:p>
          <a:p>
            <a:pPr indent="0" lvl="0" marL="0" rtl="0" algn="l">
              <a:spcBef>
                <a:spcPts val="0"/>
              </a:spcBef>
              <a:spcAft>
                <a:spcPts val="0"/>
              </a:spcAft>
              <a:buNone/>
            </a:pPr>
            <a:r>
              <a:t/>
            </a:r>
            <a:endParaRPr b="1"/>
          </a:p>
          <a:p>
            <a:pPr indent="0" lvl="0" marL="0" rtl="0" algn="l">
              <a:spcBef>
                <a:spcPts val="0"/>
              </a:spcBef>
              <a:spcAft>
                <a:spcPts val="0"/>
              </a:spcAft>
              <a:buNone/>
            </a:pPr>
            <a:r>
              <a:rPr b="1" lang="en-US" sz="4200">
                <a:solidFill>
                  <a:srgbClr val="0061AF"/>
                </a:solidFill>
              </a:rPr>
              <a:t>Student Choice</a:t>
            </a:r>
            <a:endParaRPr b="1" sz="4200">
              <a:solidFill>
                <a:srgbClr val="0061A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57"/>
          <p:cNvSpPr txBox="1"/>
          <p:nvPr>
            <p:ph type="title"/>
          </p:nvPr>
        </p:nvSpPr>
        <p:spPr>
          <a:xfrm>
            <a:off x="1053548" y="21337"/>
            <a:ext cx="10300200" cy="740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FAQ: What has been communicated to students?</a:t>
            </a:r>
            <a:endParaRPr b="1"/>
          </a:p>
        </p:txBody>
      </p:sp>
      <p:pic>
        <p:nvPicPr>
          <p:cNvPr id="358" name="Google Shape;358;p57"/>
          <p:cNvPicPr preferRelativeResize="0"/>
          <p:nvPr/>
        </p:nvPicPr>
        <p:blipFill rotWithShape="1">
          <a:blip r:embed="rId3">
            <a:alphaModFix/>
          </a:blip>
          <a:srcRect b="10759" l="50734" r="7624" t="17555"/>
          <a:stretch/>
        </p:blipFill>
        <p:spPr>
          <a:xfrm>
            <a:off x="1012275" y="856175"/>
            <a:ext cx="10436900" cy="55091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58"/>
          <p:cNvSpPr txBox="1"/>
          <p:nvPr>
            <p:ph type="title"/>
          </p:nvPr>
        </p:nvSpPr>
        <p:spPr>
          <a:xfrm>
            <a:off x="381225" y="856600"/>
            <a:ext cx="9482100" cy="5232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solidFill>
                  <a:srgbClr val="009ADA"/>
                </a:solidFill>
                <a:latin typeface="Arial Black"/>
                <a:ea typeface="Arial Black"/>
                <a:cs typeface="Arial Black"/>
                <a:sym typeface="Arial Black"/>
              </a:rPr>
              <a:t>First Day of Classes!</a:t>
            </a:r>
            <a:endParaRPr>
              <a:solidFill>
                <a:srgbClr val="009ADA"/>
              </a:solidFill>
              <a:latin typeface="Arial Black"/>
              <a:ea typeface="Arial Black"/>
              <a:cs typeface="Arial Black"/>
              <a:sym typeface="Arial Black"/>
            </a:endParaRPr>
          </a:p>
        </p:txBody>
      </p:sp>
      <p:pic>
        <p:nvPicPr>
          <p:cNvPr id="364" name="Google Shape;364;p58"/>
          <p:cNvPicPr preferRelativeResize="0"/>
          <p:nvPr/>
        </p:nvPicPr>
        <p:blipFill rotWithShape="1">
          <a:blip r:embed="rId3">
            <a:alphaModFix/>
          </a:blip>
          <a:srcRect b="59018" l="3523" r="7270" t="34631"/>
          <a:stretch/>
        </p:blipFill>
        <p:spPr>
          <a:xfrm>
            <a:off x="0" y="5811173"/>
            <a:ext cx="12191999" cy="1122949"/>
          </a:xfrm>
          <a:prstGeom prst="rect">
            <a:avLst/>
          </a:prstGeom>
          <a:noFill/>
          <a:ln>
            <a:noFill/>
          </a:ln>
        </p:spPr>
      </p:pic>
      <p:pic>
        <p:nvPicPr>
          <p:cNvPr id="365" name="Google Shape;365;p58"/>
          <p:cNvPicPr preferRelativeResize="0"/>
          <p:nvPr/>
        </p:nvPicPr>
        <p:blipFill rotWithShape="1">
          <a:blip r:embed="rId4">
            <a:alphaModFix/>
          </a:blip>
          <a:srcRect b="0" l="0" r="0" t="0"/>
          <a:stretch/>
        </p:blipFill>
        <p:spPr>
          <a:xfrm>
            <a:off x="206664" y="6007101"/>
            <a:ext cx="2079336" cy="720098"/>
          </a:xfrm>
          <a:prstGeom prst="rect">
            <a:avLst/>
          </a:prstGeom>
          <a:noFill/>
          <a:ln>
            <a:noFill/>
          </a:ln>
        </p:spPr>
      </p:pic>
      <p:cxnSp>
        <p:nvCxnSpPr>
          <p:cNvPr id="366" name="Google Shape;366;p58"/>
          <p:cNvCxnSpPr/>
          <p:nvPr/>
        </p:nvCxnSpPr>
        <p:spPr>
          <a:xfrm>
            <a:off x="838200" y="1491916"/>
            <a:ext cx="2562600" cy="0"/>
          </a:xfrm>
          <a:prstGeom prst="straightConnector1">
            <a:avLst/>
          </a:prstGeom>
          <a:noFill/>
          <a:ln cap="flat" cmpd="sng" w="9525">
            <a:solidFill>
              <a:srgbClr val="009ADA"/>
            </a:solidFill>
            <a:prstDash val="solid"/>
            <a:miter lim="800000"/>
            <a:headEnd len="sm" w="sm" type="none"/>
            <a:tailEnd len="sm" w="sm" type="none"/>
          </a:ln>
        </p:spPr>
      </p:cxnSp>
      <p:sp>
        <p:nvSpPr>
          <p:cNvPr id="367" name="Google Shape;367;p58"/>
          <p:cNvSpPr txBox="1"/>
          <p:nvPr/>
        </p:nvSpPr>
        <p:spPr>
          <a:xfrm>
            <a:off x="381225" y="1658775"/>
            <a:ext cx="11623200" cy="4152300"/>
          </a:xfrm>
          <a:prstGeom prst="rect">
            <a:avLst/>
          </a:prstGeom>
          <a:noFill/>
          <a:ln>
            <a:noFill/>
          </a:ln>
        </p:spPr>
        <p:txBody>
          <a:bodyPr anchorCtr="0" anchor="t" bIns="45700" lIns="91425" spcFirstLastPara="1" rIns="91425" wrap="square" tIns="45700">
            <a:noAutofit/>
          </a:bodyPr>
          <a:lstStyle/>
          <a:p>
            <a:pPr indent="-342900" lvl="0" marL="457200" marR="0" rtl="0" algn="l">
              <a:lnSpc>
                <a:spcPct val="120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Double check your </a:t>
            </a:r>
            <a:r>
              <a:rPr b="1" lang="en-US" sz="1800">
                <a:solidFill>
                  <a:srgbClr val="009ADA"/>
                </a:solidFill>
                <a:latin typeface="Poppins"/>
                <a:ea typeface="Poppins"/>
                <a:cs typeface="Poppins"/>
                <a:sym typeface="Poppins"/>
              </a:rPr>
              <a:t>schedule </a:t>
            </a:r>
            <a:r>
              <a:rPr lang="en-US" sz="1800">
                <a:solidFill>
                  <a:schemeClr val="dk1"/>
                </a:solidFill>
                <a:latin typeface="Poppins"/>
                <a:ea typeface="Poppins"/>
                <a:cs typeface="Poppins"/>
                <a:sym typeface="Poppins"/>
              </a:rPr>
              <a:t>and professors</a:t>
            </a:r>
            <a:endParaRPr sz="1800">
              <a:solidFill>
                <a:schemeClr val="dk1"/>
              </a:solidFill>
              <a:latin typeface="Poppins"/>
              <a:ea typeface="Poppins"/>
              <a:cs typeface="Poppins"/>
              <a:sym typeface="Poppins"/>
            </a:endParaRPr>
          </a:p>
          <a:p>
            <a:pPr indent="-342900" lvl="0" marL="457200" marR="0" rtl="0" algn="l">
              <a:lnSpc>
                <a:spcPct val="120000"/>
              </a:lnSpc>
              <a:spcBef>
                <a:spcPts val="0"/>
              </a:spcBef>
              <a:spcAft>
                <a:spcPts val="0"/>
              </a:spcAft>
              <a:buClr>
                <a:schemeClr val="dk1"/>
              </a:buClr>
              <a:buSzPts val="1800"/>
              <a:buFont typeface="Poppins"/>
              <a:buChar char="●"/>
            </a:pPr>
            <a:r>
              <a:rPr b="1" lang="en-US" sz="1800">
                <a:solidFill>
                  <a:srgbClr val="009ADA"/>
                </a:solidFill>
                <a:latin typeface="Poppins"/>
                <a:ea typeface="Poppins"/>
                <a:cs typeface="Poppins"/>
                <a:sym typeface="Poppins"/>
              </a:rPr>
              <a:t>Introduce yourself</a:t>
            </a:r>
            <a:r>
              <a:rPr lang="en-US" sz="1800">
                <a:solidFill>
                  <a:schemeClr val="dk1"/>
                </a:solidFill>
                <a:latin typeface="Poppins"/>
                <a:ea typeface="Poppins"/>
                <a:cs typeface="Poppins"/>
                <a:sym typeface="Poppins"/>
              </a:rPr>
              <a:t> to your classmates, share something about yourself to start building a new community</a:t>
            </a:r>
            <a:endParaRPr sz="1800">
              <a:solidFill>
                <a:schemeClr val="dk1"/>
              </a:solidFill>
              <a:latin typeface="Poppins"/>
              <a:ea typeface="Poppins"/>
              <a:cs typeface="Poppins"/>
              <a:sym typeface="Poppins"/>
            </a:endParaRPr>
          </a:p>
          <a:p>
            <a:pPr indent="0" lvl="0" marL="0" marR="0" rtl="0" algn="l">
              <a:lnSpc>
                <a:spcPct val="120000"/>
              </a:lnSpc>
              <a:spcBef>
                <a:spcPts val="0"/>
              </a:spcBef>
              <a:spcAft>
                <a:spcPts val="0"/>
              </a:spcAft>
              <a:buNone/>
            </a:pPr>
            <a:r>
              <a:rPr b="1" lang="en-US" sz="1800">
                <a:solidFill>
                  <a:schemeClr val="dk1"/>
                </a:solidFill>
                <a:latin typeface="Poppins"/>
                <a:ea typeface="Poppins"/>
                <a:cs typeface="Poppins"/>
                <a:sym typeface="Poppins"/>
              </a:rPr>
              <a:t>In-person Classes</a:t>
            </a:r>
            <a:endParaRPr b="1" sz="1800">
              <a:solidFill>
                <a:schemeClr val="dk1"/>
              </a:solidFill>
              <a:latin typeface="Poppins"/>
              <a:ea typeface="Poppins"/>
              <a:cs typeface="Poppins"/>
              <a:sym typeface="Poppins"/>
            </a:endParaRPr>
          </a:p>
          <a:p>
            <a:pPr indent="-342900" lvl="0" marL="457200" marR="0" rtl="0" algn="l">
              <a:lnSpc>
                <a:spcPct val="120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For in-person classes, give yourself lots of time to get to campus! </a:t>
            </a:r>
            <a:r>
              <a:rPr b="1" lang="en-US" sz="1800">
                <a:solidFill>
                  <a:srgbClr val="009ADA"/>
                </a:solidFill>
                <a:latin typeface="Poppins"/>
                <a:ea typeface="Poppins"/>
                <a:cs typeface="Poppins"/>
                <a:sym typeface="Poppins"/>
              </a:rPr>
              <a:t>Commuting takes longer</a:t>
            </a:r>
            <a:r>
              <a:rPr lang="en-US" sz="1800">
                <a:solidFill>
                  <a:schemeClr val="dk1"/>
                </a:solidFill>
                <a:latin typeface="Poppins"/>
                <a:ea typeface="Poppins"/>
                <a:cs typeface="Poppins"/>
                <a:sym typeface="Poppins"/>
              </a:rPr>
              <a:t> than you might expect and the elevators take a while!</a:t>
            </a:r>
            <a:endParaRPr sz="1800">
              <a:solidFill>
                <a:schemeClr val="dk1"/>
              </a:solidFill>
              <a:latin typeface="Poppins"/>
              <a:ea typeface="Poppins"/>
              <a:cs typeface="Poppins"/>
              <a:sym typeface="Poppins"/>
            </a:endParaRPr>
          </a:p>
          <a:p>
            <a:pPr indent="-342900" lvl="0" marL="457200" marR="0" rtl="0" algn="l">
              <a:lnSpc>
                <a:spcPct val="120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Bring a </a:t>
            </a:r>
            <a:r>
              <a:rPr b="1" lang="en-US" sz="1800">
                <a:solidFill>
                  <a:srgbClr val="009ADA"/>
                </a:solidFill>
                <a:latin typeface="Poppins"/>
                <a:ea typeface="Poppins"/>
                <a:cs typeface="Poppins"/>
                <a:sym typeface="Poppins"/>
              </a:rPr>
              <a:t>bottle of water</a:t>
            </a:r>
            <a:r>
              <a:rPr lang="en-US" sz="1800">
                <a:solidFill>
                  <a:schemeClr val="dk1"/>
                </a:solidFill>
                <a:latin typeface="Poppins"/>
                <a:ea typeface="Poppins"/>
                <a:cs typeface="Poppins"/>
                <a:sym typeface="Poppins"/>
              </a:rPr>
              <a:t> to stay hydrated and a </a:t>
            </a:r>
            <a:r>
              <a:rPr b="1" lang="en-US" sz="1800">
                <a:solidFill>
                  <a:srgbClr val="009ADA"/>
                </a:solidFill>
                <a:latin typeface="Poppins"/>
                <a:ea typeface="Poppins"/>
                <a:cs typeface="Poppins"/>
                <a:sym typeface="Poppins"/>
              </a:rPr>
              <a:t>lunch </a:t>
            </a:r>
            <a:r>
              <a:rPr lang="en-US" sz="1800">
                <a:solidFill>
                  <a:schemeClr val="dk1"/>
                </a:solidFill>
                <a:latin typeface="Poppins"/>
                <a:ea typeface="Poppins"/>
                <a:cs typeface="Poppins"/>
                <a:sym typeface="Poppins"/>
              </a:rPr>
              <a:t>(or money to buy lunch around campus)</a:t>
            </a:r>
            <a:endParaRPr sz="1800">
              <a:solidFill>
                <a:schemeClr val="dk1"/>
              </a:solidFill>
              <a:latin typeface="Poppins"/>
              <a:ea typeface="Poppins"/>
              <a:cs typeface="Poppins"/>
              <a:sym typeface="Poppins"/>
            </a:endParaRPr>
          </a:p>
          <a:p>
            <a:pPr indent="0" lvl="0" marL="0" marR="0" rtl="0" algn="l">
              <a:lnSpc>
                <a:spcPct val="120000"/>
              </a:lnSpc>
              <a:spcBef>
                <a:spcPts val="0"/>
              </a:spcBef>
              <a:spcAft>
                <a:spcPts val="0"/>
              </a:spcAft>
              <a:buNone/>
            </a:pPr>
            <a:r>
              <a:rPr b="1" lang="en-US" sz="1800">
                <a:solidFill>
                  <a:schemeClr val="dk1"/>
                </a:solidFill>
                <a:latin typeface="Poppins"/>
                <a:ea typeface="Poppins"/>
                <a:cs typeface="Poppins"/>
                <a:sym typeface="Poppins"/>
              </a:rPr>
              <a:t>Remote Classes</a:t>
            </a:r>
            <a:endParaRPr b="1" sz="1800">
              <a:solidFill>
                <a:schemeClr val="dk1"/>
              </a:solidFill>
              <a:latin typeface="Poppins"/>
              <a:ea typeface="Poppins"/>
              <a:cs typeface="Poppins"/>
              <a:sym typeface="Poppins"/>
            </a:endParaRPr>
          </a:p>
          <a:p>
            <a:pPr indent="-342900" lvl="0" marL="457200" marR="0" rtl="0" algn="l">
              <a:lnSpc>
                <a:spcPct val="120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Try to find a </a:t>
            </a:r>
            <a:r>
              <a:rPr b="1" lang="en-US" sz="1800">
                <a:solidFill>
                  <a:srgbClr val="009ADA"/>
                </a:solidFill>
                <a:latin typeface="Poppins"/>
                <a:ea typeface="Poppins"/>
                <a:cs typeface="Poppins"/>
                <a:sym typeface="Poppins"/>
              </a:rPr>
              <a:t>quiet space</a:t>
            </a:r>
            <a:r>
              <a:rPr lang="en-US" sz="1800">
                <a:solidFill>
                  <a:schemeClr val="dk1"/>
                </a:solidFill>
                <a:latin typeface="Poppins"/>
                <a:ea typeface="Poppins"/>
                <a:cs typeface="Poppins"/>
                <a:sym typeface="Poppins"/>
              </a:rPr>
              <a:t> in your home, and use headphones to help with noise </a:t>
            </a:r>
            <a:endParaRPr sz="1800">
              <a:solidFill>
                <a:schemeClr val="dk1"/>
              </a:solidFill>
              <a:latin typeface="Poppins"/>
              <a:ea typeface="Poppins"/>
              <a:cs typeface="Poppins"/>
              <a:sym typeface="Poppins"/>
            </a:endParaRPr>
          </a:p>
          <a:p>
            <a:pPr indent="-342900" lvl="0" marL="457200" marR="0" rtl="0" algn="l">
              <a:lnSpc>
                <a:spcPct val="120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Make sure your </a:t>
            </a:r>
            <a:r>
              <a:rPr b="1" lang="en-US" sz="1800">
                <a:solidFill>
                  <a:srgbClr val="009ADA"/>
                </a:solidFill>
                <a:latin typeface="Poppins"/>
                <a:ea typeface="Poppins"/>
                <a:cs typeface="Poppins"/>
                <a:sym typeface="Poppins"/>
              </a:rPr>
              <a:t>internet is reliable</a:t>
            </a:r>
            <a:r>
              <a:rPr lang="en-US" sz="1800">
                <a:solidFill>
                  <a:schemeClr val="dk1"/>
                </a:solidFill>
                <a:latin typeface="Poppins"/>
                <a:ea typeface="Poppins"/>
                <a:cs typeface="Poppins"/>
                <a:sym typeface="Poppins"/>
              </a:rPr>
              <a:t> and have your camera on whenever possible</a:t>
            </a:r>
            <a:endParaRPr sz="1800">
              <a:solidFill>
                <a:schemeClr val="dk1"/>
              </a:solidFill>
              <a:latin typeface="Poppins"/>
              <a:ea typeface="Poppins"/>
              <a:cs typeface="Poppins"/>
              <a:sym typeface="Poppins"/>
            </a:endParaRPr>
          </a:p>
          <a:p>
            <a:pPr indent="-342900" lvl="0" marL="457200" marR="0" rtl="0" algn="l">
              <a:lnSpc>
                <a:spcPct val="120000"/>
              </a:lnSpc>
              <a:spcBef>
                <a:spcPts val="0"/>
              </a:spcBef>
              <a:spcAft>
                <a:spcPts val="0"/>
              </a:spcAft>
              <a:buClr>
                <a:schemeClr val="dk1"/>
              </a:buClr>
              <a:buSzPts val="1800"/>
              <a:buFont typeface="Poppins"/>
              <a:buChar char="●"/>
            </a:pPr>
            <a:r>
              <a:rPr lang="en-US" sz="1800">
                <a:solidFill>
                  <a:schemeClr val="dk1"/>
                </a:solidFill>
                <a:latin typeface="Poppins"/>
                <a:ea typeface="Poppins"/>
                <a:cs typeface="Poppins"/>
                <a:sym typeface="Poppins"/>
              </a:rPr>
              <a:t>If something goes wrong with your internet or you have an unexpected emergency </a:t>
            </a:r>
            <a:r>
              <a:rPr b="1" lang="en-US" sz="1800">
                <a:solidFill>
                  <a:srgbClr val="009ADA"/>
                </a:solidFill>
                <a:latin typeface="Poppins"/>
                <a:ea typeface="Poppins"/>
                <a:cs typeface="Poppins"/>
                <a:sym typeface="Poppins"/>
              </a:rPr>
              <a:t>talk to your professor as soon as possible!</a:t>
            </a:r>
            <a:endParaRPr b="1" sz="1800">
              <a:solidFill>
                <a:srgbClr val="009ADA"/>
              </a:solidFill>
              <a:latin typeface="Poppins"/>
              <a:ea typeface="Poppins"/>
              <a:cs typeface="Poppins"/>
              <a:sym typeface="Poppins"/>
            </a:endParaRPr>
          </a:p>
        </p:txBody>
      </p:sp>
      <p:sp>
        <p:nvSpPr>
          <p:cNvPr id="368" name="Google Shape;368;p58"/>
          <p:cNvSpPr txBox="1"/>
          <p:nvPr>
            <p:ph type="title"/>
          </p:nvPr>
        </p:nvSpPr>
        <p:spPr>
          <a:xfrm>
            <a:off x="381225" y="21325"/>
            <a:ext cx="10972500" cy="7407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b="1" lang="en-US"/>
              <a:t>FAQ: What has been communicated to students?</a:t>
            </a:r>
            <a:endParaRPr b="1"/>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59"/>
          <p:cNvSpPr txBox="1"/>
          <p:nvPr>
            <p:ph type="title"/>
          </p:nvPr>
        </p:nvSpPr>
        <p:spPr>
          <a:xfrm>
            <a:off x="1129411" y="-119300"/>
            <a:ext cx="108360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NLU - Preparing for Student Success </a:t>
            </a:r>
            <a:endParaRPr/>
          </a:p>
        </p:txBody>
      </p:sp>
      <p:graphicFrame>
        <p:nvGraphicFramePr>
          <p:cNvPr id="374" name="Google Shape;374;p59"/>
          <p:cNvGraphicFramePr/>
          <p:nvPr/>
        </p:nvGraphicFramePr>
        <p:xfrm>
          <a:off x="1281808" y="1043683"/>
          <a:ext cx="3000000" cy="3000000"/>
        </p:xfrm>
        <a:graphic>
          <a:graphicData uri="http://schemas.openxmlformats.org/drawingml/2006/table">
            <a:tbl>
              <a:tblPr>
                <a:noFill/>
                <a:tableStyleId>{D099923F-7AA8-4A40-BCC5-AE87F6F07AE5}</a:tableStyleId>
              </a:tblPr>
              <a:tblGrid>
                <a:gridCol w="3316300"/>
                <a:gridCol w="7050275"/>
              </a:tblGrid>
              <a:tr h="1027025">
                <a:tc>
                  <a:txBody>
                    <a:bodyPr/>
                    <a:lstStyle/>
                    <a:p>
                      <a:pPr indent="0" lvl="0" marL="0" rtl="0" algn="l">
                        <a:lnSpc>
                          <a:spcPct val="115000"/>
                        </a:lnSpc>
                        <a:spcBef>
                          <a:spcPts val="1600"/>
                        </a:spcBef>
                        <a:spcAft>
                          <a:spcPts val="0"/>
                        </a:spcAft>
                        <a:buNone/>
                      </a:pPr>
                      <a:r>
                        <a:rPr b="1" i="1" lang="en-US" sz="1600"/>
                        <a:t>Student Support Needed - feedback from students </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solidFill>
                      <a:srgbClr val="BDD6EE"/>
                    </a:solidFill>
                  </a:tcPr>
                </a:tc>
                <a:tc>
                  <a:txBody>
                    <a:bodyPr/>
                    <a:lstStyle/>
                    <a:p>
                      <a:pPr indent="0" lvl="0" marL="0" rtl="0" algn="l">
                        <a:lnSpc>
                          <a:spcPct val="115000"/>
                        </a:lnSpc>
                        <a:spcBef>
                          <a:spcPts val="1600"/>
                        </a:spcBef>
                        <a:spcAft>
                          <a:spcPts val="0"/>
                        </a:spcAft>
                        <a:buNone/>
                      </a:pPr>
                      <a:r>
                        <a:rPr b="1" i="1" lang="en-US" sz="1500"/>
                        <a:t>SOLUTIONS -</a:t>
                      </a:r>
                      <a:r>
                        <a:rPr b="1" i="1" lang="en-US" sz="1500"/>
                        <a:t> </a:t>
                      </a:r>
                      <a:r>
                        <a:rPr b="1" i="1" lang="en-US" sz="1500" u="sng">
                          <a:solidFill>
                            <a:schemeClr val="hlink"/>
                          </a:solidFill>
                          <a:hlinkClick r:id="rId3"/>
                        </a:rPr>
                        <a:t>https://nl.edu/return/remote-learning/</a:t>
                      </a:r>
                      <a:r>
                        <a:rPr b="1" i="1" lang="en-US" sz="1500"/>
                        <a:t> </a:t>
                      </a:r>
                      <a:endParaRPr b="1" i="1"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solidFill>
                      <a:srgbClr val="BDD6EE"/>
                    </a:solidFill>
                  </a:tcPr>
                </a:tc>
              </a:tr>
              <a:tr h="1431625">
                <a:tc>
                  <a:txBody>
                    <a:bodyPr/>
                    <a:lstStyle/>
                    <a:p>
                      <a:pPr indent="0" lvl="0" marL="0" rtl="0" algn="l">
                        <a:lnSpc>
                          <a:spcPct val="115000"/>
                        </a:lnSpc>
                        <a:spcBef>
                          <a:spcPts val="1600"/>
                        </a:spcBef>
                        <a:spcAft>
                          <a:spcPts val="0"/>
                        </a:spcAft>
                        <a:buNone/>
                      </a:pPr>
                      <a:r>
                        <a:rPr b="1" i="1" lang="en-US" sz="1600"/>
                        <a:t>Access to technology and technology assistance</a:t>
                      </a:r>
                      <a:endParaRPr b="1" i="1" sz="1600"/>
                    </a:p>
                    <a:p>
                      <a:pPr indent="0" lvl="0" marL="0" rtl="0" algn="l">
                        <a:lnSpc>
                          <a:spcPct val="115000"/>
                        </a:lnSpc>
                        <a:spcBef>
                          <a:spcPts val="1600"/>
                        </a:spcBef>
                        <a:spcAft>
                          <a:spcPts val="0"/>
                        </a:spcAft>
                        <a:buNone/>
                      </a:pPr>
                      <a:r>
                        <a:rPr b="1" i="1" lang="en-US" sz="1600"/>
                        <a:t> </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15000"/>
                        </a:lnSpc>
                        <a:spcBef>
                          <a:spcPts val="1600"/>
                        </a:spcBef>
                        <a:spcAft>
                          <a:spcPts val="0"/>
                        </a:spcAft>
                        <a:buNone/>
                      </a:pPr>
                      <a:r>
                        <a:rPr lang="en-US" sz="1500"/>
                        <a:t>Computer labs at the Chicago and Wheeling campuses will be available for student use.  The </a:t>
                      </a:r>
                      <a:r>
                        <a:rPr b="1" lang="en-US" sz="1500" u="sng">
                          <a:solidFill>
                            <a:schemeClr val="hlink"/>
                          </a:solidFill>
                          <a:hlinkClick r:id="rId4"/>
                        </a:rPr>
                        <a:t>Student Support Concierge</a:t>
                      </a:r>
                      <a:r>
                        <a:rPr lang="en-US" sz="1500"/>
                        <a:t> is available via zoom Monday – Friday from 9am – 5pm to assist.  </a:t>
                      </a:r>
                      <a:endParaRPr sz="1500"/>
                    </a:p>
                    <a:p>
                      <a:pPr indent="0" lvl="0" marL="0" rtl="0" algn="l">
                        <a:lnSpc>
                          <a:spcPct val="115000"/>
                        </a:lnSpc>
                        <a:spcBef>
                          <a:spcPts val="1600"/>
                        </a:spcBef>
                        <a:spcAft>
                          <a:spcPts val="0"/>
                        </a:spcAft>
                        <a:buNone/>
                      </a:pPr>
                      <a:r>
                        <a:rPr lang="en-US" sz="1500"/>
                        <a:t>24/7 technical assistance is available at (866) 813-1177 or </a:t>
                      </a:r>
                      <a:r>
                        <a:rPr i="1" lang="en-US" sz="1500"/>
                        <a:t>helpdesk@nl.edu</a:t>
                      </a:r>
                      <a:r>
                        <a:rPr lang="en-US" sz="1500"/>
                        <a:t>. </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923700">
                <a:tc>
                  <a:txBody>
                    <a:bodyPr/>
                    <a:lstStyle/>
                    <a:p>
                      <a:pPr indent="0" lvl="0" marL="0" rtl="0" algn="l">
                        <a:lnSpc>
                          <a:spcPct val="115000"/>
                        </a:lnSpc>
                        <a:spcBef>
                          <a:spcPts val="1600"/>
                        </a:spcBef>
                        <a:spcAft>
                          <a:spcPts val="0"/>
                        </a:spcAft>
                        <a:buNone/>
                      </a:pPr>
                      <a:r>
                        <a:rPr b="1" i="1" lang="en-US" sz="1600"/>
                        <a:t>Finding quiet and dedicated space at home for zoom classes and homework</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15000"/>
                        </a:lnSpc>
                        <a:spcBef>
                          <a:spcPts val="1600"/>
                        </a:spcBef>
                        <a:spcAft>
                          <a:spcPts val="0"/>
                        </a:spcAft>
                        <a:buNone/>
                      </a:pPr>
                      <a:r>
                        <a:rPr lang="en-US" sz="1500"/>
                        <a:t>Dedicated classrooms will be available at the Chicago and Wheeling campuses for students. More information to come related to days, times, and locations.</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1376825">
                <a:tc>
                  <a:txBody>
                    <a:bodyPr/>
                    <a:lstStyle/>
                    <a:p>
                      <a:pPr indent="0" lvl="0" marL="0" rtl="0" algn="l">
                        <a:lnSpc>
                          <a:spcPct val="115000"/>
                        </a:lnSpc>
                        <a:spcBef>
                          <a:spcPts val="1600"/>
                        </a:spcBef>
                        <a:spcAft>
                          <a:spcPts val="0"/>
                        </a:spcAft>
                        <a:buNone/>
                      </a:pPr>
                      <a:r>
                        <a:rPr b="1" i="1" lang="en-US" sz="1600"/>
                        <a:t>Personal Support – Coaching, Career, and other Support Services  </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15000"/>
                        </a:lnSpc>
                        <a:spcBef>
                          <a:spcPts val="1600"/>
                        </a:spcBef>
                        <a:spcAft>
                          <a:spcPts val="0"/>
                        </a:spcAft>
                        <a:buNone/>
                      </a:pPr>
                      <a:r>
                        <a:rPr lang="en-US" sz="1500">
                          <a:solidFill>
                            <a:schemeClr val="dk1"/>
                          </a:solidFill>
                        </a:rPr>
                        <a:t>Instructors, Coaches, and Career staff will hold virtual office hours.</a:t>
                      </a:r>
                      <a:endParaRPr sz="1500">
                        <a:solidFill>
                          <a:schemeClr val="dk1"/>
                        </a:solidFill>
                      </a:endParaRPr>
                    </a:p>
                    <a:p>
                      <a:pPr indent="0" lvl="0" marL="0" rtl="0" algn="l">
                        <a:lnSpc>
                          <a:spcPct val="115000"/>
                        </a:lnSpc>
                        <a:spcBef>
                          <a:spcPts val="1600"/>
                        </a:spcBef>
                        <a:spcAft>
                          <a:spcPts val="0"/>
                        </a:spcAft>
                        <a:buNone/>
                      </a:pPr>
                      <a:r>
                        <a:rPr lang="en-US" sz="1500"/>
                        <a:t>Virtual </a:t>
                      </a:r>
                      <a:r>
                        <a:rPr lang="en-US" sz="1500"/>
                        <a:t>Study Tables and 1:1 meetings with Writing/Math Specialists, Learning Specialists, and Peer Tutors will be held via Zoom.</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60"/>
          <p:cNvSpPr txBox="1"/>
          <p:nvPr>
            <p:ph type="title"/>
          </p:nvPr>
        </p:nvSpPr>
        <p:spPr>
          <a:xfrm>
            <a:off x="909577" y="3"/>
            <a:ext cx="9936900" cy="12348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500"/>
              <a:buFont typeface="Arial"/>
              <a:buNone/>
            </a:pPr>
            <a:r>
              <a:rPr lang="en-US"/>
              <a:t>NLU - Preparing for Student Success </a:t>
            </a:r>
            <a:endParaRPr/>
          </a:p>
          <a:p>
            <a:pPr indent="0" lvl="0" marL="0" rtl="0" algn="l">
              <a:spcBef>
                <a:spcPts val="0"/>
              </a:spcBef>
              <a:spcAft>
                <a:spcPts val="0"/>
              </a:spcAft>
              <a:buNone/>
            </a:pPr>
            <a:r>
              <a:t/>
            </a:r>
            <a:endParaRPr/>
          </a:p>
        </p:txBody>
      </p:sp>
      <p:graphicFrame>
        <p:nvGraphicFramePr>
          <p:cNvPr id="380" name="Google Shape;380;p60"/>
          <p:cNvGraphicFramePr/>
          <p:nvPr/>
        </p:nvGraphicFramePr>
        <p:xfrm>
          <a:off x="985767" y="694550"/>
          <a:ext cx="3000000" cy="3000000"/>
        </p:xfrm>
        <a:graphic>
          <a:graphicData uri="http://schemas.openxmlformats.org/drawingml/2006/table">
            <a:tbl>
              <a:tblPr>
                <a:noFill/>
                <a:tableStyleId>{D099923F-7AA8-4A40-BCC5-AE87F6F07AE5}</a:tableStyleId>
              </a:tblPr>
              <a:tblGrid>
                <a:gridCol w="2762350"/>
                <a:gridCol w="7837875"/>
              </a:tblGrid>
              <a:tr h="793375">
                <a:tc>
                  <a:txBody>
                    <a:bodyPr/>
                    <a:lstStyle/>
                    <a:p>
                      <a:pPr indent="0" lvl="0" marL="0" rtl="0" algn="l">
                        <a:lnSpc>
                          <a:spcPct val="115000"/>
                        </a:lnSpc>
                        <a:spcBef>
                          <a:spcPts val="1600"/>
                        </a:spcBef>
                        <a:spcAft>
                          <a:spcPts val="0"/>
                        </a:spcAft>
                        <a:buNone/>
                      </a:pPr>
                      <a:r>
                        <a:rPr b="1" i="1" lang="en-US" sz="1600"/>
                        <a:t>Student Support Needed - feedback from students </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solidFill>
                      <a:srgbClr val="BDD6EE"/>
                    </a:solidFill>
                  </a:tcPr>
                </a:tc>
                <a:tc>
                  <a:txBody>
                    <a:bodyPr/>
                    <a:lstStyle/>
                    <a:p>
                      <a:pPr indent="0" lvl="0" marL="0" rtl="0" algn="l">
                        <a:lnSpc>
                          <a:spcPct val="115000"/>
                        </a:lnSpc>
                        <a:spcBef>
                          <a:spcPts val="1600"/>
                        </a:spcBef>
                        <a:spcAft>
                          <a:spcPts val="0"/>
                        </a:spcAft>
                        <a:buClr>
                          <a:schemeClr val="dk1"/>
                        </a:buClr>
                        <a:buSzPts val="1100"/>
                        <a:buFont typeface="Arial"/>
                        <a:buNone/>
                      </a:pPr>
                      <a:r>
                        <a:rPr b="1" i="1" lang="en-US" sz="1600">
                          <a:solidFill>
                            <a:schemeClr val="dk1"/>
                          </a:solidFill>
                        </a:rPr>
                        <a:t>SOLUTIONS -</a:t>
                      </a:r>
                      <a:r>
                        <a:rPr b="1" i="1" lang="en-US" sz="1600">
                          <a:solidFill>
                            <a:schemeClr val="dk1"/>
                          </a:solidFill>
                        </a:rPr>
                        <a:t> </a:t>
                      </a:r>
                      <a:r>
                        <a:rPr b="1" i="1" lang="en-US" sz="1600" u="sng">
                          <a:solidFill>
                            <a:schemeClr val="hlink"/>
                          </a:solidFill>
                          <a:hlinkClick r:id="rId3"/>
                        </a:rPr>
                        <a:t>https://nl.edu/return/remote-learning/</a:t>
                      </a:r>
                      <a:r>
                        <a:rPr b="1" i="1" lang="en-US" sz="1600">
                          <a:solidFill>
                            <a:schemeClr val="dk1"/>
                          </a:solidFill>
                        </a:rPr>
                        <a:t> </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solidFill>
                      <a:srgbClr val="BDD6EE"/>
                    </a:solidFill>
                  </a:tcPr>
                </a:tc>
              </a:tr>
              <a:tr h="806425">
                <a:tc>
                  <a:txBody>
                    <a:bodyPr/>
                    <a:lstStyle/>
                    <a:p>
                      <a:pPr indent="0" lvl="0" marL="0" rtl="0" algn="l">
                        <a:lnSpc>
                          <a:spcPct val="115000"/>
                        </a:lnSpc>
                        <a:spcBef>
                          <a:spcPts val="1600"/>
                        </a:spcBef>
                        <a:spcAft>
                          <a:spcPts val="0"/>
                        </a:spcAft>
                        <a:buNone/>
                      </a:pPr>
                      <a:r>
                        <a:rPr b="1" i="1" lang="en-US" sz="1600"/>
                        <a:t>Student Engagement in College Life</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15000"/>
                        </a:lnSpc>
                        <a:spcBef>
                          <a:spcPts val="1600"/>
                        </a:spcBef>
                        <a:spcAft>
                          <a:spcPts val="0"/>
                        </a:spcAft>
                        <a:buNone/>
                      </a:pPr>
                      <a:r>
                        <a:rPr lang="en-US" sz="1500"/>
                        <a:t>On campus and virtual events are being planned for the fall term in compliance with all health and safety regulations. This year, Eagle Fest will kick off the year for students.  </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2179325">
                <a:tc>
                  <a:txBody>
                    <a:bodyPr/>
                    <a:lstStyle/>
                    <a:p>
                      <a:pPr indent="0" lvl="0" marL="0" rtl="0" algn="l">
                        <a:lnSpc>
                          <a:spcPct val="115000"/>
                        </a:lnSpc>
                        <a:spcBef>
                          <a:spcPts val="1600"/>
                        </a:spcBef>
                        <a:spcAft>
                          <a:spcPts val="0"/>
                        </a:spcAft>
                        <a:buNone/>
                      </a:pPr>
                      <a:r>
                        <a:rPr b="1" i="1" lang="en-US" sz="1600"/>
                        <a:t>Mental Health Concerns</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15000"/>
                        </a:lnSpc>
                        <a:spcBef>
                          <a:spcPts val="1600"/>
                        </a:spcBef>
                        <a:spcAft>
                          <a:spcPts val="0"/>
                        </a:spcAft>
                        <a:buNone/>
                      </a:pPr>
                      <a:r>
                        <a:rPr lang="en-US" sz="1500"/>
                        <a:t>Jillion Caldwell is our new counselor</a:t>
                      </a:r>
                      <a:r>
                        <a:rPr lang="en-US" sz="1500"/>
                        <a:t> for daytime undergraduate students. She is available at </a:t>
                      </a:r>
                      <a:r>
                        <a:rPr lang="en-US" sz="1500" u="sng">
                          <a:solidFill>
                            <a:schemeClr val="hlink"/>
                          </a:solidFill>
                          <a:hlinkClick r:id="rId4"/>
                        </a:rPr>
                        <a:t>jcaldwell7@nl.ed</a:t>
                      </a:r>
                      <a:r>
                        <a:rPr lang="en-US" sz="1500" u="sng">
                          <a:solidFill>
                            <a:schemeClr val="hlink"/>
                          </a:solidFill>
                          <a:hlinkClick r:id="rId5"/>
                        </a:rPr>
                        <a:t>u</a:t>
                      </a:r>
                      <a:r>
                        <a:rPr lang="en-US" sz="1500"/>
                        <a:t>.</a:t>
                      </a:r>
                      <a:r>
                        <a:rPr lang="en-US" sz="1500"/>
                        <a:t> Counseling services for transfer and online undergraduate students also continues to be available through Skylight Counseling Center. There is now a dedicated space for Counseling and Wellness located on the 4th floor at 122 S. Michigan.</a:t>
                      </a:r>
                      <a:endParaRPr sz="1500"/>
                    </a:p>
                    <a:p>
                      <a:pPr indent="0" lvl="0" marL="0" rtl="0" algn="l">
                        <a:lnSpc>
                          <a:spcPct val="115000"/>
                        </a:lnSpc>
                        <a:spcBef>
                          <a:spcPts val="1600"/>
                        </a:spcBef>
                        <a:spcAft>
                          <a:spcPts val="0"/>
                        </a:spcAft>
                        <a:buNone/>
                      </a:pPr>
                      <a:r>
                        <a:rPr lang="en-US" sz="1500" u="sng">
                          <a:hlinkClick r:id="rId6"/>
                        </a:rPr>
                        <a:t>https://www.nl.edu/studentservices/studentexperience/studentwellness/</a:t>
                      </a:r>
                      <a:endParaRPr sz="1500" u="sng"/>
                    </a:p>
                    <a:p>
                      <a:pPr indent="0" lvl="0" marL="0" rtl="0" algn="l">
                        <a:lnSpc>
                          <a:spcPct val="115000"/>
                        </a:lnSpc>
                        <a:spcBef>
                          <a:spcPts val="1600"/>
                        </a:spcBef>
                        <a:spcAft>
                          <a:spcPts val="0"/>
                        </a:spcAft>
                        <a:buNone/>
                      </a:pPr>
                      <a:r>
                        <a:rPr lang="en-US" sz="1500" u="sng"/>
                        <a:t>https://nl.edu/food-pantry-and-thrive-resources/campus-and-community-resources/</a:t>
                      </a:r>
                      <a:endParaRPr sz="1500" u="sng"/>
                    </a:p>
                    <a:p>
                      <a:pPr indent="0" lvl="0" marL="0" rtl="0" algn="l">
                        <a:lnSpc>
                          <a:spcPct val="115000"/>
                        </a:lnSpc>
                        <a:spcBef>
                          <a:spcPts val="1600"/>
                        </a:spcBef>
                        <a:spcAft>
                          <a:spcPts val="0"/>
                        </a:spcAft>
                        <a:buNone/>
                      </a:pPr>
                      <a:r>
                        <a:rPr lang="en-US" sz="1500" u="sng">
                          <a:hlinkClick r:id="rId7"/>
                        </a:rPr>
                        <a:t>https://www.nl.edu/continue/continuethriving</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442525">
                <a:tc>
                  <a:txBody>
                    <a:bodyPr/>
                    <a:lstStyle/>
                    <a:p>
                      <a:pPr indent="0" lvl="0" marL="0" rtl="0" algn="l">
                        <a:lnSpc>
                          <a:spcPct val="115000"/>
                        </a:lnSpc>
                        <a:spcBef>
                          <a:spcPts val="1600"/>
                        </a:spcBef>
                        <a:spcAft>
                          <a:spcPts val="0"/>
                        </a:spcAft>
                        <a:buNone/>
                      </a:pPr>
                      <a:r>
                        <a:rPr b="1" i="1" lang="en-US" sz="1600"/>
                        <a:t>Financial Assistance</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400050" lvl="0" marL="609600" rtl="0" algn="l">
                        <a:lnSpc>
                          <a:spcPct val="100000"/>
                        </a:lnSpc>
                        <a:spcBef>
                          <a:spcPts val="0"/>
                        </a:spcBef>
                        <a:spcAft>
                          <a:spcPts val="0"/>
                        </a:spcAft>
                        <a:buSzPts val="1500"/>
                        <a:buChar char="●"/>
                      </a:pPr>
                      <a:r>
                        <a:rPr lang="en-US" sz="1500"/>
                        <a:t>NLU Emergency Fund</a:t>
                      </a:r>
                      <a:endParaRPr sz="1500"/>
                    </a:p>
                    <a:p>
                      <a:pPr indent="-400050" lvl="0" marL="609600" rtl="0" algn="l">
                        <a:lnSpc>
                          <a:spcPct val="100000"/>
                        </a:lnSpc>
                        <a:spcBef>
                          <a:spcPts val="0"/>
                        </a:spcBef>
                        <a:spcAft>
                          <a:spcPts val="0"/>
                        </a:spcAft>
                        <a:buSzPts val="1500"/>
                        <a:buChar char="●"/>
                      </a:pPr>
                      <a:r>
                        <a:rPr lang="en-US" sz="1500"/>
                        <a:t>NLU Tuition Completion Program</a:t>
                      </a:r>
                      <a:endParaRPr sz="1500"/>
                    </a:p>
                    <a:p>
                      <a:pPr indent="-400050" lvl="0" marL="609600" rtl="0" algn="l">
                        <a:lnSpc>
                          <a:spcPct val="100000"/>
                        </a:lnSpc>
                        <a:spcBef>
                          <a:spcPts val="0"/>
                        </a:spcBef>
                        <a:spcAft>
                          <a:spcPts val="0"/>
                        </a:spcAft>
                        <a:buSzPts val="1500"/>
                        <a:buChar char="●"/>
                      </a:pPr>
                      <a:r>
                        <a:rPr lang="en-US" sz="1500"/>
                        <a:t>COVID Scholarships</a:t>
                      </a:r>
                      <a:endParaRPr sz="1500"/>
                    </a:p>
                    <a:p>
                      <a:pPr indent="-400050" lvl="0" marL="609600" rtl="0" algn="l">
                        <a:lnSpc>
                          <a:spcPct val="100000"/>
                        </a:lnSpc>
                        <a:spcBef>
                          <a:spcPts val="0"/>
                        </a:spcBef>
                        <a:spcAft>
                          <a:spcPts val="0"/>
                        </a:spcAft>
                        <a:buSzPts val="1500"/>
                        <a:buChar char="●"/>
                      </a:pPr>
                      <a:r>
                        <a:rPr lang="en-US" sz="1500"/>
                        <a:t>Summer Credit Recovery Scholarships</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3"/>
          <p:cNvSpPr txBox="1"/>
          <p:nvPr>
            <p:ph type="title"/>
          </p:nvPr>
        </p:nvSpPr>
        <p:spPr>
          <a:xfrm>
            <a:off x="2044148" y="261938"/>
            <a:ext cx="10293900" cy="28527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None/>
            </a:pPr>
            <a:r>
              <a:rPr lang="en-US" sz="4500"/>
              <a:t>Jamboard #1: </a:t>
            </a:r>
            <a:endParaRPr sz="4500"/>
          </a:p>
          <a:p>
            <a:pPr indent="0" lvl="0" marL="0" rtl="0" algn="ctr">
              <a:spcBef>
                <a:spcPts val="0"/>
              </a:spcBef>
              <a:spcAft>
                <a:spcPts val="0"/>
              </a:spcAft>
              <a:buNone/>
            </a:pPr>
            <a:r>
              <a:rPr lang="en-US" sz="4500"/>
              <a:t>Participant Check-in</a:t>
            </a:r>
            <a:endParaRPr sz="4500"/>
          </a:p>
          <a:p>
            <a:pPr indent="0" lvl="0" marL="0" rtl="0" algn="ctr">
              <a:spcBef>
                <a:spcPts val="0"/>
              </a:spcBef>
              <a:spcAft>
                <a:spcPts val="0"/>
              </a:spcAft>
              <a:buNone/>
            </a:pPr>
            <a:r>
              <a:rPr lang="en-US" sz="4366">
                <a:solidFill>
                  <a:srgbClr val="0061AF"/>
                </a:solidFill>
              </a:rPr>
              <a:t>How are you doing today? </a:t>
            </a:r>
            <a:endParaRPr sz="4366">
              <a:solidFill>
                <a:srgbClr val="0061AF"/>
              </a:solidFill>
            </a:endParaRPr>
          </a:p>
          <a:p>
            <a:pPr indent="0" lvl="0" marL="0" rtl="0" algn="ctr">
              <a:spcBef>
                <a:spcPts val="0"/>
              </a:spcBef>
              <a:spcAft>
                <a:spcPts val="0"/>
              </a:spcAft>
              <a:buNone/>
            </a:pPr>
            <a:r>
              <a:rPr lang="en-US" sz="4366">
                <a:solidFill>
                  <a:srgbClr val="0061AF"/>
                </a:solidFill>
              </a:rPr>
              <a:t>What is on your mind? </a:t>
            </a:r>
            <a:endParaRPr sz="4366">
              <a:solidFill>
                <a:srgbClr val="0061AF"/>
              </a:solidFill>
            </a:endParaRPr>
          </a:p>
        </p:txBody>
      </p:sp>
      <p:sp>
        <p:nvSpPr>
          <p:cNvPr id="244" name="Google Shape;244;p43"/>
          <p:cNvSpPr txBox="1"/>
          <p:nvPr>
            <p:ph idx="1" type="body"/>
          </p:nvPr>
        </p:nvSpPr>
        <p:spPr>
          <a:xfrm>
            <a:off x="1053550" y="3329360"/>
            <a:ext cx="10293900" cy="27060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a:t>Go to this link to access the jamboard for this presentation:</a:t>
            </a:r>
            <a:endParaRPr/>
          </a:p>
          <a:p>
            <a:pPr indent="0" lvl="0" marL="0" rtl="0" algn="l">
              <a:spcBef>
                <a:spcPts val="1000"/>
              </a:spcBef>
              <a:spcAft>
                <a:spcPts val="0"/>
              </a:spcAft>
              <a:buNone/>
            </a:pPr>
            <a:r>
              <a:rPr lang="en-US" u="sng">
                <a:solidFill>
                  <a:schemeClr val="hlink"/>
                </a:solidFill>
                <a:hlinkClick r:id="rId3"/>
              </a:rPr>
              <a:t>https://jamboard.google.com/d/1G_G3EEd3SH1T-dRsY1l4j3vxAT1lEh7zHBsdhS9RETc/edit?usp=sharing</a:t>
            </a:r>
            <a:endParaRPr/>
          </a:p>
          <a:p>
            <a:pPr indent="0" lvl="0" marL="0" rtl="0" algn="l">
              <a:spcBef>
                <a:spcPts val="1000"/>
              </a:spcBef>
              <a:spcAft>
                <a:spcPts val="0"/>
              </a:spcAft>
              <a:buNone/>
            </a:pPr>
            <a:r>
              <a:rPr lang="en-US"/>
              <a:t>You can use the sticky notes to add text, or insert images.</a:t>
            </a:r>
            <a:endParaRPr/>
          </a:p>
          <a:p>
            <a:pPr indent="0" lvl="0" marL="0" rtl="0" algn="l">
              <a:spcBef>
                <a:spcPts val="1000"/>
              </a:spcBef>
              <a:spcAft>
                <a:spcPts val="0"/>
              </a:spcAft>
              <a:buNone/>
            </a:pPr>
            <a:r>
              <a:rPr lang="en-US"/>
              <a:t>You can also use a sticky note to respond to another person’s check-in.</a:t>
            </a:r>
            <a:endParaRPr/>
          </a:p>
        </p:txBody>
      </p:sp>
      <p:pic>
        <p:nvPicPr>
          <p:cNvPr id="245" name="Google Shape;245;p43"/>
          <p:cNvPicPr preferRelativeResize="0"/>
          <p:nvPr/>
        </p:nvPicPr>
        <p:blipFill>
          <a:blip r:embed="rId4">
            <a:alphaModFix/>
          </a:blip>
          <a:stretch>
            <a:fillRect/>
          </a:stretch>
        </p:blipFill>
        <p:spPr>
          <a:xfrm>
            <a:off x="1053550" y="335300"/>
            <a:ext cx="2705999" cy="27059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61"/>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Best Practices for the Synchronous Zoom Session:</a:t>
            </a:r>
            <a:endParaRPr b="1"/>
          </a:p>
        </p:txBody>
      </p:sp>
      <p:sp>
        <p:nvSpPr>
          <p:cNvPr id="387" name="Google Shape;387;p61"/>
          <p:cNvSpPr txBox="1"/>
          <p:nvPr>
            <p:ph idx="1" type="body"/>
          </p:nvPr>
        </p:nvSpPr>
        <p:spPr>
          <a:xfrm>
            <a:off x="1053548" y="1020726"/>
            <a:ext cx="10836000" cy="5156100"/>
          </a:xfrm>
          <a:prstGeom prst="rect">
            <a:avLst/>
          </a:prstGeom>
        </p:spPr>
        <p:txBody>
          <a:bodyPr anchorCtr="0" anchor="t" bIns="45700" lIns="91425" spcFirstLastPara="1" rIns="91425" wrap="square" tIns="45700">
            <a:noAutofit/>
          </a:bodyPr>
          <a:lstStyle/>
          <a:p>
            <a:pPr indent="-393700" lvl="0" marL="457200" rtl="0" algn="l">
              <a:lnSpc>
                <a:spcPct val="100000"/>
              </a:lnSpc>
              <a:spcBef>
                <a:spcPts val="1000"/>
              </a:spcBef>
              <a:spcAft>
                <a:spcPts val="0"/>
              </a:spcAft>
              <a:buClr>
                <a:srgbClr val="0061AF"/>
              </a:buClr>
              <a:buSzPts val="2600"/>
              <a:buChar char="•"/>
            </a:pPr>
            <a:r>
              <a:rPr lang="en-US" sz="2600">
                <a:solidFill>
                  <a:srgbClr val="0061AF"/>
                </a:solidFill>
              </a:rPr>
              <a:t>Make your zoom classroom easy to access.</a:t>
            </a:r>
            <a:endParaRPr sz="2600">
              <a:solidFill>
                <a:srgbClr val="0061AF"/>
              </a:solidFill>
            </a:endParaRPr>
          </a:p>
          <a:p>
            <a:pPr indent="-393700" lvl="0" marL="457200" rtl="0" algn="l">
              <a:lnSpc>
                <a:spcPct val="100000"/>
              </a:lnSpc>
              <a:spcBef>
                <a:spcPts val="0"/>
              </a:spcBef>
              <a:spcAft>
                <a:spcPts val="0"/>
              </a:spcAft>
              <a:buClr>
                <a:srgbClr val="0061AF"/>
              </a:buClr>
              <a:buSzPts val="2600"/>
              <a:buChar char="•"/>
            </a:pPr>
            <a:r>
              <a:rPr lang="en-US" sz="2600">
                <a:solidFill>
                  <a:srgbClr val="0061AF"/>
                </a:solidFill>
              </a:rPr>
              <a:t>Set expectations for zoom camera usage up front and be consistent with them.</a:t>
            </a:r>
            <a:endParaRPr sz="2600">
              <a:solidFill>
                <a:srgbClr val="0061AF"/>
              </a:solidFill>
            </a:endParaRPr>
          </a:p>
          <a:p>
            <a:pPr indent="-393700" lvl="0" marL="457200" rtl="0" algn="l">
              <a:lnSpc>
                <a:spcPct val="100000"/>
              </a:lnSpc>
              <a:spcBef>
                <a:spcPts val="0"/>
              </a:spcBef>
              <a:spcAft>
                <a:spcPts val="0"/>
              </a:spcAft>
              <a:buClr>
                <a:srgbClr val="0061AF"/>
              </a:buClr>
              <a:buSzPts val="2600"/>
              <a:buChar char="•"/>
            </a:pPr>
            <a:r>
              <a:rPr lang="en-US" sz="2600">
                <a:solidFill>
                  <a:srgbClr val="0061AF"/>
                </a:solidFill>
              </a:rPr>
              <a:t>Break up the time into a variety of active learning experiences.</a:t>
            </a:r>
            <a:endParaRPr sz="2600">
              <a:solidFill>
                <a:srgbClr val="0061AF"/>
              </a:solidFill>
            </a:endParaRPr>
          </a:p>
          <a:p>
            <a:pPr indent="-393700" lvl="0" marL="457200" rtl="0" algn="l">
              <a:lnSpc>
                <a:spcPct val="100000"/>
              </a:lnSpc>
              <a:spcBef>
                <a:spcPts val="0"/>
              </a:spcBef>
              <a:spcAft>
                <a:spcPts val="0"/>
              </a:spcAft>
              <a:buClr>
                <a:srgbClr val="0061AF"/>
              </a:buClr>
              <a:buSzPts val="2600"/>
              <a:buChar char="•"/>
            </a:pPr>
            <a:r>
              <a:rPr lang="en-US" sz="2600">
                <a:solidFill>
                  <a:srgbClr val="0061AF"/>
                </a:solidFill>
              </a:rPr>
              <a:t>Schedule health breaks during class and keep to them.</a:t>
            </a:r>
            <a:endParaRPr sz="2600">
              <a:solidFill>
                <a:srgbClr val="0061AF"/>
              </a:solidFill>
            </a:endParaRPr>
          </a:p>
          <a:p>
            <a:pPr indent="-393700" lvl="0" marL="457200" rtl="0" algn="l">
              <a:lnSpc>
                <a:spcPct val="100000"/>
              </a:lnSpc>
              <a:spcBef>
                <a:spcPts val="0"/>
              </a:spcBef>
              <a:spcAft>
                <a:spcPts val="0"/>
              </a:spcAft>
              <a:buClr>
                <a:srgbClr val="0061AF"/>
              </a:buClr>
              <a:buSzPts val="2600"/>
              <a:buChar char="•"/>
            </a:pPr>
            <a:r>
              <a:rPr lang="en-US" sz="2600">
                <a:solidFill>
                  <a:srgbClr val="0061AF"/>
                </a:solidFill>
              </a:rPr>
              <a:t>Intentionally build community and infuse </a:t>
            </a:r>
            <a:r>
              <a:rPr lang="en-US" sz="2600" u="sng">
                <a:solidFill>
                  <a:schemeClr val="hlink"/>
                </a:solidFill>
                <a:hlinkClick r:id="rId3"/>
              </a:rPr>
              <a:t>culturally responsive practices into your virtual classroom</a:t>
            </a:r>
            <a:r>
              <a:rPr lang="en-US" sz="2600">
                <a:solidFill>
                  <a:srgbClr val="0061AF"/>
                </a:solidFill>
              </a:rPr>
              <a:t>. ← </a:t>
            </a:r>
            <a:r>
              <a:rPr i="1" lang="en-US" sz="2600">
                <a:solidFill>
                  <a:srgbClr val="0061AF"/>
                </a:solidFill>
              </a:rPr>
              <a:t>click link for CRT resource</a:t>
            </a:r>
            <a:endParaRPr i="1" sz="2600">
              <a:solidFill>
                <a:srgbClr val="0061AF"/>
              </a:solidFill>
            </a:endParaRPr>
          </a:p>
          <a:p>
            <a:pPr indent="0" lvl="0" marL="0" rtl="0" algn="l">
              <a:lnSpc>
                <a:spcPct val="100000"/>
              </a:lnSpc>
              <a:spcBef>
                <a:spcPts val="1000"/>
              </a:spcBef>
              <a:spcAft>
                <a:spcPts val="0"/>
              </a:spcAft>
              <a:buNone/>
            </a:pPr>
            <a:r>
              <a:t/>
            </a:r>
            <a:endParaRPr sz="2600">
              <a:solidFill>
                <a:srgbClr val="0061AF"/>
              </a:solidFill>
            </a:endParaRPr>
          </a:p>
          <a:p>
            <a:pPr indent="0" lvl="0" marL="0" rtl="0" algn="l">
              <a:lnSpc>
                <a:spcPct val="100000"/>
              </a:lnSpc>
              <a:spcBef>
                <a:spcPts val="1000"/>
              </a:spcBef>
              <a:spcAft>
                <a:spcPts val="0"/>
              </a:spcAft>
              <a:buNone/>
            </a:pPr>
            <a:r>
              <a:rPr b="1" i="1" lang="en-US" sz="2600">
                <a:solidFill>
                  <a:srgbClr val="0061AF"/>
                </a:solidFill>
              </a:rPr>
              <a:t>Remember, a 3 hour synchronous session does </a:t>
            </a:r>
            <a:r>
              <a:rPr b="1" i="1" lang="en-US" sz="2600" u="sng">
                <a:solidFill>
                  <a:srgbClr val="0061AF"/>
                </a:solidFill>
              </a:rPr>
              <a:t>not</a:t>
            </a:r>
            <a:r>
              <a:rPr b="1" i="1" lang="en-US" sz="2600">
                <a:solidFill>
                  <a:srgbClr val="0061AF"/>
                </a:solidFill>
              </a:rPr>
              <a:t> mean a 3 hour lecture! </a:t>
            </a:r>
            <a:r>
              <a:rPr i="1" lang="en-US" sz="2600">
                <a:solidFill>
                  <a:srgbClr val="0061AF"/>
                </a:solidFill>
              </a:rPr>
              <a:t>Students may be collaborating in groups or partners, working </a:t>
            </a:r>
            <a:r>
              <a:rPr i="1" lang="en-US" sz="2600">
                <a:solidFill>
                  <a:srgbClr val="0061AF"/>
                </a:solidFill>
              </a:rPr>
              <a:t>independently, or meeting 1-1 with the instructor or a learning specialist. They may even go on a virtual field trip; just make sure there is a checkpoint back in the zoom classroom.</a:t>
            </a:r>
            <a:endParaRPr i="1" sz="2600">
              <a:solidFill>
                <a:srgbClr val="0061A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62"/>
          <p:cNvSpPr txBox="1"/>
          <p:nvPr>
            <p:ph type="title"/>
          </p:nvPr>
        </p:nvSpPr>
        <p:spPr>
          <a:xfrm>
            <a:off x="1967950" y="1729949"/>
            <a:ext cx="9836700" cy="2550300"/>
          </a:xfrm>
          <a:prstGeom prst="rect">
            <a:avLst/>
          </a:prstGeom>
        </p:spPr>
        <p:txBody>
          <a:bodyPr anchorCtr="0" anchor="b" bIns="45700" lIns="91425" spcFirstLastPara="1" rIns="91425" wrap="square" tIns="45700">
            <a:noAutofit/>
          </a:bodyPr>
          <a:lstStyle/>
          <a:p>
            <a:pPr indent="0" lvl="0" marL="2286000" rtl="0" algn="l">
              <a:spcBef>
                <a:spcPts val="0"/>
              </a:spcBef>
              <a:spcAft>
                <a:spcPts val="0"/>
              </a:spcAft>
              <a:buSzPts val="990"/>
              <a:buNone/>
            </a:pPr>
            <a:r>
              <a:rPr lang="en-US" sz="4170"/>
              <a:t>Jamboard </a:t>
            </a:r>
            <a:r>
              <a:rPr lang="en-US" sz="4170"/>
              <a:t>#2: </a:t>
            </a:r>
            <a:endParaRPr sz="4170"/>
          </a:p>
          <a:p>
            <a:pPr indent="0" lvl="0" marL="2286000" rtl="0" algn="l">
              <a:spcBef>
                <a:spcPts val="0"/>
              </a:spcBef>
              <a:spcAft>
                <a:spcPts val="0"/>
              </a:spcAft>
              <a:buSzPts val="990"/>
              <a:buNone/>
            </a:pPr>
            <a:r>
              <a:rPr lang="en-US" sz="4170"/>
              <a:t>Modes of Engagement</a:t>
            </a:r>
            <a:endParaRPr sz="4170"/>
          </a:p>
          <a:p>
            <a:pPr indent="0" lvl="0" marL="0" rtl="0" algn="ctr">
              <a:spcBef>
                <a:spcPts val="0"/>
              </a:spcBef>
              <a:spcAft>
                <a:spcPts val="0"/>
              </a:spcAft>
              <a:buSzPts val="990"/>
              <a:buNone/>
            </a:pPr>
            <a:r>
              <a:rPr lang="en-US" sz="3200">
                <a:solidFill>
                  <a:srgbClr val="0061AF"/>
                </a:solidFill>
              </a:rPr>
              <a:t>What are some ways that you engage your students (and measure engagement) in the virtual classroom?</a:t>
            </a:r>
            <a:endParaRPr sz="3200">
              <a:solidFill>
                <a:srgbClr val="0061AF"/>
              </a:solidFill>
            </a:endParaRPr>
          </a:p>
        </p:txBody>
      </p:sp>
      <p:sp>
        <p:nvSpPr>
          <p:cNvPr id="394" name="Google Shape;394;p62"/>
          <p:cNvSpPr txBox="1"/>
          <p:nvPr>
            <p:ph idx="1" type="body"/>
          </p:nvPr>
        </p:nvSpPr>
        <p:spPr>
          <a:xfrm>
            <a:off x="2061375" y="4564100"/>
            <a:ext cx="9667200" cy="15267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a:t>Go to this link to access the jamboard for this presentation:</a:t>
            </a:r>
            <a:endParaRPr/>
          </a:p>
          <a:p>
            <a:pPr indent="0" lvl="0" marL="0" rtl="0" algn="l">
              <a:spcBef>
                <a:spcPts val="1000"/>
              </a:spcBef>
              <a:spcAft>
                <a:spcPts val="0"/>
              </a:spcAft>
              <a:buNone/>
            </a:pPr>
            <a:r>
              <a:rPr lang="en-US" u="sng">
                <a:solidFill>
                  <a:schemeClr val="hlink"/>
                </a:solidFill>
                <a:hlinkClick r:id="rId3"/>
              </a:rPr>
              <a:t>https://jamboard.google.com/d/1G_G3EEd3SH1T-dRsY1l4j3vxAT1lEh7zHBsdhS9RETc/edit?usp=sharing</a:t>
            </a:r>
            <a:endParaRPr/>
          </a:p>
        </p:txBody>
      </p:sp>
      <p:sp>
        <p:nvSpPr>
          <p:cNvPr id="395" name="Google Shape;395;p62"/>
          <p:cNvSpPr/>
          <p:nvPr/>
        </p:nvSpPr>
        <p:spPr>
          <a:xfrm>
            <a:off x="8675800" y="697175"/>
            <a:ext cx="2786700" cy="1672200"/>
          </a:xfrm>
          <a:prstGeom prst="wedgeRoundRectCallout">
            <a:avLst>
              <a:gd fmla="val 49135" name="adj1"/>
              <a:gd fmla="val 84775" name="adj2"/>
              <a:gd fmla="val 0" name="adj3"/>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US" sz="1700"/>
              <a:t>You can choose to respond to either Jamboard #2 or #3 </a:t>
            </a:r>
            <a:endParaRPr b="1" sz="1700"/>
          </a:p>
          <a:p>
            <a:pPr indent="0" lvl="0" marL="0" rtl="0" algn="l">
              <a:spcBef>
                <a:spcPts val="0"/>
              </a:spcBef>
              <a:spcAft>
                <a:spcPts val="0"/>
              </a:spcAft>
              <a:buNone/>
            </a:pPr>
            <a:r>
              <a:rPr b="1" lang="en-US" sz="1700"/>
              <a:t>(or do both!)</a:t>
            </a:r>
            <a:endParaRPr b="1" sz="1700"/>
          </a:p>
        </p:txBody>
      </p:sp>
      <p:pic>
        <p:nvPicPr>
          <p:cNvPr id="396" name="Google Shape;396;p62"/>
          <p:cNvPicPr preferRelativeResize="0"/>
          <p:nvPr/>
        </p:nvPicPr>
        <p:blipFill>
          <a:blip r:embed="rId4">
            <a:alphaModFix/>
          </a:blip>
          <a:stretch>
            <a:fillRect/>
          </a:stretch>
        </p:blipFill>
        <p:spPr>
          <a:xfrm>
            <a:off x="1066226" y="1230563"/>
            <a:ext cx="2982834" cy="198837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63"/>
          <p:cNvSpPr txBox="1"/>
          <p:nvPr>
            <p:ph type="title"/>
          </p:nvPr>
        </p:nvSpPr>
        <p:spPr>
          <a:xfrm>
            <a:off x="3683775" y="1425150"/>
            <a:ext cx="7318500" cy="28527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SzPts val="990"/>
              <a:buNone/>
            </a:pPr>
            <a:r>
              <a:rPr lang="en-US" sz="4470"/>
              <a:t>Jamboard #3: </a:t>
            </a:r>
            <a:endParaRPr sz="4470"/>
          </a:p>
          <a:p>
            <a:pPr indent="0" lvl="0" marL="0" rtl="0" algn="l">
              <a:spcBef>
                <a:spcPts val="0"/>
              </a:spcBef>
              <a:spcAft>
                <a:spcPts val="0"/>
              </a:spcAft>
              <a:buSzPts val="990"/>
              <a:buNone/>
            </a:pPr>
            <a:r>
              <a:rPr lang="en-US" sz="4470"/>
              <a:t>Physical &amp; Mental Health</a:t>
            </a:r>
            <a:endParaRPr sz="4470"/>
          </a:p>
          <a:p>
            <a:pPr indent="0" lvl="0" marL="0" rtl="0" algn="l">
              <a:spcBef>
                <a:spcPts val="0"/>
              </a:spcBef>
              <a:spcAft>
                <a:spcPts val="0"/>
              </a:spcAft>
              <a:buSzPts val="990"/>
              <a:buNone/>
            </a:pPr>
            <a:r>
              <a:rPr lang="en-US" sz="3500">
                <a:solidFill>
                  <a:srgbClr val="0061AF"/>
                </a:solidFill>
              </a:rPr>
              <a:t>How do you combat “zoom fatigue” </a:t>
            </a:r>
            <a:endParaRPr sz="3500">
              <a:solidFill>
                <a:srgbClr val="0061AF"/>
              </a:solidFill>
            </a:endParaRPr>
          </a:p>
          <a:p>
            <a:pPr indent="0" lvl="0" marL="0" rtl="0" algn="l">
              <a:spcBef>
                <a:spcPts val="0"/>
              </a:spcBef>
              <a:spcAft>
                <a:spcPts val="0"/>
              </a:spcAft>
              <a:buSzPts val="990"/>
              <a:buNone/>
            </a:pPr>
            <a:r>
              <a:rPr lang="en-US" sz="3500">
                <a:solidFill>
                  <a:srgbClr val="0061AF"/>
                </a:solidFill>
              </a:rPr>
              <a:t>and nurture physical well-being </a:t>
            </a:r>
            <a:endParaRPr sz="3500">
              <a:solidFill>
                <a:srgbClr val="0061AF"/>
              </a:solidFill>
            </a:endParaRPr>
          </a:p>
          <a:p>
            <a:pPr indent="0" lvl="0" marL="0" rtl="0" algn="l">
              <a:spcBef>
                <a:spcPts val="0"/>
              </a:spcBef>
              <a:spcAft>
                <a:spcPts val="0"/>
              </a:spcAft>
              <a:buSzPts val="990"/>
              <a:buNone/>
            </a:pPr>
            <a:r>
              <a:rPr lang="en-US" sz="3500">
                <a:solidFill>
                  <a:srgbClr val="0061AF"/>
                </a:solidFill>
              </a:rPr>
              <a:t>in the virtual classroom?</a:t>
            </a:r>
            <a:endParaRPr sz="3500">
              <a:solidFill>
                <a:srgbClr val="0061AF"/>
              </a:solidFill>
            </a:endParaRPr>
          </a:p>
        </p:txBody>
      </p:sp>
      <p:sp>
        <p:nvSpPr>
          <p:cNvPr id="403" name="Google Shape;403;p63"/>
          <p:cNvSpPr txBox="1"/>
          <p:nvPr>
            <p:ph idx="1" type="body"/>
          </p:nvPr>
        </p:nvSpPr>
        <p:spPr>
          <a:xfrm>
            <a:off x="1053550" y="4508629"/>
            <a:ext cx="10293900" cy="15267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a:t>Go to this link to access the jamboard for this presentation:</a:t>
            </a:r>
            <a:endParaRPr/>
          </a:p>
          <a:p>
            <a:pPr indent="0" lvl="0" marL="0" rtl="0" algn="l">
              <a:spcBef>
                <a:spcPts val="1000"/>
              </a:spcBef>
              <a:spcAft>
                <a:spcPts val="0"/>
              </a:spcAft>
              <a:buNone/>
            </a:pPr>
            <a:r>
              <a:rPr lang="en-US" u="sng">
                <a:solidFill>
                  <a:schemeClr val="hlink"/>
                </a:solidFill>
                <a:hlinkClick r:id="rId3"/>
              </a:rPr>
              <a:t>https://jamboard.google.com/d/1G_G3EEd3SH1T-dRsY1l4j3vxAT1lEh7zHBsdhS9RETc/edit?usp=sharing</a:t>
            </a:r>
            <a:endParaRPr/>
          </a:p>
        </p:txBody>
      </p:sp>
      <p:sp>
        <p:nvSpPr>
          <p:cNvPr id="404" name="Google Shape;404;p63"/>
          <p:cNvSpPr/>
          <p:nvPr/>
        </p:nvSpPr>
        <p:spPr>
          <a:xfrm>
            <a:off x="8654800" y="375125"/>
            <a:ext cx="2786700" cy="1672200"/>
          </a:xfrm>
          <a:prstGeom prst="wedgeRoundRectCallout">
            <a:avLst>
              <a:gd fmla="val 49135" name="adj1"/>
              <a:gd fmla="val 84775" name="adj2"/>
              <a:gd fmla="val 0" name="adj3"/>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US" sz="1700"/>
              <a:t>You can choose to respond to either Jamboard #2 or #3 </a:t>
            </a:r>
            <a:endParaRPr b="1" sz="1700"/>
          </a:p>
          <a:p>
            <a:pPr indent="0" lvl="0" marL="0" rtl="0" algn="l">
              <a:spcBef>
                <a:spcPts val="0"/>
              </a:spcBef>
              <a:spcAft>
                <a:spcPts val="0"/>
              </a:spcAft>
              <a:buNone/>
            </a:pPr>
            <a:r>
              <a:rPr b="1" lang="en-US" sz="1700"/>
              <a:t>(or do both!)</a:t>
            </a:r>
            <a:endParaRPr b="1" sz="1700"/>
          </a:p>
        </p:txBody>
      </p:sp>
      <p:pic>
        <p:nvPicPr>
          <p:cNvPr id="405" name="Google Shape;405;p63"/>
          <p:cNvPicPr preferRelativeResize="0"/>
          <p:nvPr/>
        </p:nvPicPr>
        <p:blipFill>
          <a:blip r:embed="rId4">
            <a:alphaModFix/>
          </a:blip>
          <a:stretch>
            <a:fillRect/>
          </a:stretch>
        </p:blipFill>
        <p:spPr>
          <a:xfrm>
            <a:off x="1028075" y="2244000"/>
            <a:ext cx="2538026" cy="190352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64"/>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Best Practices for the Synchronous Zoom Session:</a:t>
            </a:r>
            <a:endParaRPr b="1"/>
          </a:p>
        </p:txBody>
      </p:sp>
      <p:sp>
        <p:nvSpPr>
          <p:cNvPr id="412" name="Google Shape;412;p64"/>
          <p:cNvSpPr txBox="1"/>
          <p:nvPr>
            <p:ph idx="1" type="body"/>
          </p:nvPr>
        </p:nvSpPr>
        <p:spPr>
          <a:xfrm>
            <a:off x="1053548" y="1020726"/>
            <a:ext cx="10836000" cy="51561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i="1" lang="en-US">
                <a:solidFill>
                  <a:srgbClr val="0061AF"/>
                </a:solidFill>
              </a:rPr>
              <a:t>Make your zoom classroom easy to access.</a:t>
            </a:r>
            <a:endParaRPr b="1" i="1">
              <a:solidFill>
                <a:srgbClr val="0061AF"/>
              </a:solidFill>
            </a:endParaRPr>
          </a:p>
          <a:p>
            <a:pPr indent="-387350" lvl="0" marL="457200" rtl="0" algn="l">
              <a:lnSpc>
                <a:spcPct val="100000"/>
              </a:lnSpc>
              <a:spcBef>
                <a:spcPts val="1000"/>
              </a:spcBef>
              <a:spcAft>
                <a:spcPts val="0"/>
              </a:spcAft>
              <a:buSzPts val="2500"/>
              <a:buChar char="•"/>
            </a:pPr>
            <a:r>
              <a:rPr lang="en-US" sz="2500"/>
              <a:t>Use a consistent zoom classroom and make sure that the link is posted clearly and in multiple modalities (email, D2L announcement, syllabus).</a:t>
            </a:r>
            <a:endParaRPr sz="2500"/>
          </a:p>
          <a:p>
            <a:pPr indent="-387350" lvl="0" marL="457200" rtl="0" algn="l">
              <a:lnSpc>
                <a:spcPct val="100000"/>
              </a:lnSpc>
              <a:spcBef>
                <a:spcPts val="1000"/>
              </a:spcBef>
              <a:spcAft>
                <a:spcPts val="0"/>
              </a:spcAft>
              <a:buSzPts val="2500"/>
              <a:buChar char="•"/>
            </a:pPr>
            <a:r>
              <a:rPr lang="en-US" sz="2500"/>
              <a:t>Communicate the zoom classroom link well in advance of the first class session.</a:t>
            </a:r>
            <a:endParaRPr sz="2500"/>
          </a:p>
          <a:p>
            <a:pPr indent="-387350" lvl="0" marL="457200" rtl="0" algn="l">
              <a:lnSpc>
                <a:spcPct val="100000"/>
              </a:lnSpc>
              <a:spcBef>
                <a:spcPts val="1000"/>
              </a:spcBef>
              <a:spcAft>
                <a:spcPts val="0"/>
              </a:spcAft>
              <a:buSzPts val="2500"/>
              <a:buChar char="•"/>
            </a:pPr>
            <a:r>
              <a:rPr lang="en-US" sz="2500"/>
              <a:t>Use a consistent zoom room for office hours and communicate your 1-1 availability clearly and regularly.</a:t>
            </a:r>
            <a:endParaRPr sz="2500"/>
          </a:p>
          <a:p>
            <a:pPr indent="-387350" lvl="0" marL="457200" rtl="0" algn="l">
              <a:lnSpc>
                <a:spcPct val="100000"/>
              </a:lnSpc>
              <a:spcBef>
                <a:spcPts val="1000"/>
              </a:spcBef>
              <a:spcAft>
                <a:spcPts val="0"/>
              </a:spcAft>
              <a:buSzPts val="2500"/>
              <a:buChar char="•"/>
            </a:pPr>
            <a:r>
              <a:rPr lang="en-US" sz="2500"/>
              <a:t>Be sure that coaches, department chairs, and the online concierge have access to your virtual classroom location. </a:t>
            </a:r>
            <a:r>
              <a:rPr b="1" lang="en-US" sz="2500">
                <a:highlight>
                  <a:srgbClr val="FFFF00"/>
                </a:highlight>
              </a:rPr>
              <a:t>Add your zoom link to the </a:t>
            </a:r>
            <a:r>
              <a:rPr b="1" lang="en-US" sz="2500" u="sng">
                <a:solidFill>
                  <a:schemeClr val="hlink"/>
                </a:solidFill>
                <a:highlight>
                  <a:srgbClr val="FFFF00"/>
                </a:highlight>
                <a:hlinkClick r:id="rId3"/>
              </a:rPr>
              <a:t>UGC Master Course Links and Office Hours spreadsheet (Fall 2021 tab)</a:t>
            </a:r>
            <a:r>
              <a:rPr b="1" lang="en-US" sz="2500">
                <a:highlight>
                  <a:srgbClr val="FFFF00"/>
                </a:highlight>
              </a:rPr>
              <a:t> ASAP.</a:t>
            </a:r>
            <a:endParaRPr b="1" sz="2500">
              <a:highlight>
                <a:srgbClr val="FFFF00"/>
              </a:highlight>
            </a:endParaRPr>
          </a:p>
          <a:p>
            <a:pPr indent="0" lvl="0" marL="457200" rtl="0" algn="l">
              <a:spcBef>
                <a:spcPts val="1000"/>
              </a:spcBef>
              <a:spcAft>
                <a:spcPts val="0"/>
              </a:spcAft>
              <a:buNone/>
            </a:pPr>
            <a:r>
              <a:t/>
            </a:r>
            <a:endParaRPr sz="25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65"/>
          <p:cNvSpPr txBox="1"/>
          <p:nvPr>
            <p:ph type="title"/>
          </p:nvPr>
        </p:nvSpPr>
        <p:spPr>
          <a:xfrm>
            <a:off x="1117650" y="460450"/>
            <a:ext cx="9956700" cy="1919400"/>
          </a:xfrm>
          <a:prstGeom prst="rect">
            <a:avLst/>
          </a:prstGeom>
        </p:spPr>
        <p:txBody>
          <a:bodyPr anchorCtr="0" anchor="b" bIns="45700" lIns="91425" spcFirstLastPara="1" rIns="91425" wrap="square" tIns="45700">
            <a:normAutofit/>
          </a:bodyPr>
          <a:lstStyle/>
          <a:p>
            <a:pPr indent="0" lvl="0" marL="0" rtl="0" algn="l">
              <a:lnSpc>
                <a:spcPct val="100000"/>
              </a:lnSpc>
              <a:spcBef>
                <a:spcPts val="0"/>
              </a:spcBef>
              <a:spcAft>
                <a:spcPts val="0"/>
              </a:spcAft>
              <a:buNone/>
            </a:pPr>
            <a:r>
              <a:rPr b="1" lang="en-US" sz="3422"/>
              <a:t>New</a:t>
            </a:r>
            <a:r>
              <a:rPr b="1" lang="en-US" sz="3422"/>
              <a:t> for 2021-22:</a:t>
            </a:r>
            <a:endParaRPr b="1" sz="3422"/>
          </a:p>
          <a:p>
            <a:pPr indent="0" lvl="0" marL="0" rtl="0" algn="l">
              <a:lnSpc>
                <a:spcPct val="100000"/>
              </a:lnSpc>
              <a:spcBef>
                <a:spcPts val="0"/>
              </a:spcBef>
              <a:spcAft>
                <a:spcPts val="0"/>
              </a:spcAft>
              <a:buNone/>
            </a:pPr>
            <a:r>
              <a:rPr b="1" lang="en-US" sz="4200">
                <a:solidFill>
                  <a:srgbClr val="0061AF"/>
                </a:solidFill>
              </a:rPr>
              <a:t>Zoom-D2L Integration </a:t>
            </a:r>
            <a:endParaRPr b="1" sz="4200">
              <a:solidFill>
                <a:srgbClr val="0061AF"/>
              </a:solidFill>
            </a:endParaRPr>
          </a:p>
          <a:p>
            <a:pPr indent="0" lvl="0" marL="0" rtl="0" algn="l">
              <a:lnSpc>
                <a:spcPct val="100000"/>
              </a:lnSpc>
              <a:spcBef>
                <a:spcPts val="0"/>
              </a:spcBef>
              <a:spcAft>
                <a:spcPts val="0"/>
              </a:spcAft>
              <a:buNone/>
            </a:pPr>
            <a:r>
              <a:rPr b="1" lang="en-US" sz="4200">
                <a:solidFill>
                  <a:srgbClr val="0061AF"/>
                </a:solidFill>
              </a:rPr>
              <a:t>is now available!</a:t>
            </a:r>
            <a:endParaRPr b="1" sz="4200">
              <a:solidFill>
                <a:srgbClr val="0061AF"/>
              </a:solidFill>
            </a:endParaRPr>
          </a:p>
        </p:txBody>
      </p:sp>
      <p:sp>
        <p:nvSpPr>
          <p:cNvPr id="419" name="Google Shape;419;p65"/>
          <p:cNvSpPr txBox="1"/>
          <p:nvPr>
            <p:ph type="title"/>
          </p:nvPr>
        </p:nvSpPr>
        <p:spPr>
          <a:xfrm>
            <a:off x="1117650" y="2503525"/>
            <a:ext cx="10490100" cy="2998500"/>
          </a:xfrm>
          <a:prstGeom prst="rect">
            <a:avLst/>
          </a:prstGeom>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None/>
            </a:pPr>
            <a:r>
              <a:rPr lang="en-US" sz="2800"/>
              <a:t>There is a new, seamless way to set up Zoom meetings for your class and share them on a dedicated calendar page in</a:t>
            </a:r>
            <a:r>
              <a:rPr lang="en-US" sz="2800"/>
              <a:t> Content, inside D2L</a:t>
            </a:r>
            <a:r>
              <a:rPr lang="en-US" sz="2800"/>
              <a:t>. Visit the Zoom-D2L Integration page linked below for more information, including a video and step-by-step instructions with screenshots.</a:t>
            </a:r>
            <a:endParaRPr sz="2800"/>
          </a:p>
          <a:p>
            <a:pPr indent="0" lvl="0" marL="0" rtl="0" algn="l">
              <a:lnSpc>
                <a:spcPct val="100000"/>
              </a:lnSpc>
              <a:spcBef>
                <a:spcPts val="0"/>
              </a:spcBef>
              <a:spcAft>
                <a:spcPts val="0"/>
              </a:spcAft>
              <a:buNone/>
            </a:pPr>
            <a:r>
              <a:t/>
            </a:r>
            <a:endParaRPr sz="2800"/>
          </a:p>
          <a:p>
            <a:pPr indent="0" lvl="0" marL="0" rtl="0" algn="l">
              <a:lnSpc>
                <a:spcPct val="100000"/>
              </a:lnSpc>
              <a:spcBef>
                <a:spcPts val="0"/>
              </a:spcBef>
              <a:spcAft>
                <a:spcPts val="0"/>
              </a:spcAft>
              <a:buNone/>
            </a:pPr>
            <a:r>
              <a:rPr lang="en-US" sz="2800" u="sng">
                <a:solidFill>
                  <a:schemeClr val="hlink"/>
                </a:solidFill>
                <a:hlinkClick r:id="rId3"/>
              </a:rPr>
              <a:t>https://oit.nl.edu/rich_content/LMS/WhatNew/ZoomSteps.html</a:t>
            </a:r>
            <a:r>
              <a:rPr lang="en-US" sz="2800"/>
              <a:t> </a:t>
            </a:r>
            <a:endParaRPr sz="2800"/>
          </a:p>
          <a:p>
            <a:pPr indent="0" lvl="0" marL="0" rtl="0" algn="l">
              <a:spcBef>
                <a:spcPts val="0"/>
              </a:spcBef>
              <a:spcAft>
                <a:spcPts val="0"/>
              </a:spcAft>
              <a:buNone/>
            </a:pPr>
            <a:r>
              <a:t/>
            </a:r>
            <a:endParaRPr sz="2800"/>
          </a:p>
        </p:txBody>
      </p:sp>
      <p:pic>
        <p:nvPicPr>
          <p:cNvPr id="420" name="Google Shape;420;p65"/>
          <p:cNvPicPr preferRelativeResize="0"/>
          <p:nvPr/>
        </p:nvPicPr>
        <p:blipFill>
          <a:blip r:embed="rId4">
            <a:alphaModFix/>
          </a:blip>
          <a:stretch>
            <a:fillRect/>
          </a:stretch>
        </p:blipFill>
        <p:spPr>
          <a:xfrm>
            <a:off x="7745750" y="232350"/>
            <a:ext cx="3404803" cy="24590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66"/>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Best Practices for the Synchronous Zoom Session:</a:t>
            </a:r>
            <a:endParaRPr b="1"/>
          </a:p>
        </p:txBody>
      </p:sp>
      <p:sp>
        <p:nvSpPr>
          <p:cNvPr id="427" name="Google Shape;427;p66"/>
          <p:cNvSpPr txBox="1"/>
          <p:nvPr>
            <p:ph idx="1" type="body"/>
          </p:nvPr>
        </p:nvSpPr>
        <p:spPr>
          <a:xfrm>
            <a:off x="967823" y="1020726"/>
            <a:ext cx="10836000" cy="51561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i="1" lang="en-US">
                <a:solidFill>
                  <a:srgbClr val="0061AF"/>
                </a:solidFill>
              </a:rPr>
              <a:t>Break up the time into a variety of active learning experiences. </a:t>
            </a:r>
            <a:endParaRPr b="1" i="1">
              <a:solidFill>
                <a:srgbClr val="0061AF"/>
              </a:solidFill>
            </a:endParaRPr>
          </a:p>
          <a:p>
            <a:pPr indent="-368300" lvl="0" marL="457200" rtl="0" algn="l">
              <a:lnSpc>
                <a:spcPct val="100000"/>
              </a:lnSpc>
              <a:spcBef>
                <a:spcPts val="1000"/>
              </a:spcBef>
              <a:spcAft>
                <a:spcPts val="0"/>
              </a:spcAft>
              <a:buSzPts val="2200"/>
              <a:buChar char="•"/>
            </a:pPr>
            <a:r>
              <a:rPr lang="en-US" sz="2200"/>
              <a:t>Small group work in collaboration.</a:t>
            </a:r>
            <a:endParaRPr sz="2200"/>
          </a:p>
          <a:p>
            <a:pPr indent="-368300" lvl="0" marL="457200" rtl="0" algn="l">
              <a:lnSpc>
                <a:spcPct val="100000"/>
              </a:lnSpc>
              <a:spcBef>
                <a:spcPts val="1000"/>
              </a:spcBef>
              <a:spcAft>
                <a:spcPts val="0"/>
              </a:spcAft>
              <a:buSzPts val="2200"/>
              <a:buChar char="•"/>
            </a:pPr>
            <a:r>
              <a:rPr lang="en-US" sz="2200"/>
              <a:t>Partner work and peer reviews.</a:t>
            </a:r>
            <a:endParaRPr sz="2200"/>
          </a:p>
          <a:p>
            <a:pPr indent="-368300" lvl="0" marL="457200" rtl="0" algn="l">
              <a:lnSpc>
                <a:spcPct val="100000"/>
              </a:lnSpc>
              <a:spcBef>
                <a:spcPts val="1000"/>
              </a:spcBef>
              <a:spcAft>
                <a:spcPts val="0"/>
              </a:spcAft>
              <a:buSzPts val="2200"/>
              <a:buChar char="•"/>
            </a:pPr>
            <a:r>
              <a:rPr lang="en-US" sz="2200"/>
              <a:t>Student-centered, whole class discussion.</a:t>
            </a:r>
            <a:endParaRPr sz="2200"/>
          </a:p>
          <a:p>
            <a:pPr indent="-368300" lvl="0" marL="457200" rtl="0" algn="l">
              <a:lnSpc>
                <a:spcPct val="100000"/>
              </a:lnSpc>
              <a:spcBef>
                <a:spcPts val="1000"/>
              </a:spcBef>
              <a:spcAft>
                <a:spcPts val="0"/>
              </a:spcAft>
              <a:buSzPts val="2200"/>
              <a:buChar char="•"/>
            </a:pPr>
            <a:r>
              <a:rPr lang="en-US" sz="2200"/>
              <a:t>Small group discussion &amp; share to whole class.</a:t>
            </a:r>
            <a:endParaRPr sz="2200"/>
          </a:p>
          <a:p>
            <a:pPr indent="-368300" lvl="0" marL="457200" rtl="0" algn="l">
              <a:lnSpc>
                <a:spcPct val="100000"/>
              </a:lnSpc>
              <a:spcBef>
                <a:spcPts val="1000"/>
              </a:spcBef>
              <a:spcAft>
                <a:spcPts val="0"/>
              </a:spcAft>
              <a:buSzPts val="2200"/>
              <a:buChar char="•"/>
            </a:pPr>
            <a:r>
              <a:rPr lang="en-US" sz="2200"/>
              <a:t>Structured independent work time with instructor checkpoints.</a:t>
            </a:r>
            <a:endParaRPr sz="2200"/>
          </a:p>
          <a:p>
            <a:pPr indent="-368300" lvl="0" marL="457200" rtl="0" algn="l">
              <a:lnSpc>
                <a:spcPct val="100000"/>
              </a:lnSpc>
              <a:spcBef>
                <a:spcPts val="1000"/>
              </a:spcBef>
              <a:spcAft>
                <a:spcPts val="0"/>
              </a:spcAft>
              <a:buSzPts val="2200"/>
              <a:buChar char="•"/>
            </a:pPr>
            <a:r>
              <a:rPr lang="en-US" sz="2200"/>
              <a:t>Virtual field trips with reflections or reports back.</a:t>
            </a:r>
            <a:endParaRPr sz="2200"/>
          </a:p>
          <a:p>
            <a:pPr indent="-368300" lvl="0" marL="457200" rtl="0" algn="l">
              <a:lnSpc>
                <a:spcPct val="100000"/>
              </a:lnSpc>
              <a:spcBef>
                <a:spcPts val="1000"/>
              </a:spcBef>
              <a:spcAft>
                <a:spcPts val="0"/>
              </a:spcAft>
              <a:buSzPts val="2200"/>
              <a:buChar char="•"/>
            </a:pPr>
            <a:r>
              <a:rPr lang="en-US" sz="2200"/>
              <a:t>1-1 meetings with students (while the class is engaged in partner, group, or solo work). Breakout rooms work well for 1-1 meetings.</a:t>
            </a:r>
            <a:endParaRPr sz="2200"/>
          </a:p>
          <a:p>
            <a:pPr indent="-368300" lvl="0" marL="457200" rtl="0" algn="l">
              <a:lnSpc>
                <a:spcPct val="100000"/>
              </a:lnSpc>
              <a:spcBef>
                <a:spcPts val="1000"/>
              </a:spcBef>
              <a:spcAft>
                <a:spcPts val="1000"/>
              </a:spcAft>
              <a:buSzPts val="2200"/>
              <a:buChar char="•"/>
            </a:pPr>
            <a:r>
              <a:rPr lang="en-US" sz="2200"/>
              <a:t>Consider inviting a </a:t>
            </a:r>
            <a:r>
              <a:rPr lang="en-US" sz="2200"/>
              <a:t>writing, math, or learning specialist to your virtual classroom who can work with students 1-1 or in small groups during the synchronous zoom session (in a breakout room).</a:t>
            </a:r>
            <a:endParaRPr sz="22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67"/>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Best Practices for the Synchronous Zoom Session:</a:t>
            </a:r>
            <a:endParaRPr b="1"/>
          </a:p>
        </p:txBody>
      </p:sp>
      <p:sp>
        <p:nvSpPr>
          <p:cNvPr id="434" name="Google Shape;434;p67"/>
          <p:cNvSpPr txBox="1"/>
          <p:nvPr>
            <p:ph idx="1" type="body"/>
          </p:nvPr>
        </p:nvSpPr>
        <p:spPr>
          <a:xfrm>
            <a:off x="1053548" y="1020726"/>
            <a:ext cx="10836000" cy="51561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i="1" lang="en-US">
                <a:solidFill>
                  <a:srgbClr val="0061AF"/>
                </a:solidFill>
              </a:rPr>
              <a:t>Break up the time into a variety of active learning experiences.</a:t>
            </a:r>
            <a:endParaRPr b="1" i="1">
              <a:solidFill>
                <a:srgbClr val="0061AF"/>
              </a:solidFill>
            </a:endParaRPr>
          </a:p>
          <a:p>
            <a:pPr indent="-368300" lvl="0" marL="457200" rtl="0" algn="l">
              <a:lnSpc>
                <a:spcPct val="100000"/>
              </a:lnSpc>
              <a:spcBef>
                <a:spcPts val="1000"/>
              </a:spcBef>
              <a:spcAft>
                <a:spcPts val="0"/>
              </a:spcAft>
              <a:buSzPts val="2200"/>
              <a:buChar char="•"/>
            </a:pPr>
            <a:r>
              <a:rPr lang="en-US" sz="2200"/>
              <a:t>Incorporate student voice regularly through a variety of modalities - sharing aloud, structured discussion, zoom chat, padlet, and other technologies.</a:t>
            </a:r>
            <a:endParaRPr sz="2200"/>
          </a:p>
          <a:p>
            <a:pPr indent="-368300" lvl="0" marL="457200" rtl="0" algn="l">
              <a:lnSpc>
                <a:spcPct val="100000"/>
              </a:lnSpc>
              <a:spcBef>
                <a:spcPts val="1000"/>
              </a:spcBef>
              <a:spcAft>
                <a:spcPts val="0"/>
              </a:spcAft>
              <a:buSzPts val="2200"/>
              <a:buChar char="•"/>
            </a:pPr>
            <a:r>
              <a:rPr lang="en-US" sz="2200"/>
              <a:t>Try a “waterfall” approach to zoom chat responses to encourage 100% participation and more effective comprehension check.</a:t>
            </a:r>
            <a:endParaRPr sz="2200"/>
          </a:p>
          <a:p>
            <a:pPr indent="-368300" lvl="0" marL="457200" rtl="0" algn="l">
              <a:lnSpc>
                <a:spcPct val="100000"/>
              </a:lnSpc>
              <a:spcBef>
                <a:spcPts val="1000"/>
              </a:spcBef>
              <a:spcAft>
                <a:spcPts val="0"/>
              </a:spcAft>
              <a:buSzPts val="2200"/>
              <a:buChar char="•"/>
            </a:pPr>
            <a:r>
              <a:rPr lang="en-US" sz="2200"/>
              <a:t>Consider utilizing a consistent “Do Now” activity (journal, quizlet) to begin class. Regular structures to the daily agenda help create consistency for students.</a:t>
            </a:r>
            <a:endParaRPr sz="2200"/>
          </a:p>
          <a:p>
            <a:pPr indent="-368300" lvl="0" marL="457200" rtl="0" algn="l">
              <a:lnSpc>
                <a:spcPct val="100000"/>
              </a:lnSpc>
              <a:spcBef>
                <a:spcPts val="1000"/>
              </a:spcBef>
              <a:spcAft>
                <a:spcPts val="0"/>
              </a:spcAft>
              <a:buSzPts val="2200"/>
              <a:buChar char="•"/>
            </a:pPr>
            <a:r>
              <a:rPr lang="en-US" sz="2200"/>
              <a:t>Combine attendance-taking with a more meaningful activity (such as a check-in using Googledocs, Padlet, or Jamboard) to set the tone and gauge students’ mood and needs.</a:t>
            </a:r>
            <a:endParaRPr sz="2200"/>
          </a:p>
          <a:p>
            <a:pPr indent="-368300" lvl="0" marL="457200" rtl="0" algn="l">
              <a:lnSpc>
                <a:spcPct val="100000"/>
              </a:lnSpc>
              <a:spcBef>
                <a:spcPts val="1000"/>
              </a:spcBef>
              <a:spcAft>
                <a:spcPts val="1000"/>
              </a:spcAft>
              <a:buSzPts val="2200"/>
              <a:buChar char="•"/>
            </a:pPr>
            <a:r>
              <a:rPr lang="en-US" sz="2200"/>
              <a:t>Incorporate regular informal writing opportunities.</a:t>
            </a:r>
            <a:endParaRPr sz="2200"/>
          </a:p>
        </p:txBody>
      </p:sp>
      <p:sp>
        <p:nvSpPr>
          <p:cNvPr id="435" name="Google Shape;435;p67"/>
          <p:cNvSpPr txBox="1"/>
          <p:nvPr/>
        </p:nvSpPr>
        <p:spPr>
          <a:xfrm>
            <a:off x="1720875" y="5817125"/>
            <a:ext cx="5234400" cy="400200"/>
          </a:xfrm>
          <a:prstGeom prst="rect">
            <a:avLst/>
          </a:prstGeom>
          <a:solidFill>
            <a:srgbClr val="DAEE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Jamboard #2 share-out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68"/>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Best Practices for the Synchronous Zoom Session:</a:t>
            </a:r>
            <a:endParaRPr b="1"/>
          </a:p>
        </p:txBody>
      </p:sp>
      <p:sp>
        <p:nvSpPr>
          <p:cNvPr id="442" name="Google Shape;442;p68"/>
          <p:cNvSpPr txBox="1"/>
          <p:nvPr>
            <p:ph idx="1" type="body"/>
          </p:nvPr>
        </p:nvSpPr>
        <p:spPr>
          <a:xfrm>
            <a:off x="1053548" y="1020726"/>
            <a:ext cx="10836000" cy="51561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i="1" lang="en-US">
                <a:solidFill>
                  <a:srgbClr val="0061AF"/>
                </a:solidFill>
              </a:rPr>
              <a:t>Schedule health breaks during class and keep to them. </a:t>
            </a:r>
            <a:endParaRPr b="1" i="1">
              <a:solidFill>
                <a:srgbClr val="0061AF"/>
              </a:solidFill>
            </a:endParaRPr>
          </a:p>
          <a:p>
            <a:pPr indent="-387350" lvl="0" marL="457200" rtl="0" algn="l">
              <a:lnSpc>
                <a:spcPct val="100000"/>
              </a:lnSpc>
              <a:spcBef>
                <a:spcPts val="1000"/>
              </a:spcBef>
              <a:spcAft>
                <a:spcPts val="0"/>
              </a:spcAft>
              <a:buSzPts val="2500"/>
              <a:buChar char="•"/>
            </a:pPr>
            <a:r>
              <a:rPr lang="en-US" sz="2500"/>
              <a:t>Be intentional about remembering to give 1-2 breaks every session. Schedule them into your lesson agenda and set alarms if needed. </a:t>
            </a:r>
            <a:endParaRPr sz="2500"/>
          </a:p>
          <a:p>
            <a:pPr indent="-387350" lvl="0" marL="457200" rtl="0" algn="l">
              <a:lnSpc>
                <a:spcPct val="100000"/>
              </a:lnSpc>
              <a:spcBef>
                <a:spcPts val="1000"/>
              </a:spcBef>
              <a:spcAft>
                <a:spcPts val="0"/>
              </a:spcAft>
              <a:buSzPts val="2500"/>
              <a:buChar char="•"/>
            </a:pPr>
            <a:r>
              <a:rPr lang="en-US" sz="2500"/>
              <a:t>Offer healthful suggestions for students about what to do during the breaks (a simple stretch routine, for example, or a guided meditation). </a:t>
            </a:r>
            <a:endParaRPr sz="2500"/>
          </a:p>
          <a:p>
            <a:pPr indent="-387350" lvl="0" marL="457200" rtl="0" algn="l">
              <a:lnSpc>
                <a:spcPct val="100000"/>
              </a:lnSpc>
              <a:spcBef>
                <a:spcPts val="1000"/>
              </a:spcBef>
              <a:spcAft>
                <a:spcPts val="0"/>
              </a:spcAft>
              <a:buSzPts val="2500"/>
              <a:buChar char="•"/>
            </a:pPr>
            <a:r>
              <a:rPr lang="en-US" sz="2500"/>
              <a:t>Remind students (and yourself) to give your eyes breaks by getting up from the screen and looking at objects in the room.</a:t>
            </a:r>
            <a:endParaRPr sz="2500"/>
          </a:p>
          <a:p>
            <a:pPr indent="-387350" lvl="0" marL="457200" rtl="0" algn="l">
              <a:lnSpc>
                <a:spcPct val="100000"/>
              </a:lnSpc>
              <a:spcBef>
                <a:spcPts val="1000"/>
              </a:spcBef>
              <a:spcAft>
                <a:spcPts val="0"/>
              </a:spcAft>
              <a:buSzPts val="2500"/>
              <a:buChar char="•"/>
            </a:pPr>
            <a:r>
              <a:rPr lang="en-US" sz="2500"/>
              <a:t>Take care of your own needs too! </a:t>
            </a:r>
            <a:endParaRPr sz="2500"/>
          </a:p>
          <a:p>
            <a:pPr indent="-387350" lvl="0" marL="457200" rtl="0" algn="l">
              <a:lnSpc>
                <a:spcPct val="100000"/>
              </a:lnSpc>
              <a:spcBef>
                <a:spcPts val="1000"/>
              </a:spcBef>
              <a:spcAft>
                <a:spcPts val="1000"/>
              </a:spcAft>
              <a:buSzPts val="2500"/>
              <a:buChar char="•"/>
            </a:pPr>
            <a:r>
              <a:rPr lang="en-US" sz="2500"/>
              <a:t>Don’t go more than 90 minutes (60 is better) without building in some steps or other physical movement.</a:t>
            </a:r>
            <a:endParaRPr sz="2500"/>
          </a:p>
        </p:txBody>
      </p:sp>
      <p:sp>
        <p:nvSpPr>
          <p:cNvPr id="443" name="Google Shape;443;p68"/>
          <p:cNvSpPr txBox="1"/>
          <p:nvPr/>
        </p:nvSpPr>
        <p:spPr>
          <a:xfrm>
            <a:off x="1720875" y="5817125"/>
            <a:ext cx="5234400" cy="400200"/>
          </a:xfrm>
          <a:prstGeom prst="rect">
            <a:avLst/>
          </a:prstGeom>
          <a:solidFill>
            <a:srgbClr val="DAEE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Jamboard #3 share-out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69"/>
          <p:cNvSpPr txBox="1"/>
          <p:nvPr>
            <p:ph type="title"/>
          </p:nvPr>
        </p:nvSpPr>
        <p:spPr>
          <a:xfrm>
            <a:off x="1053550" y="237519"/>
            <a:ext cx="10836000" cy="13389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Recommended Professional Development:</a:t>
            </a:r>
            <a:endParaRPr/>
          </a:p>
          <a:p>
            <a:pPr indent="0" lvl="0" marL="0" rtl="0" algn="l">
              <a:lnSpc>
                <a:spcPct val="100000"/>
              </a:lnSpc>
              <a:spcBef>
                <a:spcPts val="0"/>
              </a:spcBef>
              <a:spcAft>
                <a:spcPts val="0"/>
              </a:spcAft>
              <a:buNone/>
            </a:pPr>
            <a:r>
              <a:rPr b="1" lang="en-US" sz="3000"/>
              <a:t>Excellence in Online and Remote Teaching</a:t>
            </a:r>
            <a:r>
              <a:rPr b="1" lang="en-US" sz="3000"/>
              <a:t> (EORT)</a:t>
            </a:r>
            <a:endParaRPr sz="3000"/>
          </a:p>
        </p:txBody>
      </p:sp>
      <p:sp>
        <p:nvSpPr>
          <p:cNvPr id="450" name="Google Shape;450;p69"/>
          <p:cNvSpPr txBox="1"/>
          <p:nvPr>
            <p:ph idx="1" type="body"/>
          </p:nvPr>
        </p:nvSpPr>
        <p:spPr>
          <a:xfrm>
            <a:off x="1053548" y="1576426"/>
            <a:ext cx="10836000" cy="51561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lang="en-US" sz="2400"/>
              <a:t>All instructors teaching virtual/remote courses in the UGC are </a:t>
            </a:r>
            <a:r>
              <a:rPr lang="en-US" sz="2400" u="sng"/>
              <a:t>strongly </a:t>
            </a:r>
            <a:r>
              <a:rPr lang="en-US" sz="2400"/>
              <a:t>encouraged to participate in the </a:t>
            </a:r>
            <a:r>
              <a:rPr b="1" lang="en-US" sz="2400"/>
              <a:t>Excellence in Online and Remote Teaching (“EORT”) course</a:t>
            </a:r>
            <a:r>
              <a:rPr lang="en-US" sz="2400"/>
              <a:t> offered quarterly through the Center for Teaching and Learning Excellence at NLU.</a:t>
            </a:r>
            <a:endParaRPr sz="2400"/>
          </a:p>
          <a:p>
            <a:pPr indent="-381000" lvl="0" marL="457200" rtl="0" algn="l">
              <a:lnSpc>
                <a:spcPct val="100000"/>
              </a:lnSpc>
              <a:spcBef>
                <a:spcPts val="1000"/>
              </a:spcBef>
              <a:spcAft>
                <a:spcPts val="0"/>
              </a:spcAft>
              <a:buSzPts val="2400"/>
              <a:buChar char="•"/>
            </a:pPr>
            <a:r>
              <a:rPr lang="en-US" sz="2400"/>
              <a:t>For more information and to register: </a:t>
            </a:r>
            <a:r>
              <a:rPr lang="en-US" sz="2400" u="sng">
                <a:solidFill>
                  <a:schemeClr val="hlink"/>
                </a:solidFill>
                <a:hlinkClick r:id="rId3"/>
              </a:rPr>
              <a:t>https://nl.edu/ctle/engaging-and-supporting-faculty/excellence-in-online-and-remote-teaching/</a:t>
            </a:r>
            <a:endParaRPr sz="2400"/>
          </a:p>
          <a:p>
            <a:pPr indent="-381000" lvl="0" marL="457200" rtl="0" algn="l">
              <a:lnSpc>
                <a:spcPct val="100000"/>
              </a:lnSpc>
              <a:spcBef>
                <a:spcPts val="0"/>
              </a:spcBef>
              <a:spcAft>
                <a:spcPts val="0"/>
              </a:spcAft>
              <a:buSzPts val="2400"/>
              <a:buChar char="•"/>
            </a:pPr>
            <a:r>
              <a:rPr lang="en-US" sz="2400"/>
              <a:t>EORT includes</a:t>
            </a:r>
            <a:r>
              <a:rPr lang="en-US" sz="2400"/>
              <a:t> readings, resources, asynchronous discussion </a:t>
            </a:r>
            <a:r>
              <a:rPr lang="en-US" sz="2400"/>
              <a:t>activities</a:t>
            </a:r>
            <a:r>
              <a:rPr lang="en-US" sz="2400"/>
              <a:t>, and periodic synchronous workshops.</a:t>
            </a:r>
            <a:endParaRPr sz="2400"/>
          </a:p>
          <a:p>
            <a:pPr indent="-381000" lvl="0" marL="457200" rtl="0" algn="l">
              <a:lnSpc>
                <a:spcPct val="100000"/>
              </a:lnSpc>
              <a:spcBef>
                <a:spcPts val="0"/>
              </a:spcBef>
              <a:spcAft>
                <a:spcPts val="0"/>
              </a:spcAft>
              <a:buSzPts val="2400"/>
              <a:buChar char="•"/>
            </a:pPr>
            <a:r>
              <a:rPr lang="en-US" sz="2400"/>
              <a:t>EORT is free, self-paced, and you only need to consume what is most meaningful to you!</a:t>
            </a:r>
            <a:endParaRPr sz="2400"/>
          </a:p>
          <a:p>
            <a:pPr indent="0" lvl="0" marL="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a:p>
            <a:pPr indent="0" lvl="0" marL="45720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70"/>
          <p:cNvSpPr txBox="1"/>
          <p:nvPr>
            <p:ph type="title"/>
          </p:nvPr>
        </p:nvSpPr>
        <p:spPr>
          <a:xfrm>
            <a:off x="1053550" y="237519"/>
            <a:ext cx="10836000" cy="13389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Recommended Professional Development:</a:t>
            </a:r>
            <a:endParaRPr/>
          </a:p>
          <a:p>
            <a:pPr indent="0" lvl="0" marL="0" rtl="0" algn="l">
              <a:lnSpc>
                <a:spcPct val="100000"/>
              </a:lnSpc>
              <a:spcBef>
                <a:spcPts val="0"/>
              </a:spcBef>
              <a:spcAft>
                <a:spcPts val="0"/>
              </a:spcAft>
              <a:buNone/>
            </a:pPr>
            <a:r>
              <a:rPr b="1" lang="en-US" sz="3000"/>
              <a:t>Excellence in Online and Remote Teaching</a:t>
            </a:r>
            <a:r>
              <a:rPr b="1" lang="en-US" sz="3000"/>
              <a:t> (EORT)</a:t>
            </a:r>
            <a:endParaRPr sz="3000"/>
          </a:p>
        </p:txBody>
      </p:sp>
      <p:sp>
        <p:nvSpPr>
          <p:cNvPr id="457" name="Google Shape;457;p70"/>
          <p:cNvSpPr txBox="1"/>
          <p:nvPr>
            <p:ph idx="1" type="body"/>
          </p:nvPr>
        </p:nvSpPr>
        <p:spPr>
          <a:xfrm>
            <a:off x="1053548" y="1576426"/>
            <a:ext cx="10836000" cy="51561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lang="en-US" sz="2400"/>
              <a:t>EORT is </a:t>
            </a:r>
            <a:r>
              <a:rPr lang="en-US" sz="2400"/>
              <a:t>self-paced</a:t>
            </a:r>
            <a:r>
              <a:rPr lang="en-US" sz="2400"/>
              <a:t> - you only need to engage in the modules most meaningful to you! You can return to other modules on your own time as desired.</a:t>
            </a:r>
            <a:endParaRPr sz="2400"/>
          </a:p>
          <a:p>
            <a:pPr indent="-381000" lvl="0" marL="457200" rtl="0" algn="l">
              <a:lnSpc>
                <a:spcPct val="100000"/>
              </a:lnSpc>
              <a:spcBef>
                <a:spcPts val="1000"/>
              </a:spcBef>
              <a:spcAft>
                <a:spcPts val="0"/>
              </a:spcAft>
              <a:buSzPts val="2400"/>
              <a:buChar char="•"/>
            </a:pPr>
            <a:r>
              <a:rPr lang="en-US" sz="2400"/>
              <a:t>Module 1: Beginning Your Course</a:t>
            </a:r>
            <a:endParaRPr sz="2400"/>
          </a:p>
          <a:p>
            <a:pPr indent="-381000" lvl="0" marL="457200" rtl="0" algn="l">
              <a:lnSpc>
                <a:spcPct val="100000"/>
              </a:lnSpc>
              <a:spcBef>
                <a:spcPts val="0"/>
              </a:spcBef>
              <a:spcAft>
                <a:spcPts val="0"/>
              </a:spcAft>
              <a:buSzPts val="2400"/>
              <a:buChar char="•"/>
            </a:pPr>
            <a:r>
              <a:rPr i="1" lang="en-US" sz="2400"/>
              <a:t>Module 2: Online and Remote Teaching Foundations*</a:t>
            </a:r>
            <a:endParaRPr i="1" sz="2400"/>
          </a:p>
          <a:p>
            <a:pPr indent="-381000" lvl="0" marL="457200" rtl="0" algn="l">
              <a:lnSpc>
                <a:spcPct val="100000"/>
              </a:lnSpc>
              <a:spcBef>
                <a:spcPts val="0"/>
              </a:spcBef>
              <a:spcAft>
                <a:spcPts val="0"/>
              </a:spcAft>
              <a:buSzPts val="2400"/>
              <a:buChar char="•"/>
            </a:pPr>
            <a:r>
              <a:rPr i="1" lang="en-US" sz="2400"/>
              <a:t>Module 3: Creating Faculty Presence in an Online Environment*</a:t>
            </a:r>
            <a:endParaRPr i="1" sz="2400"/>
          </a:p>
          <a:p>
            <a:pPr indent="-381000" lvl="0" marL="457200" rtl="0" algn="l">
              <a:lnSpc>
                <a:spcPct val="100000"/>
              </a:lnSpc>
              <a:spcBef>
                <a:spcPts val="0"/>
              </a:spcBef>
              <a:spcAft>
                <a:spcPts val="0"/>
              </a:spcAft>
              <a:buSzPts val="2400"/>
              <a:buChar char="•"/>
            </a:pPr>
            <a:r>
              <a:rPr i="1" lang="en-US" sz="2400"/>
              <a:t>Module 4: Teaching Your Course: Engaging Students Synchronously*</a:t>
            </a:r>
            <a:endParaRPr i="1" sz="2400"/>
          </a:p>
          <a:p>
            <a:pPr indent="-381000" lvl="0" marL="457200" rtl="0" algn="l">
              <a:lnSpc>
                <a:spcPct val="100000"/>
              </a:lnSpc>
              <a:spcBef>
                <a:spcPts val="0"/>
              </a:spcBef>
              <a:spcAft>
                <a:spcPts val="0"/>
              </a:spcAft>
              <a:buSzPts val="2400"/>
              <a:buChar char="•"/>
            </a:pPr>
            <a:r>
              <a:rPr lang="en-US" sz="2400"/>
              <a:t>Modules 5 &amp; 6: Teaching Your Course: Engaging Students Asynchronously</a:t>
            </a:r>
            <a:endParaRPr sz="2400"/>
          </a:p>
          <a:p>
            <a:pPr indent="-381000" lvl="0" marL="457200" rtl="0" algn="l">
              <a:lnSpc>
                <a:spcPct val="100000"/>
              </a:lnSpc>
              <a:spcBef>
                <a:spcPts val="0"/>
              </a:spcBef>
              <a:spcAft>
                <a:spcPts val="0"/>
              </a:spcAft>
              <a:buSzPts val="2400"/>
              <a:buChar char="•"/>
            </a:pPr>
            <a:r>
              <a:rPr i="1" lang="en-US" sz="2400"/>
              <a:t>Module 7: Teaching Your Course: Data-Driven Instruction*</a:t>
            </a:r>
            <a:endParaRPr i="1" sz="2400"/>
          </a:p>
          <a:p>
            <a:pPr indent="-381000" lvl="0" marL="457200" rtl="0" algn="l">
              <a:lnSpc>
                <a:spcPct val="100000"/>
              </a:lnSpc>
              <a:spcBef>
                <a:spcPts val="0"/>
              </a:spcBef>
              <a:spcAft>
                <a:spcPts val="0"/>
              </a:spcAft>
              <a:buSzPts val="2400"/>
              <a:buChar char="•"/>
            </a:pPr>
            <a:r>
              <a:rPr lang="en-US" sz="2400"/>
              <a:t>Module 8: Wrapping Up Your Course</a:t>
            </a:r>
            <a:endParaRPr sz="2400"/>
          </a:p>
          <a:p>
            <a:pPr indent="-381000" lvl="0" marL="457200" rtl="0" algn="l">
              <a:lnSpc>
                <a:spcPct val="100000"/>
              </a:lnSpc>
              <a:spcBef>
                <a:spcPts val="0"/>
              </a:spcBef>
              <a:spcAft>
                <a:spcPts val="0"/>
              </a:spcAft>
              <a:buSzPts val="2400"/>
              <a:buChar char="•"/>
            </a:pPr>
            <a:r>
              <a:rPr lang="en-US" sz="2400"/>
              <a:t>Module 9: Bimodal Teaching</a:t>
            </a:r>
            <a:endParaRPr sz="2400"/>
          </a:p>
          <a:p>
            <a:pPr indent="0" lvl="0" marL="0" rtl="0" algn="l">
              <a:lnSpc>
                <a:spcPct val="100000"/>
              </a:lnSpc>
              <a:spcBef>
                <a:spcPts val="1000"/>
              </a:spcBef>
              <a:spcAft>
                <a:spcPts val="0"/>
              </a:spcAft>
              <a:buNone/>
            </a:pPr>
            <a:r>
              <a:rPr i="1" lang="en-US" sz="2400"/>
              <a:t>*EORT modules especially recommended for remote/virtual instructors</a:t>
            </a:r>
            <a:endParaRPr i="1" sz="2400"/>
          </a:p>
          <a:p>
            <a:pPr indent="0" lvl="0" marL="0" rtl="0" algn="l">
              <a:lnSpc>
                <a:spcPct val="100000"/>
              </a:lnSpc>
              <a:spcBef>
                <a:spcPts val="1000"/>
              </a:spcBef>
              <a:spcAft>
                <a:spcPts val="0"/>
              </a:spcAft>
              <a:buNone/>
            </a:pPr>
            <a:r>
              <a:rPr i="1" lang="en-US" sz="2400" u="sng">
                <a:solidFill>
                  <a:schemeClr val="hlink"/>
                </a:solidFill>
                <a:hlinkClick r:id="rId3"/>
              </a:rPr>
              <a:t>EORT registration link</a:t>
            </a:r>
            <a:endParaRPr i="1" sz="2400"/>
          </a:p>
          <a:p>
            <a:pPr indent="0" lvl="0" marL="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a:p>
            <a:pPr indent="0" lvl="0" marL="45720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4"/>
          <p:cNvSpPr txBox="1"/>
          <p:nvPr>
            <p:ph type="title"/>
          </p:nvPr>
        </p:nvSpPr>
        <p:spPr>
          <a:xfrm>
            <a:off x="1053548" y="226229"/>
            <a:ext cx="10835971" cy="72289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a:t>Who am I?</a:t>
            </a:r>
            <a:endParaRPr/>
          </a:p>
        </p:txBody>
      </p:sp>
      <p:sp>
        <p:nvSpPr>
          <p:cNvPr id="251" name="Google Shape;251;p44"/>
          <p:cNvSpPr txBox="1"/>
          <p:nvPr>
            <p:ph idx="1" type="body"/>
          </p:nvPr>
        </p:nvSpPr>
        <p:spPr>
          <a:xfrm>
            <a:off x="1053550" y="1041725"/>
            <a:ext cx="6919500" cy="5135400"/>
          </a:xfrm>
          <a:prstGeom prst="rect">
            <a:avLst/>
          </a:prstGeom>
          <a:noFill/>
          <a:ln>
            <a:noFill/>
          </a:ln>
        </p:spPr>
        <p:txBody>
          <a:bodyPr anchorCtr="0" anchor="t" bIns="45700" lIns="91425" spcFirstLastPara="1" rIns="91425" wrap="square" tIns="45700">
            <a:noAutofit/>
          </a:bodyPr>
          <a:lstStyle/>
          <a:p>
            <a:pPr indent="-50800" lvl="0" marL="228600" rtl="0" algn="l">
              <a:lnSpc>
                <a:spcPct val="100000"/>
              </a:lnSpc>
              <a:spcBef>
                <a:spcPts val="0"/>
              </a:spcBef>
              <a:spcAft>
                <a:spcPts val="0"/>
              </a:spcAft>
              <a:buClr>
                <a:schemeClr val="dk1"/>
              </a:buClr>
              <a:buSzPts val="2800"/>
              <a:buNone/>
            </a:pPr>
            <a:r>
              <a:rPr b="1" lang="en-US" sz="2300"/>
              <a:t>Margeaux Temeltaş</a:t>
            </a:r>
            <a:endParaRPr b="1" sz="2300"/>
          </a:p>
          <a:p>
            <a:pPr indent="-50800" lvl="0" marL="228600" rtl="0" algn="l">
              <a:lnSpc>
                <a:spcPct val="100000"/>
              </a:lnSpc>
              <a:spcBef>
                <a:spcPts val="0"/>
              </a:spcBef>
              <a:spcAft>
                <a:spcPts val="0"/>
              </a:spcAft>
              <a:buClr>
                <a:schemeClr val="dk1"/>
              </a:buClr>
              <a:buSzPts val="2800"/>
              <a:buNone/>
            </a:pPr>
            <a:r>
              <a:t/>
            </a:r>
            <a:endParaRPr sz="2300"/>
          </a:p>
          <a:p>
            <a:pPr indent="-374650" lvl="0" marL="457200" rtl="0" algn="l">
              <a:lnSpc>
                <a:spcPct val="100000"/>
              </a:lnSpc>
              <a:spcBef>
                <a:spcPts val="0"/>
              </a:spcBef>
              <a:spcAft>
                <a:spcPts val="0"/>
              </a:spcAft>
              <a:buSzPts val="2300"/>
              <a:buChar char="•"/>
            </a:pPr>
            <a:r>
              <a:rPr b="1" lang="en-US" sz="2300"/>
              <a:t>Associate Director of Remote and Online Academics, NLU </a:t>
            </a:r>
            <a:r>
              <a:rPr b="1" lang="en-US" sz="2300"/>
              <a:t>Undergraduate College</a:t>
            </a:r>
            <a:endParaRPr b="1" sz="2300"/>
          </a:p>
          <a:p>
            <a:pPr indent="-374650" lvl="0" marL="457200" rtl="0" algn="l">
              <a:lnSpc>
                <a:spcPct val="100000"/>
              </a:lnSpc>
              <a:spcBef>
                <a:spcPts val="0"/>
              </a:spcBef>
              <a:spcAft>
                <a:spcPts val="0"/>
              </a:spcAft>
              <a:buSzPts val="2300"/>
              <a:buChar char="•"/>
            </a:pPr>
            <a:r>
              <a:rPr lang="en-US" sz="2300"/>
              <a:t>Associate Professor and previous UGC English Department Chair</a:t>
            </a:r>
            <a:r>
              <a:rPr lang="en-US" sz="2300"/>
              <a:t> </a:t>
            </a:r>
            <a:endParaRPr sz="2300"/>
          </a:p>
          <a:p>
            <a:pPr indent="-374650" lvl="0" marL="457200" rtl="0" algn="l">
              <a:lnSpc>
                <a:spcPct val="100000"/>
              </a:lnSpc>
              <a:spcBef>
                <a:spcPts val="0"/>
              </a:spcBef>
              <a:spcAft>
                <a:spcPts val="0"/>
              </a:spcAft>
              <a:buSzPts val="2300"/>
              <a:buChar char="•"/>
            </a:pPr>
            <a:r>
              <a:rPr lang="en-US" sz="2300"/>
              <a:t>19 years as a teacher (6 years at NLU)</a:t>
            </a:r>
            <a:endParaRPr sz="2300"/>
          </a:p>
          <a:p>
            <a:pPr indent="-374650" lvl="0" marL="457200" rtl="0" algn="l">
              <a:lnSpc>
                <a:spcPct val="100000"/>
              </a:lnSpc>
              <a:spcBef>
                <a:spcPts val="0"/>
              </a:spcBef>
              <a:spcAft>
                <a:spcPts val="0"/>
              </a:spcAft>
              <a:buSzPts val="2300"/>
              <a:buChar char="•"/>
            </a:pPr>
            <a:r>
              <a:rPr lang="en-US" sz="2300"/>
              <a:t>Taught all modalities: in-person, blended, remote, and asynchronous online</a:t>
            </a:r>
            <a:endParaRPr sz="2300"/>
          </a:p>
          <a:p>
            <a:pPr indent="-374650" lvl="0" marL="457200" rtl="0" algn="l">
              <a:lnSpc>
                <a:spcPct val="100000"/>
              </a:lnSpc>
              <a:spcBef>
                <a:spcPts val="0"/>
              </a:spcBef>
              <a:spcAft>
                <a:spcPts val="0"/>
              </a:spcAft>
              <a:buSzPts val="2300"/>
              <a:buChar char="•"/>
            </a:pPr>
            <a:r>
              <a:rPr lang="en-US" sz="2300"/>
              <a:t>Voracious reader, sometime writer, yoga enthusiast, and mother of Langston </a:t>
            </a:r>
            <a:endParaRPr sz="2300"/>
          </a:p>
          <a:p>
            <a:pPr indent="-374650" lvl="0" marL="457200" rtl="0" algn="l">
              <a:lnSpc>
                <a:spcPct val="100000"/>
              </a:lnSpc>
              <a:spcBef>
                <a:spcPts val="0"/>
              </a:spcBef>
              <a:spcAft>
                <a:spcPts val="0"/>
              </a:spcAft>
              <a:buSzPts val="2300"/>
              <a:buChar char="•"/>
            </a:pPr>
            <a:r>
              <a:rPr lang="en-US" sz="2300"/>
              <a:t>Happiest barefoot</a:t>
            </a:r>
            <a:endParaRPr sz="2300"/>
          </a:p>
        </p:txBody>
      </p:sp>
      <p:pic>
        <p:nvPicPr>
          <p:cNvPr id="252" name="Google Shape;252;p44"/>
          <p:cNvPicPr preferRelativeResize="0"/>
          <p:nvPr/>
        </p:nvPicPr>
        <p:blipFill>
          <a:blip r:embed="rId3">
            <a:alphaModFix/>
          </a:blip>
          <a:stretch>
            <a:fillRect/>
          </a:stretch>
        </p:blipFill>
        <p:spPr>
          <a:xfrm rot="5400000">
            <a:off x="7378875" y="1428550"/>
            <a:ext cx="4837026" cy="36353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71"/>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Additional </a:t>
            </a:r>
            <a:r>
              <a:rPr lang="en-US"/>
              <a:t>Resources</a:t>
            </a:r>
            <a:endParaRPr/>
          </a:p>
        </p:txBody>
      </p:sp>
      <p:sp>
        <p:nvSpPr>
          <p:cNvPr id="464" name="Google Shape;464;p71"/>
          <p:cNvSpPr txBox="1"/>
          <p:nvPr>
            <p:ph idx="1" type="body"/>
          </p:nvPr>
        </p:nvSpPr>
        <p:spPr>
          <a:xfrm>
            <a:off x="1053548" y="1020726"/>
            <a:ext cx="10836000" cy="5156100"/>
          </a:xfrm>
          <a:prstGeom prst="rect">
            <a:avLst/>
          </a:prstGeom>
        </p:spPr>
        <p:txBody>
          <a:bodyPr anchorCtr="0" anchor="t" bIns="45700" lIns="91425" spcFirstLastPara="1" rIns="91425" wrap="square" tIns="45700">
            <a:normAutofit fontScale="85000" lnSpcReduction="20000"/>
          </a:bodyPr>
          <a:lstStyle/>
          <a:p>
            <a:pPr indent="-325755" lvl="0" marL="457200" rtl="0" algn="l">
              <a:lnSpc>
                <a:spcPct val="115000"/>
              </a:lnSpc>
              <a:spcBef>
                <a:spcPts val="1000"/>
              </a:spcBef>
              <a:spcAft>
                <a:spcPts val="0"/>
              </a:spcAft>
              <a:buSzPct val="64285"/>
              <a:buChar char="•"/>
            </a:pPr>
            <a:r>
              <a:rPr lang="en-US" u="sng">
                <a:solidFill>
                  <a:schemeClr val="hlink"/>
                </a:solidFill>
                <a:hlinkClick r:id="rId3"/>
              </a:rPr>
              <a:t>Adapting Your Course to Remote Online</a:t>
            </a:r>
            <a:r>
              <a:rPr lang="en-US"/>
              <a:t> (PPT for those new to remote)</a:t>
            </a:r>
            <a:endParaRPr/>
          </a:p>
          <a:p>
            <a:pPr indent="-325755" lvl="0" marL="457200" rtl="0" algn="l">
              <a:lnSpc>
                <a:spcPct val="115000"/>
              </a:lnSpc>
              <a:spcBef>
                <a:spcPts val="1000"/>
              </a:spcBef>
              <a:spcAft>
                <a:spcPts val="0"/>
              </a:spcAft>
              <a:buSzPct val="64285"/>
              <a:buChar char="•"/>
            </a:pPr>
            <a:r>
              <a:rPr lang="en-US" u="sng">
                <a:solidFill>
                  <a:schemeClr val="hlink"/>
                </a:solidFill>
                <a:hlinkClick r:id="rId4"/>
              </a:rPr>
              <a:t>EORT PPT from Synchronous Instruction Workshop</a:t>
            </a:r>
            <a:r>
              <a:rPr lang="en-US"/>
              <a:t>, Kimberlee Hendricks and Neal Green (with recommended teaching tools)</a:t>
            </a:r>
            <a:endParaRPr/>
          </a:p>
          <a:p>
            <a:pPr indent="-325755" lvl="0" marL="457200" rtl="0" algn="l">
              <a:lnSpc>
                <a:spcPct val="115000"/>
              </a:lnSpc>
              <a:spcBef>
                <a:spcPts val="1000"/>
              </a:spcBef>
              <a:spcAft>
                <a:spcPts val="0"/>
              </a:spcAft>
              <a:buSzPct val="64285"/>
              <a:buChar char="•"/>
            </a:pPr>
            <a:r>
              <a:rPr lang="en-US" u="sng">
                <a:solidFill>
                  <a:schemeClr val="hlink"/>
                </a:solidFill>
                <a:hlinkClick r:id="rId5"/>
              </a:rPr>
              <a:t>NLU’s Center for Teaching and Learning Excellence (CTLE) online teaching resources</a:t>
            </a:r>
            <a:r>
              <a:rPr lang="en-US"/>
              <a:t>, including:</a:t>
            </a:r>
            <a:endParaRPr/>
          </a:p>
          <a:p>
            <a:pPr indent="-325755" lvl="1" marL="914400" rtl="0" algn="l">
              <a:lnSpc>
                <a:spcPct val="115000"/>
              </a:lnSpc>
              <a:spcBef>
                <a:spcPts val="1000"/>
              </a:spcBef>
              <a:spcAft>
                <a:spcPts val="0"/>
              </a:spcAft>
              <a:buSzPct val="75000"/>
              <a:buChar char="•"/>
            </a:pPr>
            <a:r>
              <a:rPr lang="en-US" u="sng">
                <a:solidFill>
                  <a:schemeClr val="hlink"/>
                </a:solidFill>
                <a:hlinkClick r:id="rId6"/>
              </a:rPr>
              <a:t>ADA Accessibility &amp; Accommodations in a Remote Learning Environment</a:t>
            </a:r>
            <a:r>
              <a:rPr lang="en-US"/>
              <a:t>, Kaydra Bui and Kendra Syed-Abdul</a:t>
            </a:r>
            <a:endParaRPr/>
          </a:p>
          <a:p>
            <a:pPr indent="-325755" lvl="1" marL="914400" rtl="0" algn="l">
              <a:lnSpc>
                <a:spcPct val="115000"/>
              </a:lnSpc>
              <a:spcBef>
                <a:spcPts val="1000"/>
              </a:spcBef>
              <a:spcAft>
                <a:spcPts val="0"/>
              </a:spcAft>
              <a:buSzPct val="75000"/>
              <a:buChar char="•"/>
            </a:pPr>
            <a:r>
              <a:rPr lang="en-US" u="sng">
                <a:solidFill>
                  <a:schemeClr val="hlink"/>
                </a:solidFill>
                <a:hlinkClick r:id="rId7"/>
              </a:rPr>
              <a:t>Exemplifying Social Justice Allyship in the Synchronous Classroom Setting</a:t>
            </a:r>
            <a:r>
              <a:rPr lang="en-US"/>
              <a:t>, Caroline Perjessy</a:t>
            </a:r>
            <a:endParaRPr/>
          </a:p>
          <a:p>
            <a:pPr indent="-325755" lvl="1" marL="914400" rtl="0" algn="l">
              <a:lnSpc>
                <a:spcPct val="115000"/>
              </a:lnSpc>
              <a:spcBef>
                <a:spcPts val="1000"/>
              </a:spcBef>
              <a:spcAft>
                <a:spcPts val="0"/>
              </a:spcAft>
              <a:buSzPct val="75000"/>
              <a:buChar char="•"/>
            </a:pPr>
            <a:r>
              <a:rPr lang="en-US" u="sng">
                <a:solidFill>
                  <a:schemeClr val="hlink"/>
                </a:solidFill>
                <a:hlinkClick r:id="rId8"/>
              </a:rPr>
              <a:t>Pulling the Weeds in Your Remote Garden</a:t>
            </a:r>
            <a:r>
              <a:rPr lang="en-US"/>
              <a:t>, Renee Gugel and Elizabeth Minor</a:t>
            </a:r>
            <a:endParaRPr/>
          </a:p>
          <a:p>
            <a:pPr indent="-325755" lvl="1" marL="914400" rtl="0" algn="l">
              <a:lnSpc>
                <a:spcPct val="115000"/>
              </a:lnSpc>
              <a:spcBef>
                <a:spcPts val="1000"/>
              </a:spcBef>
              <a:spcAft>
                <a:spcPts val="0"/>
              </a:spcAft>
              <a:buSzPct val="75000"/>
              <a:buChar char="•"/>
            </a:pPr>
            <a:r>
              <a:rPr lang="en-US" u="sng">
                <a:solidFill>
                  <a:schemeClr val="hlink"/>
                </a:solidFill>
                <a:hlinkClick r:id="rId9"/>
              </a:rPr>
              <a:t>Synchronous Lecture Delivery</a:t>
            </a:r>
            <a:r>
              <a:rPr lang="en-US"/>
              <a:t>, Bettyjo Bouchey</a:t>
            </a:r>
            <a:endParaRPr/>
          </a:p>
          <a:p>
            <a:pPr indent="0" lvl="0" marL="0" rtl="0" algn="l">
              <a:spcBef>
                <a:spcPts val="1000"/>
              </a:spcBef>
              <a:spcAft>
                <a:spcPts val="0"/>
              </a:spcAft>
              <a:buNone/>
            </a:pPr>
            <a:r>
              <a:rPr lang="en-US" sz="2200"/>
              <a:t>(These links are directly to the videos. Corresponding PPTs and additional recordings are available on the </a:t>
            </a:r>
            <a:r>
              <a:rPr lang="en-US" sz="2200" u="sng">
                <a:solidFill>
                  <a:schemeClr val="hlink"/>
                </a:solidFill>
                <a:hlinkClick r:id="rId10"/>
              </a:rPr>
              <a:t>CTLE page</a:t>
            </a:r>
            <a:r>
              <a:rPr lang="en-US" sz="2200"/>
              <a:t>.)</a:t>
            </a:r>
            <a:endParaRPr sz="22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72"/>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Recommended Reading</a:t>
            </a:r>
            <a:endParaRPr/>
          </a:p>
        </p:txBody>
      </p:sp>
      <p:sp>
        <p:nvSpPr>
          <p:cNvPr id="471" name="Google Shape;471;p72"/>
          <p:cNvSpPr txBox="1"/>
          <p:nvPr>
            <p:ph idx="1" type="body"/>
          </p:nvPr>
        </p:nvSpPr>
        <p:spPr>
          <a:xfrm>
            <a:off x="1053548" y="1020726"/>
            <a:ext cx="10836000" cy="5156100"/>
          </a:xfrm>
          <a:prstGeom prst="rect">
            <a:avLst/>
          </a:prstGeom>
        </p:spPr>
        <p:txBody>
          <a:bodyPr anchorCtr="0" anchor="t" bIns="45700" lIns="91425" spcFirstLastPara="1" rIns="91425" wrap="square" tIns="45700">
            <a:noAutofit/>
          </a:bodyPr>
          <a:lstStyle/>
          <a:p>
            <a:pPr indent="-368300" lvl="0" marL="457200" rtl="0" algn="l">
              <a:lnSpc>
                <a:spcPct val="100000"/>
              </a:lnSpc>
              <a:spcBef>
                <a:spcPts val="1000"/>
              </a:spcBef>
              <a:spcAft>
                <a:spcPts val="0"/>
              </a:spcAft>
              <a:buSzPts val="2200"/>
              <a:buChar char="•"/>
            </a:pPr>
            <a:r>
              <a:rPr lang="en-US" sz="2200"/>
              <a:t>Adams, S., Bali, M., Eder, Z., Fladd, L., Garrett, K., Garth-McCullough, R., Gibson, A. M., Gunder, A., Iuzzini, J., Knott, J. L., Rafferty, J. &amp; Weber, N. L. (2021 June 8). </a:t>
            </a:r>
            <a:r>
              <a:rPr b="1" lang="en-US" sz="2200"/>
              <a:t>Caring for students playbook. </a:t>
            </a:r>
            <a:r>
              <a:rPr lang="en-US" sz="2200"/>
              <a:t>Every Learner Everywhere. </a:t>
            </a:r>
            <a:r>
              <a:rPr lang="en-US" sz="2200" u="sng">
                <a:solidFill>
                  <a:schemeClr val="hlink"/>
                </a:solidFill>
                <a:hlinkClick r:id="rId3"/>
              </a:rPr>
              <a:t>https://www.everylearnereverywhere.org/resources/</a:t>
            </a:r>
            <a:r>
              <a:rPr lang="en-US" sz="2200"/>
              <a:t>. </a:t>
            </a:r>
            <a:endParaRPr sz="2200"/>
          </a:p>
          <a:p>
            <a:pPr indent="0" lvl="0" marL="457200" rtl="0" algn="l">
              <a:lnSpc>
                <a:spcPct val="100000"/>
              </a:lnSpc>
              <a:spcBef>
                <a:spcPts val="1000"/>
              </a:spcBef>
              <a:spcAft>
                <a:spcPts val="0"/>
              </a:spcAft>
              <a:buNone/>
            </a:pPr>
            <a:r>
              <a:t/>
            </a:r>
            <a:endParaRPr sz="2200"/>
          </a:p>
          <a:p>
            <a:pPr indent="-368300" lvl="0" marL="457200" rtl="0" algn="l">
              <a:lnSpc>
                <a:spcPct val="100000"/>
              </a:lnSpc>
              <a:spcBef>
                <a:spcPts val="1000"/>
              </a:spcBef>
              <a:spcAft>
                <a:spcPts val="0"/>
              </a:spcAft>
              <a:buSzPts val="2200"/>
              <a:buChar char="•"/>
            </a:pPr>
            <a:r>
              <a:rPr lang="en-US" sz="2200"/>
              <a:t>Gunder, A., Vignare, K., Adams, S., McGuire, A., &amp; Rafferty, J. (2021, June 8). </a:t>
            </a:r>
            <a:r>
              <a:rPr b="1" lang="en-US" sz="2200"/>
              <a:t>Optimizing high-quality digital learning experiences: A playbook for faculty. </a:t>
            </a:r>
            <a:r>
              <a:rPr lang="en-US" sz="2200"/>
              <a:t>Every Learner Everywhere. </a:t>
            </a:r>
            <a:r>
              <a:rPr lang="en-US" sz="2200" u="sng">
                <a:solidFill>
                  <a:schemeClr val="hlink"/>
                </a:solidFill>
                <a:hlinkClick r:id="rId4"/>
              </a:rPr>
              <a:t>https://www.everylearnereverywhere.org/resources/</a:t>
            </a:r>
            <a:r>
              <a:rPr lang="en-US" sz="2200"/>
              <a:t>. </a:t>
            </a:r>
            <a:endParaRPr sz="2200"/>
          </a:p>
          <a:p>
            <a:pPr indent="0" lvl="0" marL="457200" rtl="0" algn="l">
              <a:lnSpc>
                <a:spcPct val="100000"/>
              </a:lnSpc>
              <a:spcBef>
                <a:spcPts val="1000"/>
              </a:spcBef>
              <a:spcAft>
                <a:spcPts val="0"/>
              </a:spcAft>
              <a:buNone/>
            </a:pPr>
            <a:r>
              <a:t/>
            </a:r>
            <a:endParaRPr sz="2200"/>
          </a:p>
          <a:p>
            <a:pPr indent="-368300" lvl="0" marL="457200" rtl="0" algn="l">
              <a:lnSpc>
                <a:spcPct val="100000"/>
              </a:lnSpc>
              <a:spcBef>
                <a:spcPts val="1000"/>
              </a:spcBef>
              <a:spcAft>
                <a:spcPts val="0"/>
              </a:spcAft>
              <a:buSzPts val="2200"/>
              <a:buChar char="•"/>
            </a:pPr>
            <a:r>
              <a:rPr lang="en-US" sz="2200"/>
              <a:t>Rhodes, C. M., &amp; Schmidt, S. W. (2018, November). </a:t>
            </a:r>
            <a:r>
              <a:rPr b="1" lang="en-US" sz="2200"/>
              <a:t>Culturally responsive teaching in the online classroom. </a:t>
            </a:r>
            <a:r>
              <a:rPr lang="en-US" sz="2200"/>
              <a:t>eLearn Magazine. </a:t>
            </a:r>
            <a:r>
              <a:rPr lang="en-US" sz="2200" u="sng">
                <a:solidFill>
                  <a:schemeClr val="hlink"/>
                </a:solidFill>
                <a:hlinkClick r:id="rId5"/>
              </a:rPr>
              <a:t>https://elearnmag.acm.org/archive.cfm?aid=3274756</a:t>
            </a:r>
            <a:r>
              <a:rPr lang="en-US" sz="2200"/>
              <a:t>. </a:t>
            </a:r>
            <a:endParaRPr sz="2200"/>
          </a:p>
          <a:p>
            <a:pPr indent="0" lvl="0" marL="0" rtl="0" algn="l">
              <a:lnSpc>
                <a:spcPct val="100000"/>
              </a:lnSpc>
              <a:spcBef>
                <a:spcPts val="1000"/>
              </a:spcBef>
              <a:spcAft>
                <a:spcPts val="0"/>
              </a:spcAft>
              <a:buNone/>
            </a:pPr>
            <a:r>
              <a:t/>
            </a:r>
            <a:endParaRPr sz="2200"/>
          </a:p>
          <a:p>
            <a:pPr indent="0" lvl="0" marL="45720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73"/>
          <p:cNvSpPr txBox="1"/>
          <p:nvPr>
            <p:ph type="title"/>
          </p:nvPr>
        </p:nvSpPr>
        <p:spPr>
          <a:xfrm>
            <a:off x="1053550" y="466120"/>
            <a:ext cx="10836000" cy="11622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n-US" sz="4200"/>
              <a:t>Appendix</a:t>
            </a:r>
            <a:endParaRPr b="1" sz="4200"/>
          </a:p>
          <a:p>
            <a:pPr indent="0" lvl="0" marL="0" rtl="0" algn="l">
              <a:spcBef>
                <a:spcPts val="0"/>
              </a:spcBef>
              <a:spcAft>
                <a:spcPts val="0"/>
              </a:spcAft>
              <a:buNone/>
            </a:pPr>
            <a:r>
              <a:t/>
            </a:r>
            <a:endParaRPr b="1"/>
          </a:p>
          <a:p>
            <a:pPr indent="0" lvl="0" marL="0" rtl="0" algn="l">
              <a:spcBef>
                <a:spcPts val="0"/>
              </a:spcBef>
              <a:spcAft>
                <a:spcPts val="0"/>
              </a:spcAft>
              <a:buNone/>
            </a:pPr>
            <a:r>
              <a:rPr b="1" i="1" lang="en-US"/>
              <a:t>Optimizing Digital Learning Experiences: A Checklist</a:t>
            </a:r>
            <a:endParaRPr i="1"/>
          </a:p>
        </p:txBody>
      </p:sp>
      <p:sp>
        <p:nvSpPr>
          <p:cNvPr id="478" name="Google Shape;478;p73"/>
          <p:cNvSpPr txBox="1"/>
          <p:nvPr>
            <p:ph idx="1" type="body"/>
          </p:nvPr>
        </p:nvSpPr>
        <p:spPr>
          <a:xfrm>
            <a:off x="1053550" y="2288700"/>
            <a:ext cx="10836000" cy="38046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lang="en-US" sz="2600">
                <a:solidFill>
                  <a:srgbClr val="1775A0"/>
                </a:solidFill>
              </a:rPr>
              <a:t>Supporting Student Learning through Effective Design</a:t>
            </a:r>
            <a:endParaRPr b="1" sz="2600">
              <a:solidFill>
                <a:srgbClr val="1775A0"/>
              </a:solidFill>
            </a:endParaRPr>
          </a:p>
          <a:p>
            <a:pPr indent="-393700" lvl="0" marL="457200" rtl="0" algn="l">
              <a:lnSpc>
                <a:spcPct val="100000"/>
              </a:lnSpc>
              <a:spcBef>
                <a:spcPts val="1000"/>
              </a:spcBef>
              <a:spcAft>
                <a:spcPts val="0"/>
              </a:spcAft>
              <a:buSzPts val="2600"/>
              <a:buChar char="❏"/>
            </a:pPr>
            <a:r>
              <a:rPr lang="en-US" sz="2600"/>
              <a:t>Create and maintain an inclusive and equitable digital learning environment. </a:t>
            </a:r>
            <a:endParaRPr sz="2600"/>
          </a:p>
          <a:p>
            <a:pPr indent="-393700" lvl="0" marL="457200" rtl="0" algn="l">
              <a:lnSpc>
                <a:spcPct val="100000"/>
              </a:lnSpc>
              <a:spcBef>
                <a:spcPts val="0"/>
              </a:spcBef>
              <a:spcAft>
                <a:spcPts val="0"/>
              </a:spcAft>
              <a:buSzPts val="2600"/>
              <a:buChar char="❏"/>
            </a:pPr>
            <a:r>
              <a:rPr lang="en-US" sz="2600"/>
              <a:t>Strive for alignment between learning outcomes, learning experiences, assessment practices, and technology integration.</a:t>
            </a:r>
            <a:endParaRPr sz="2600"/>
          </a:p>
          <a:p>
            <a:pPr indent="-393700" lvl="0" marL="457200" rtl="0" algn="l">
              <a:lnSpc>
                <a:spcPct val="100000"/>
              </a:lnSpc>
              <a:spcBef>
                <a:spcPts val="0"/>
              </a:spcBef>
              <a:spcAft>
                <a:spcPts val="0"/>
              </a:spcAft>
              <a:buSzPts val="2600"/>
              <a:buChar char="❏"/>
            </a:pPr>
            <a:r>
              <a:rPr lang="en-US" sz="2600"/>
              <a:t>Be consistent.</a:t>
            </a:r>
            <a:endParaRPr sz="2600"/>
          </a:p>
        </p:txBody>
      </p:sp>
      <p:sp>
        <p:nvSpPr>
          <p:cNvPr id="479" name="Google Shape;479;p73"/>
          <p:cNvSpPr txBox="1"/>
          <p:nvPr>
            <p:ph idx="1" type="body"/>
          </p:nvPr>
        </p:nvSpPr>
        <p:spPr>
          <a:xfrm>
            <a:off x="1053550" y="5734150"/>
            <a:ext cx="10836000" cy="84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200"/>
              <a:t>Adapted from </a:t>
            </a:r>
            <a:r>
              <a:rPr i="1" lang="en-US" sz="2200"/>
              <a:t>Optimizing High-Quality Digital Learning Experiences: A Playbook for Faculty</a:t>
            </a:r>
            <a:r>
              <a:rPr lang="en-US" sz="2200"/>
              <a:t>.</a:t>
            </a:r>
            <a:endParaRPr sz="22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74"/>
          <p:cNvSpPr txBox="1"/>
          <p:nvPr>
            <p:ph type="title"/>
          </p:nvPr>
        </p:nvSpPr>
        <p:spPr>
          <a:xfrm>
            <a:off x="1053550" y="-143480"/>
            <a:ext cx="10836000" cy="11622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i="1" lang="en-US"/>
              <a:t>Optimizing Digital Learning Experiences: A Checklist</a:t>
            </a:r>
            <a:endParaRPr i="1"/>
          </a:p>
        </p:txBody>
      </p:sp>
      <p:sp>
        <p:nvSpPr>
          <p:cNvPr id="486" name="Google Shape;486;p74"/>
          <p:cNvSpPr txBox="1"/>
          <p:nvPr>
            <p:ph idx="1" type="body"/>
          </p:nvPr>
        </p:nvSpPr>
        <p:spPr>
          <a:xfrm>
            <a:off x="1053550" y="863325"/>
            <a:ext cx="10836000" cy="38046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lang="en-US" sz="2300">
                <a:solidFill>
                  <a:srgbClr val="1775A0"/>
                </a:solidFill>
              </a:rPr>
              <a:t>Building Your Syllabus, Course Schedule, &amp; Communication Plan</a:t>
            </a:r>
            <a:endParaRPr b="1" sz="2300">
              <a:solidFill>
                <a:srgbClr val="1775A0"/>
              </a:solidFill>
            </a:endParaRPr>
          </a:p>
          <a:p>
            <a:pPr indent="-374650" lvl="0" marL="457200" rtl="0" algn="l">
              <a:lnSpc>
                <a:spcPct val="100000"/>
              </a:lnSpc>
              <a:spcBef>
                <a:spcPts val="1000"/>
              </a:spcBef>
              <a:spcAft>
                <a:spcPts val="0"/>
              </a:spcAft>
              <a:buSzPts val="2300"/>
              <a:buChar char="❏"/>
            </a:pPr>
            <a:r>
              <a:rPr lang="en-US" sz="2300"/>
              <a:t>Build your course with predictable learning cycles to help students find rhythm and consistency with assignments and due dates.  </a:t>
            </a:r>
            <a:endParaRPr sz="2300"/>
          </a:p>
          <a:p>
            <a:pPr indent="-374650" lvl="0" marL="457200" rtl="0" algn="l">
              <a:lnSpc>
                <a:spcPct val="100000"/>
              </a:lnSpc>
              <a:spcBef>
                <a:spcPts val="1000"/>
              </a:spcBef>
              <a:spcAft>
                <a:spcPts val="0"/>
              </a:spcAft>
              <a:buSzPts val="2300"/>
              <a:buChar char="❏"/>
            </a:pPr>
            <a:r>
              <a:rPr lang="en-US" sz="2300"/>
              <a:t>Include a statement on your syllabus about expected email response times to let students know how much time might pass before receiving a response from you.</a:t>
            </a:r>
            <a:endParaRPr sz="2300"/>
          </a:p>
          <a:p>
            <a:pPr indent="-374650" lvl="0" marL="457200" rtl="0" algn="l">
              <a:lnSpc>
                <a:spcPct val="100000"/>
              </a:lnSpc>
              <a:spcBef>
                <a:spcPts val="1000"/>
              </a:spcBef>
              <a:spcAft>
                <a:spcPts val="0"/>
              </a:spcAft>
              <a:buSzPts val="2300"/>
              <a:buChar char="❏"/>
            </a:pPr>
            <a:r>
              <a:rPr lang="en-US" sz="2300"/>
              <a:t>Provide clear expectations for when students can expect to receive feedback on their work.</a:t>
            </a:r>
            <a:endParaRPr sz="2300"/>
          </a:p>
          <a:p>
            <a:pPr indent="-374650" lvl="0" marL="457200" rtl="0" algn="l">
              <a:lnSpc>
                <a:spcPct val="100000"/>
              </a:lnSpc>
              <a:spcBef>
                <a:spcPts val="1000"/>
              </a:spcBef>
              <a:spcAft>
                <a:spcPts val="0"/>
              </a:spcAft>
              <a:buSzPts val="2300"/>
              <a:buChar char="❏"/>
            </a:pPr>
            <a:r>
              <a:rPr lang="en-US" sz="2300"/>
              <a:t>Create conditions to encourage your students to log into the digital classroom each day.</a:t>
            </a:r>
            <a:endParaRPr sz="2300"/>
          </a:p>
          <a:p>
            <a:pPr indent="-374650" lvl="0" marL="457200" rtl="0" algn="l">
              <a:lnSpc>
                <a:spcPct val="100000"/>
              </a:lnSpc>
              <a:spcBef>
                <a:spcPts val="1000"/>
              </a:spcBef>
              <a:spcAft>
                <a:spcPts val="0"/>
              </a:spcAft>
              <a:buSzPts val="2300"/>
              <a:buChar char="❏"/>
            </a:pPr>
            <a:r>
              <a:rPr lang="en-US" sz="2300"/>
              <a:t>Ensure that your digital classroom, such as your D2L course shell, is well-organized.</a:t>
            </a:r>
            <a:endParaRPr sz="2300"/>
          </a:p>
        </p:txBody>
      </p:sp>
      <p:sp>
        <p:nvSpPr>
          <p:cNvPr id="487" name="Google Shape;487;p74"/>
          <p:cNvSpPr txBox="1"/>
          <p:nvPr>
            <p:ph idx="1" type="body"/>
          </p:nvPr>
        </p:nvSpPr>
        <p:spPr>
          <a:xfrm>
            <a:off x="1053550" y="5962750"/>
            <a:ext cx="10836000" cy="84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200"/>
              <a:t>Adapted from </a:t>
            </a:r>
            <a:r>
              <a:rPr i="1" lang="en-US" sz="2200"/>
              <a:t>Optimizing High-Quality Digital Learning Experiences: A Playbook for Fa</a:t>
            </a:r>
            <a:r>
              <a:rPr i="1" lang="en-US" sz="2200"/>
              <a:t>c</a:t>
            </a:r>
            <a:r>
              <a:rPr i="1" lang="en-US" sz="2200"/>
              <a:t>ulty</a:t>
            </a:r>
            <a:r>
              <a:rPr lang="en-US" sz="2200"/>
              <a:t>.</a:t>
            </a:r>
            <a:endParaRPr sz="22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75"/>
          <p:cNvSpPr txBox="1"/>
          <p:nvPr>
            <p:ph type="title"/>
          </p:nvPr>
        </p:nvSpPr>
        <p:spPr>
          <a:xfrm>
            <a:off x="1053550" y="237521"/>
            <a:ext cx="10836000" cy="11622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i="1" lang="en-US"/>
              <a:t>Optimizing Digital Learning Experiences: A Checklist</a:t>
            </a:r>
            <a:endParaRPr i="1"/>
          </a:p>
        </p:txBody>
      </p:sp>
      <p:sp>
        <p:nvSpPr>
          <p:cNvPr id="494" name="Google Shape;494;p75"/>
          <p:cNvSpPr txBox="1"/>
          <p:nvPr>
            <p:ph idx="1" type="body"/>
          </p:nvPr>
        </p:nvSpPr>
        <p:spPr>
          <a:xfrm>
            <a:off x="1053550" y="1399675"/>
            <a:ext cx="10836000" cy="38046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lang="en-US" sz="2600">
                <a:solidFill>
                  <a:srgbClr val="1775A0"/>
                </a:solidFill>
              </a:rPr>
              <a:t>Create Instructor Presence and a Sense of Community</a:t>
            </a:r>
            <a:endParaRPr b="1" sz="2600">
              <a:solidFill>
                <a:srgbClr val="1775A0"/>
              </a:solidFill>
            </a:endParaRPr>
          </a:p>
          <a:p>
            <a:pPr indent="-393700" lvl="0" marL="457200" rtl="0" algn="l">
              <a:lnSpc>
                <a:spcPct val="100000"/>
              </a:lnSpc>
              <a:spcBef>
                <a:spcPts val="1000"/>
              </a:spcBef>
              <a:spcAft>
                <a:spcPts val="0"/>
              </a:spcAft>
              <a:buSzPts val="2600"/>
              <a:buChar char="❏"/>
            </a:pPr>
            <a:r>
              <a:rPr lang="en-US" sz="2600"/>
              <a:t>Use active learning strategies during synchronous meetings.</a:t>
            </a:r>
            <a:endParaRPr sz="2600"/>
          </a:p>
          <a:p>
            <a:pPr indent="-393700" lvl="0" marL="457200" rtl="0" algn="l">
              <a:lnSpc>
                <a:spcPct val="100000"/>
              </a:lnSpc>
              <a:spcBef>
                <a:spcPts val="0"/>
              </a:spcBef>
              <a:spcAft>
                <a:spcPts val="0"/>
              </a:spcAft>
              <a:buSzPts val="2600"/>
              <a:buChar char="❏"/>
            </a:pPr>
            <a:r>
              <a:rPr lang="en-US" sz="2600"/>
              <a:t>Be easily accessible to your students.</a:t>
            </a:r>
            <a:endParaRPr sz="2600"/>
          </a:p>
          <a:p>
            <a:pPr indent="-393700" lvl="0" marL="457200" rtl="0" algn="l">
              <a:lnSpc>
                <a:spcPct val="100000"/>
              </a:lnSpc>
              <a:spcBef>
                <a:spcPts val="0"/>
              </a:spcBef>
              <a:spcAft>
                <a:spcPts val="0"/>
              </a:spcAft>
              <a:buSzPts val="2600"/>
              <a:buChar char="❏"/>
            </a:pPr>
            <a:r>
              <a:rPr lang="en-US" sz="2600"/>
              <a:t>Send weekly announcements or a weekly task checklist to your students. </a:t>
            </a:r>
            <a:endParaRPr sz="2600"/>
          </a:p>
          <a:p>
            <a:pPr indent="-393700" lvl="0" marL="457200" rtl="0" algn="l">
              <a:lnSpc>
                <a:spcPct val="100000"/>
              </a:lnSpc>
              <a:spcBef>
                <a:spcPts val="0"/>
              </a:spcBef>
              <a:spcAft>
                <a:spcPts val="0"/>
              </a:spcAft>
              <a:buSzPts val="2600"/>
              <a:buChar char="❏"/>
            </a:pPr>
            <a:r>
              <a:rPr lang="en-US" sz="2600"/>
              <a:t>When communicating with your students in writing, aim to use a welcoming and encouraging tone.</a:t>
            </a:r>
            <a:endParaRPr sz="2600"/>
          </a:p>
        </p:txBody>
      </p:sp>
      <p:sp>
        <p:nvSpPr>
          <p:cNvPr id="495" name="Google Shape;495;p75"/>
          <p:cNvSpPr txBox="1"/>
          <p:nvPr>
            <p:ph idx="1" type="body"/>
          </p:nvPr>
        </p:nvSpPr>
        <p:spPr>
          <a:xfrm>
            <a:off x="1053550" y="5734150"/>
            <a:ext cx="10836000" cy="84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200"/>
              <a:t>Adapted from </a:t>
            </a:r>
            <a:r>
              <a:rPr i="1" lang="en-US" sz="2200"/>
              <a:t>Optimizing High-Quality Digital Learning Experiences: A Playbook for Faculty</a:t>
            </a:r>
            <a:r>
              <a:rPr lang="en-US" sz="2200"/>
              <a:t>.</a:t>
            </a:r>
            <a:endParaRPr sz="22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76"/>
          <p:cNvSpPr/>
          <p:nvPr/>
        </p:nvSpPr>
        <p:spPr>
          <a:xfrm>
            <a:off x="2461600" y="835575"/>
            <a:ext cx="8118000" cy="4531500"/>
          </a:xfrm>
          <a:prstGeom prst="verticalScroll">
            <a:avLst>
              <a:gd fmla="val 12500"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90000"/>
              </a:lnSpc>
              <a:spcBef>
                <a:spcPts val="1000"/>
              </a:spcBef>
              <a:spcAft>
                <a:spcPts val="0"/>
              </a:spcAft>
              <a:buNone/>
            </a:pPr>
            <a:r>
              <a:rPr b="1" lang="en-US" sz="3100">
                <a:solidFill>
                  <a:schemeClr val="dk1"/>
                </a:solidFill>
              </a:rPr>
              <a:t>Reminder! </a:t>
            </a:r>
            <a:endParaRPr b="1" sz="3100">
              <a:solidFill>
                <a:schemeClr val="dk1"/>
              </a:solidFill>
            </a:endParaRPr>
          </a:p>
          <a:p>
            <a:pPr indent="0" lvl="0" marL="0" rtl="0" algn="ctr">
              <a:lnSpc>
                <a:spcPct val="90000"/>
              </a:lnSpc>
              <a:spcBef>
                <a:spcPts val="1000"/>
              </a:spcBef>
              <a:spcAft>
                <a:spcPts val="0"/>
              </a:spcAft>
              <a:buNone/>
            </a:pPr>
            <a:r>
              <a:rPr b="1" lang="en-US" sz="3000">
                <a:solidFill>
                  <a:schemeClr val="dk1"/>
                </a:solidFill>
              </a:rPr>
              <a:t>Add your zoom classroom link to the </a:t>
            </a:r>
            <a:r>
              <a:rPr b="1" lang="en-US" sz="3000" u="sng">
                <a:solidFill>
                  <a:schemeClr val="hlink"/>
                </a:solidFill>
                <a:hlinkClick r:id="rId3"/>
              </a:rPr>
              <a:t>UGC Master Course Links and Office Hours spreadsheet (Fall 2021 tab)</a:t>
            </a:r>
            <a:r>
              <a:rPr b="1" lang="en-US" sz="3000">
                <a:solidFill>
                  <a:schemeClr val="dk1"/>
                </a:solidFill>
              </a:rPr>
              <a:t> </a:t>
            </a:r>
            <a:endParaRPr b="1" sz="3000">
              <a:solidFill>
                <a:schemeClr val="dk1"/>
              </a:solidFill>
            </a:endParaRPr>
          </a:p>
          <a:p>
            <a:pPr indent="0" lvl="0" marL="0" rtl="0" algn="ctr">
              <a:lnSpc>
                <a:spcPct val="90000"/>
              </a:lnSpc>
              <a:spcBef>
                <a:spcPts val="1000"/>
              </a:spcBef>
              <a:spcAft>
                <a:spcPts val="0"/>
              </a:spcAft>
              <a:buClr>
                <a:schemeClr val="dk1"/>
              </a:buClr>
              <a:buSzPts val="1100"/>
              <a:buFont typeface="Arial"/>
              <a:buNone/>
            </a:pPr>
            <a:r>
              <a:rPr b="1" lang="en-US" sz="3000">
                <a:solidFill>
                  <a:schemeClr val="dk1"/>
                </a:solidFill>
              </a:rPr>
              <a:t>by Friday 9/17/21</a:t>
            </a:r>
            <a:endParaRPr b="1" sz="3000">
              <a:solidFill>
                <a:schemeClr val="dk1"/>
              </a:solidFill>
            </a:endParaRPr>
          </a:p>
          <a:p>
            <a:pPr indent="0" lvl="0" marL="0" rtl="0" algn="l">
              <a:lnSpc>
                <a:spcPct val="90000"/>
              </a:lnSpc>
              <a:spcBef>
                <a:spcPts val="1000"/>
              </a:spcBef>
              <a:spcAft>
                <a:spcPts val="0"/>
              </a:spcAft>
              <a:buClr>
                <a:schemeClr val="dk1"/>
              </a:buClr>
              <a:buSzPts val="1100"/>
              <a:buFont typeface="Arial"/>
              <a:buNone/>
            </a:pPr>
            <a:r>
              <a:t/>
            </a:r>
            <a:endParaRPr sz="2800">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77"/>
          <p:cNvSpPr txBox="1"/>
          <p:nvPr>
            <p:ph type="title"/>
          </p:nvPr>
        </p:nvSpPr>
        <p:spPr>
          <a:xfrm>
            <a:off x="1053548" y="1425138"/>
            <a:ext cx="10293900" cy="28527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SzPts val="990"/>
              <a:buNone/>
            </a:pPr>
            <a:r>
              <a:rPr lang="en-US" sz="5100"/>
              <a:t>Jamboard #4: </a:t>
            </a:r>
            <a:endParaRPr sz="5100"/>
          </a:p>
          <a:p>
            <a:pPr indent="0" lvl="0" marL="0" rtl="0" algn="ctr">
              <a:spcBef>
                <a:spcPts val="0"/>
              </a:spcBef>
              <a:spcAft>
                <a:spcPts val="0"/>
              </a:spcAft>
              <a:buSzPts val="990"/>
              <a:buNone/>
            </a:pPr>
            <a:r>
              <a:rPr lang="en-US" sz="5100"/>
              <a:t>Q &amp; A</a:t>
            </a:r>
            <a:endParaRPr sz="5100"/>
          </a:p>
          <a:p>
            <a:pPr indent="0" lvl="0" marL="0" rtl="0" algn="ctr">
              <a:spcBef>
                <a:spcPts val="0"/>
              </a:spcBef>
              <a:spcAft>
                <a:spcPts val="0"/>
              </a:spcAft>
              <a:buSzPts val="990"/>
              <a:buNone/>
            </a:pPr>
            <a:r>
              <a:rPr lang="en-US" sz="3500">
                <a:solidFill>
                  <a:srgbClr val="0061AF"/>
                </a:solidFill>
              </a:rPr>
              <a:t>What questions do you still have about </a:t>
            </a:r>
            <a:endParaRPr sz="3500">
              <a:solidFill>
                <a:srgbClr val="0061AF"/>
              </a:solidFill>
            </a:endParaRPr>
          </a:p>
          <a:p>
            <a:pPr indent="0" lvl="0" marL="0" rtl="0" algn="ctr">
              <a:spcBef>
                <a:spcPts val="0"/>
              </a:spcBef>
              <a:spcAft>
                <a:spcPts val="0"/>
              </a:spcAft>
              <a:buSzPts val="990"/>
              <a:buNone/>
            </a:pPr>
            <a:r>
              <a:rPr lang="en-US" sz="3500">
                <a:solidFill>
                  <a:srgbClr val="0061AF"/>
                </a:solidFill>
              </a:rPr>
              <a:t>teaching remotely this Fall?</a:t>
            </a:r>
            <a:endParaRPr sz="3500">
              <a:solidFill>
                <a:srgbClr val="0061AF"/>
              </a:solidFill>
            </a:endParaRPr>
          </a:p>
        </p:txBody>
      </p:sp>
      <p:sp>
        <p:nvSpPr>
          <p:cNvPr id="508" name="Google Shape;508;p77"/>
          <p:cNvSpPr txBox="1"/>
          <p:nvPr>
            <p:ph idx="1" type="body"/>
          </p:nvPr>
        </p:nvSpPr>
        <p:spPr>
          <a:xfrm>
            <a:off x="1053550" y="4508629"/>
            <a:ext cx="10293900" cy="15267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a:t>Go to this link to access the jamboard for this presentation:</a:t>
            </a:r>
            <a:endParaRPr/>
          </a:p>
          <a:p>
            <a:pPr indent="0" lvl="0" marL="0" rtl="0" algn="l">
              <a:spcBef>
                <a:spcPts val="1000"/>
              </a:spcBef>
              <a:spcAft>
                <a:spcPts val="0"/>
              </a:spcAft>
              <a:buNone/>
            </a:pPr>
            <a:r>
              <a:rPr lang="en-US" u="sng">
                <a:solidFill>
                  <a:schemeClr val="hlink"/>
                </a:solidFill>
                <a:hlinkClick r:id="rId3"/>
              </a:rPr>
              <a:t>https://jamboard.google.com/d/1G_G3EEd3SH1T-dRsY1l4j3vxAT1lEh7zHBsdhS9RETc/edit?usp=sharing</a:t>
            </a:r>
            <a:endParaRPr/>
          </a:p>
        </p:txBody>
      </p:sp>
      <p:pic>
        <p:nvPicPr>
          <p:cNvPr id="509" name="Google Shape;509;p77"/>
          <p:cNvPicPr preferRelativeResize="0"/>
          <p:nvPr/>
        </p:nvPicPr>
        <p:blipFill>
          <a:blip r:embed="rId4">
            <a:alphaModFix/>
          </a:blip>
          <a:stretch>
            <a:fillRect/>
          </a:stretch>
        </p:blipFill>
        <p:spPr>
          <a:xfrm>
            <a:off x="8676825" y="363475"/>
            <a:ext cx="2852699" cy="285269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78"/>
          <p:cNvSpPr txBox="1"/>
          <p:nvPr>
            <p:ph type="ctrTitle"/>
          </p:nvPr>
        </p:nvSpPr>
        <p:spPr>
          <a:xfrm>
            <a:off x="991386" y="1147920"/>
            <a:ext cx="10209300" cy="6078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Black"/>
              <a:buNone/>
            </a:pPr>
            <a:r>
              <a:rPr lang="en-US"/>
              <a:t>Thank you for your engaged participation!</a:t>
            </a:r>
            <a:endParaRPr/>
          </a:p>
          <a:p>
            <a:pPr indent="0" lvl="0" marL="0" rtl="0" algn="l">
              <a:lnSpc>
                <a:spcPct val="90000"/>
              </a:lnSpc>
              <a:spcBef>
                <a:spcPts val="0"/>
              </a:spcBef>
              <a:spcAft>
                <a:spcPts val="0"/>
              </a:spcAft>
              <a:buClr>
                <a:schemeClr val="lt1"/>
              </a:buClr>
              <a:buSzPct val="100000"/>
              <a:buFont typeface="Arial Black"/>
              <a:buNone/>
            </a:pPr>
            <a:r>
              <a:rPr lang="en-US"/>
              <a:t>Have a wonderful Fall Quarter.</a:t>
            </a:r>
            <a:endParaRPr/>
          </a:p>
        </p:txBody>
      </p:sp>
      <p:sp>
        <p:nvSpPr>
          <p:cNvPr id="515" name="Google Shape;515;p78"/>
          <p:cNvSpPr txBox="1"/>
          <p:nvPr>
            <p:ph idx="1" type="subTitle"/>
          </p:nvPr>
        </p:nvSpPr>
        <p:spPr>
          <a:xfrm>
            <a:off x="1101598" y="2444755"/>
            <a:ext cx="10209300" cy="16557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2400"/>
              <a:buNone/>
            </a:pPr>
            <a:r>
              <a:rPr lang="en-US"/>
              <a:t>Feel free to contact me </a:t>
            </a:r>
            <a:r>
              <a:rPr lang="en-US"/>
              <a:t>directly</a:t>
            </a:r>
            <a:r>
              <a:rPr lang="en-US"/>
              <a:t> with questions:</a:t>
            </a:r>
            <a:endParaRPr/>
          </a:p>
          <a:p>
            <a:pPr indent="0" lvl="0" marL="0" rtl="0" algn="l">
              <a:lnSpc>
                <a:spcPct val="90000"/>
              </a:lnSpc>
              <a:spcBef>
                <a:spcPts val="0"/>
              </a:spcBef>
              <a:spcAft>
                <a:spcPts val="0"/>
              </a:spcAft>
              <a:buClr>
                <a:schemeClr val="lt1"/>
              </a:buClr>
              <a:buSzPts val="2400"/>
              <a:buNone/>
            </a:pPr>
            <a:r>
              <a:t/>
            </a:r>
            <a:endParaRPr/>
          </a:p>
          <a:p>
            <a:pPr indent="0" lvl="0" marL="0" rtl="0" algn="l">
              <a:lnSpc>
                <a:spcPct val="90000"/>
              </a:lnSpc>
              <a:spcBef>
                <a:spcPts val="0"/>
              </a:spcBef>
              <a:spcAft>
                <a:spcPts val="0"/>
              </a:spcAft>
              <a:buClr>
                <a:schemeClr val="lt1"/>
              </a:buClr>
              <a:buSzPts val="2400"/>
              <a:buNone/>
            </a:pPr>
            <a:r>
              <a:rPr b="1" lang="en-US"/>
              <a:t>Margeaux Temeltaş</a:t>
            </a:r>
            <a:endParaRPr b="1"/>
          </a:p>
          <a:p>
            <a:pPr indent="0" lvl="0" marL="0" rtl="0" algn="l">
              <a:lnSpc>
                <a:spcPct val="90000"/>
              </a:lnSpc>
              <a:spcBef>
                <a:spcPts val="0"/>
              </a:spcBef>
              <a:spcAft>
                <a:spcPts val="0"/>
              </a:spcAft>
              <a:buClr>
                <a:schemeClr val="lt1"/>
              </a:buClr>
              <a:buSzPts val="2400"/>
              <a:buNone/>
            </a:pPr>
            <a:r>
              <a:rPr b="1" lang="en-US"/>
              <a:t>Associate Director of Remote and Online Academics</a:t>
            </a:r>
            <a:endParaRPr b="1"/>
          </a:p>
          <a:p>
            <a:pPr indent="0" lvl="0" marL="0" rtl="0" algn="l">
              <a:lnSpc>
                <a:spcPct val="90000"/>
              </a:lnSpc>
              <a:spcBef>
                <a:spcPts val="0"/>
              </a:spcBef>
              <a:spcAft>
                <a:spcPts val="0"/>
              </a:spcAft>
              <a:buClr>
                <a:schemeClr val="lt1"/>
              </a:buClr>
              <a:buSzPts val="2400"/>
              <a:buNone/>
            </a:pPr>
            <a:r>
              <a:rPr b="1" lang="en-US"/>
              <a:t>mtemeltas@nl.edu </a:t>
            </a:r>
            <a:endParaRPr b="1"/>
          </a:p>
        </p:txBody>
      </p:sp>
      <p:pic>
        <p:nvPicPr>
          <p:cNvPr id="516" name="Google Shape;516;p78"/>
          <p:cNvPicPr preferRelativeResize="0"/>
          <p:nvPr/>
        </p:nvPicPr>
        <p:blipFill>
          <a:blip r:embed="rId3">
            <a:alphaModFix/>
          </a:blip>
          <a:stretch>
            <a:fillRect/>
          </a:stretch>
        </p:blipFill>
        <p:spPr>
          <a:xfrm>
            <a:off x="7495075" y="4391505"/>
            <a:ext cx="3204473" cy="191934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5"/>
          <p:cNvSpPr txBox="1"/>
          <p:nvPr>
            <p:ph type="title"/>
          </p:nvPr>
        </p:nvSpPr>
        <p:spPr>
          <a:xfrm>
            <a:off x="1053550" y="478521"/>
            <a:ext cx="10300200" cy="9906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Associate</a:t>
            </a:r>
            <a:r>
              <a:rPr lang="en-US"/>
              <a:t> Director of Remote and Online Academics</a:t>
            </a:r>
            <a:endParaRPr/>
          </a:p>
          <a:p>
            <a:pPr indent="0" lvl="0" marL="0" rtl="0" algn="l">
              <a:spcBef>
                <a:spcPts val="0"/>
              </a:spcBef>
              <a:spcAft>
                <a:spcPts val="0"/>
              </a:spcAft>
              <a:buNone/>
            </a:pPr>
            <a:r>
              <a:rPr i="1" lang="en-US" sz="3000"/>
              <a:t>Focus and goals for 2021-22</a:t>
            </a:r>
            <a:endParaRPr i="1" sz="3000"/>
          </a:p>
        </p:txBody>
      </p:sp>
      <p:sp>
        <p:nvSpPr>
          <p:cNvPr id="259" name="Google Shape;259;p45"/>
          <p:cNvSpPr txBox="1"/>
          <p:nvPr>
            <p:ph idx="1" type="body"/>
          </p:nvPr>
        </p:nvSpPr>
        <p:spPr>
          <a:xfrm>
            <a:off x="1053548" y="1627146"/>
            <a:ext cx="49662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en-US">
                <a:solidFill>
                  <a:srgbClr val="0061AF"/>
                </a:solidFill>
              </a:rPr>
              <a:t>REMOTE</a:t>
            </a:r>
            <a:endParaRPr b="1">
              <a:solidFill>
                <a:srgbClr val="0061AF"/>
              </a:solidFill>
            </a:endParaRPr>
          </a:p>
          <a:p>
            <a:pPr indent="-311150" lvl="0" marL="457200" rtl="0" algn="l">
              <a:spcBef>
                <a:spcPts val="1000"/>
              </a:spcBef>
              <a:spcAft>
                <a:spcPts val="0"/>
              </a:spcAft>
              <a:buSzPts val="1300"/>
              <a:buChar char="•"/>
            </a:pPr>
            <a:r>
              <a:rPr lang="en-US" sz="2300"/>
              <a:t>Establish operational plan for remote daytime instruction, including faculty professional development and best practices remote playbook.</a:t>
            </a:r>
            <a:endParaRPr sz="2300"/>
          </a:p>
          <a:p>
            <a:pPr indent="-311150" lvl="0" marL="457200" rtl="0" algn="l">
              <a:spcBef>
                <a:spcPts val="1000"/>
              </a:spcBef>
              <a:spcAft>
                <a:spcPts val="1000"/>
              </a:spcAft>
              <a:buSzPts val="1300"/>
              <a:buChar char="•"/>
            </a:pPr>
            <a:r>
              <a:rPr lang="en-US" sz="2300"/>
              <a:t>Develop and launch Infinity Academy at NLU (remote regional/national model). </a:t>
            </a:r>
            <a:endParaRPr sz="2300"/>
          </a:p>
        </p:txBody>
      </p:sp>
      <p:sp>
        <p:nvSpPr>
          <p:cNvPr id="260" name="Google Shape;260;p45"/>
          <p:cNvSpPr txBox="1"/>
          <p:nvPr>
            <p:ph idx="2" type="body"/>
          </p:nvPr>
        </p:nvSpPr>
        <p:spPr>
          <a:xfrm>
            <a:off x="6172200" y="1627146"/>
            <a:ext cx="5181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en-US">
                <a:solidFill>
                  <a:srgbClr val="0061AF"/>
                </a:solidFill>
              </a:rPr>
              <a:t>ONLINE</a:t>
            </a:r>
            <a:endParaRPr b="1">
              <a:solidFill>
                <a:srgbClr val="0061AF"/>
              </a:solidFill>
            </a:endParaRPr>
          </a:p>
          <a:p>
            <a:pPr indent="-374650" lvl="0" marL="457200" rtl="0" algn="l">
              <a:spcBef>
                <a:spcPts val="1000"/>
              </a:spcBef>
              <a:spcAft>
                <a:spcPts val="0"/>
              </a:spcAft>
              <a:buSzPts val="2300"/>
              <a:buChar char="•"/>
            </a:pPr>
            <a:r>
              <a:rPr lang="en-US" sz="2300"/>
              <a:t>Execute operations for FY22 for pilot programs (BABA, BSM, CAR, COM, and CSIS majors).</a:t>
            </a:r>
            <a:endParaRPr sz="2300"/>
          </a:p>
          <a:p>
            <a:pPr indent="-374650" lvl="0" marL="457200" rtl="0" algn="l">
              <a:spcBef>
                <a:spcPts val="1000"/>
              </a:spcBef>
              <a:spcAft>
                <a:spcPts val="0"/>
              </a:spcAft>
              <a:buSzPts val="2300"/>
              <a:buChar char="•"/>
            </a:pPr>
            <a:r>
              <a:rPr lang="en-US" sz="2300"/>
              <a:t>Evaluate pros, cons, and resource implications of moving all UG Online programs to UGC in FY23.</a:t>
            </a:r>
            <a:endParaRPr sz="2300"/>
          </a:p>
          <a:p>
            <a:pPr indent="-374650" lvl="0" marL="457200" rtl="0" algn="l">
              <a:spcBef>
                <a:spcPts val="1000"/>
              </a:spcBef>
              <a:spcAft>
                <a:spcPts val="0"/>
              </a:spcAft>
              <a:buSzPts val="2300"/>
              <a:buChar char="•"/>
            </a:pPr>
            <a:r>
              <a:rPr lang="en-US" sz="2300"/>
              <a:t>If needed, create efficient and effective operational plan for FY23 Online transition to UGC.</a:t>
            </a:r>
            <a:endParaRPr sz="2300"/>
          </a:p>
          <a:p>
            <a:pPr indent="0" lvl="0" marL="0" rtl="0" algn="l">
              <a:spcBef>
                <a:spcPts val="100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6"/>
          <p:cNvSpPr txBox="1"/>
          <p:nvPr>
            <p:ph type="title"/>
          </p:nvPr>
        </p:nvSpPr>
        <p:spPr>
          <a:xfrm>
            <a:off x="1053550" y="694726"/>
            <a:ext cx="10836000" cy="14115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b="1" lang="en-US"/>
              <a:t>Optimizing Digital Learning Experiences: A Checklist</a:t>
            </a:r>
            <a:endParaRPr b="1"/>
          </a:p>
          <a:p>
            <a:pPr indent="0" lvl="0" marL="0" rtl="0" algn="l">
              <a:spcBef>
                <a:spcPts val="1000"/>
              </a:spcBef>
              <a:spcAft>
                <a:spcPts val="0"/>
              </a:spcAft>
              <a:buClr>
                <a:schemeClr val="dk1"/>
              </a:buClr>
              <a:buSzPct val="50000"/>
              <a:buFont typeface="Arial"/>
              <a:buNone/>
            </a:pPr>
            <a:r>
              <a:rPr lang="en-US" sz="2200"/>
              <a:t>Adapted from </a:t>
            </a:r>
            <a:r>
              <a:rPr i="1" lang="en-US" sz="2200"/>
              <a:t>Optimizing High-Quality Digital Learning Experiences: A Playbook for Faculty</a:t>
            </a:r>
            <a:r>
              <a:rPr lang="en-US" sz="2200"/>
              <a:t>. </a:t>
            </a:r>
            <a:endParaRPr sz="2200"/>
          </a:p>
          <a:p>
            <a:pPr indent="0" lvl="0" marL="0" rtl="0" algn="l">
              <a:spcBef>
                <a:spcPts val="1000"/>
              </a:spcBef>
              <a:spcAft>
                <a:spcPts val="0"/>
              </a:spcAft>
              <a:buClr>
                <a:schemeClr val="dk1"/>
              </a:buClr>
              <a:buSzPct val="50000"/>
              <a:buFont typeface="Arial"/>
              <a:buNone/>
            </a:pPr>
            <a:r>
              <a:rPr lang="en-US" sz="2200"/>
              <a:t>The complete checklist is included as an Appendix at the end of this presentation.</a:t>
            </a:r>
            <a:endParaRPr sz="2200"/>
          </a:p>
          <a:p>
            <a:pPr indent="0" lvl="0" marL="0" rtl="0" algn="l">
              <a:spcBef>
                <a:spcPts val="1000"/>
              </a:spcBef>
              <a:spcAft>
                <a:spcPts val="0"/>
              </a:spcAft>
              <a:buClr>
                <a:schemeClr val="dk1"/>
              </a:buClr>
              <a:buSzPct val="50000"/>
              <a:buFont typeface="Arial"/>
              <a:buNone/>
            </a:pPr>
            <a:r>
              <a:rPr lang="en-US" sz="2200"/>
              <a:t>Each concept in the checklist includes recommendations and resources at all 3 levels: Design, Enhance, Optimize.</a:t>
            </a:r>
            <a:endParaRPr sz="2200"/>
          </a:p>
        </p:txBody>
      </p:sp>
      <p:sp>
        <p:nvSpPr>
          <p:cNvPr id="267" name="Google Shape;267;p46"/>
          <p:cNvSpPr txBox="1"/>
          <p:nvPr>
            <p:ph idx="1" type="body"/>
          </p:nvPr>
        </p:nvSpPr>
        <p:spPr>
          <a:xfrm>
            <a:off x="1053550" y="2695075"/>
            <a:ext cx="10836000" cy="38046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lang="en-US" sz="2600">
                <a:solidFill>
                  <a:srgbClr val="1775A0"/>
                </a:solidFill>
              </a:rPr>
              <a:t>The Key to Success:</a:t>
            </a:r>
            <a:endParaRPr b="1" sz="2600">
              <a:solidFill>
                <a:srgbClr val="1775A0"/>
              </a:solidFill>
            </a:endParaRPr>
          </a:p>
          <a:p>
            <a:pPr indent="-393700" lvl="0" marL="457200" rtl="0" algn="l">
              <a:lnSpc>
                <a:spcPct val="100000"/>
              </a:lnSpc>
              <a:spcBef>
                <a:spcPts val="1000"/>
              </a:spcBef>
              <a:spcAft>
                <a:spcPts val="0"/>
              </a:spcAft>
              <a:buSzPts val="2600"/>
              <a:buChar char="❏"/>
            </a:pPr>
            <a:r>
              <a:rPr lang="en-US" sz="2600"/>
              <a:t>Embrace the </a:t>
            </a:r>
            <a:r>
              <a:rPr b="1" lang="en-US" sz="2600"/>
              <a:t>Design-Enhance-Optimize</a:t>
            </a:r>
            <a:r>
              <a:rPr lang="en-US" sz="2600"/>
              <a:t> framework to adopt a continuous improvement process to your virtual course.</a:t>
            </a:r>
            <a:endParaRPr sz="2600"/>
          </a:p>
        </p:txBody>
      </p:sp>
      <p:sp>
        <p:nvSpPr>
          <p:cNvPr id="268" name="Google Shape;268;p46"/>
          <p:cNvSpPr txBox="1"/>
          <p:nvPr>
            <p:ph idx="1" type="body"/>
          </p:nvPr>
        </p:nvSpPr>
        <p:spPr>
          <a:xfrm>
            <a:off x="1112525" y="5014425"/>
            <a:ext cx="10836000" cy="2166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200"/>
              <a:t>Gunder, A., Vignare, K., Adams, S., McGuire, A., &amp; Rafferty, J. (2021, June 8). </a:t>
            </a:r>
            <a:r>
              <a:rPr b="1" lang="en-US" sz="2200"/>
              <a:t>Optimizing high-quality digital learning experiences: A playbook for faculty. </a:t>
            </a:r>
            <a:r>
              <a:rPr lang="en-US" sz="2200"/>
              <a:t>Every Learner Everywhere. </a:t>
            </a:r>
            <a:r>
              <a:rPr lang="en-US" sz="2200" u="sng">
                <a:solidFill>
                  <a:schemeClr val="hlink"/>
                </a:solidFill>
                <a:hlinkClick r:id="rId3"/>
              </a:rPr>
              <a:t>https://www.everylearnereverywhere.org/resources/</a:t>
            </a:r>
            <a:r>
              <a:rPr lang="en-US" sz="2200"/>
              <a:t>. </a:t>
            </a:r>
            <a:endParaRPr sz="2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7"/>
          <p:cNvSpPr txBox="1"/>
          <p:nvPr>
            <p:ph type="title"/>
          </p:nvPr>
        </p:nvSpPr>
        <p:spPr>
          <a:xfrm>
            <a:off x="1171022" y="223284"/>
            <a:ext cx="3932100" cy="957000"/>
          </a:xfrm>
          <a:prstGeom prst="rect">
            <a:avLst/>
          </a:prstGeom>
        </p:spPr>
        <p:txBody>
          <a:bodyPr anchorCtr="0" anchor="b" bIns="45700" lIns="91425" spcFirstLastPara="1" rIns="91425" wrap="square" tIns="45700">
            <a:normAutofit fontScale="90000"/>
          </a:bodyPr>
          <a:lstStyle/>
          <a:p>
            <a:pPr indent="0" lvl="0" marL="0" rtl="0" algn="l">
              <a:spcBef>
                <a:spcPts val="0"/>
              </a:spcBef>
              <a:spcAft>
                <a:spcPts val="0"/>
              </a:spcAft>
              <a:buNone/>
            </a:pPr>
            <a:r>
              <a:rPr lang="en-US"/>
              <a:t>Next Normal, </a:t>
            </a:r>
            <a:endParaRPr/>
          </a:p>
          <a:p>
            <a:pPr indent="0" lvl="0" marL="0" rtl="0" algn="l">
              <a:spcBef>
                <a:spcPts val="0"/>
              </a:spcBef>
              <a:spcAft>
                <a:spcPts val="0"/>
              </a:spcAft>
              <a:buNone/>
            </a:pPr>
            <a:r>
              <a:rPr lang="en-US"/>
              <a:t>New Vocabulary</a:t>
            </a:r>
            <a:endParaRPr/>
          </a:p>
        </p:txBody>
      </p:sp>
      <p:sp>
        <p:nvSpPr>
          <p:cNvPr id="275" name="Google Shape;275;p47"/>
          <p:cNvSpPr txBox="1"/>
          <p:nvPr>
            <p:ph idx="1" type="body"/>
          </p:nvPr>
        </p:nvSpPr>
        <p:spPr>
          <a:xfrm>
            <a:off x="4587925" y="322525"/>
            <a:ext cx="6511200" cy="1617300"/>
          </a:xfrm>
          <a:prstGeom prst="rect">
            <a:avLst/>
          </a:prstGeom>
        </p:spPr>
        <p:txBody>
          <a:bodyPr anchorCtr="0" anchor="t" bIns="45700" lIns="91425" spcFirstLastPara="1" rIns="91425" wrap="square" tIns="45700">
            <a:normAutofit lnSpcReduction="20000"/>
          </a:bodyPr>
          <a:lstStyle/>
          <a:p>
            <a:pPr indent="0" lvl="0" marL="0" rtl="0" algn="l">
              <a:spcBef>
                <a:spcPts val="1000"/>
              </a:spcBef>
              <a:spcAft>
                <a:spcPts val="0"/>
              </a:spcAft>
              <a:buNone/>
            </a:pPr>
            <a:r>
              <a:rPr lang="en-US" sz="2500"/>
              <a:t>The Remote classroom is now the </a:t>
            </a:r>
            <a:endParaRPr sz="2500"/>
          </a:p>
          <a:p>
            <a:pPr indent="0" lvl="0" marL="0" rtl="0" algn="l">
              <a:spcBef>
                <a:spcPts val="1000"/>
              </a:spcBef>
              <a:spcAft>
                <a:spcPts val="0"/>
              </a:spcAft>
              <a:buNone/>
            </a:pPr>
            <a:r>
              <a:rPr b="1" lang="en-US" sz="2500"/>
              <a:t>Virtual Classroom</a:t>
            </a:r>
            <a:r>
              <a:rPr lang="en-US" sz="2500"/>
              <a:t> (VC)</a:t>
            </a:r>
            <a:endParaRPr sz="2500"/>
          </a:p>
          <a:p>
            <a:pPr indent="0" lvl="0" marL="0" rtl="0" algn="l">
              <a:spcBef>
                <a:spcPts val="1000"/>
              </a:spcBef>
              <a:spcAft>
                <a:spcPts val="0"/>
              </a:spcAft>
              <a:buNone/>
            </a:pPr>
            <a:r>
              <a:rPr lang="en-US" sz="2500"/>
              <a:t>*new designation in Banner</a:t>
            </a:r>
            <a:endParaRPr sz="2500"/>
          </a:p>
          <a:p>
            <a:pPr indent="0" lvl="0" marL="0" rtl="0" algn="l">
              <a:spcBef>
                <a:spcPts val="1000"/>
              </a:spcBef>
              <a:spcAft>
                <a:spcPts val="0"/>
              </a:spcAft>
              <a:buNone/>
            </a:pPr>
            <a:r>
              <a:t/>
            </a:r>
            <a:endParaRPr sz="2600"/>
          </a:p>
        </p:txBody>
      </p:sp>
      <p:pic>
        <p:nvPicPr>
          <p:cNvPr id="276" name="Google Shape;276;p47"/>
          <p:cNvPicPr preferRelativeResize="0"/>
          <p:nvPr/>
        </p:nvPicPr>
        <p:blipFill>
          <a:blip r:embed="rId3">
            <a:alphaModFix/>
          </a:blip>
          <a:stretch>
            <a:fillRect/>
          </a:stretch>
        </p:blipFill>
        <p:spPr>
          <a:xfrm>
            <a:off x="1787700" y="1657550"/>
            <a:ext cx="8263852" cy="46484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8"/>
          <p:cNvSpPr txBox="1"/>
          <p:nvPr>
            <p:ph type="title"/>
          </p:nvPr>
        </p:nvSpPr>
        <p:spPr>
          <a:xfrm>
            <a:off x="1118075" y="674797"/>
            <a:ext cx="3932100" cy="1725300"/>
          </a:xfrm>
          <a:prstGeom prst="rect">
            <a:avLst/>
          </a:prstGeom>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None/>
            </a:pPr>
            <a:r>
              <a:rPr b="1" lang="en-US" sz="3422"/>
              <a:t>Key Difference for 2021-22:</a:t>
            </a:r>
            <a:endParaRPr b="1" sz="3422"/>
          </a:p>
          <a:p>
            <a:pPr indent="0" lvl="0" marL="0" rtl="0" algn="l">
              <a:spcBef>
                <a:spcPts val="0"/>
              </a:spcBef>
              <a:spcAft>
                <a:spcPts val="0"/>
              </a:spcAft>
              <a:buNone/>
            </a:pPr>
            <a:r>
              <a:t/>
            </a:r>
            <a:endParaRPr b="1"/>
          </a:p>
          <a:p>
            <a:pPr indent="0" lvl="0" marL="0" rtl="0" algn="l">
              <a:spcBef>
                <a:spcPts val="0"/>
              </a:spcBef>
              <a:spcAft>
                <a:spcPts val="0"/>
              </a:spcAft>
              <a:buNone/>
            </a:pPr>
            <a:r>
              <a:rPr b="1" lang="en-US" sz="4200">
                <a:solidFill>
                  <a:srgbClr val="0061AF"/>
                </a:solidFill>
              </a:rPr>
              <a:t>Student Choice</a:t>
            </a:r>
            <a:endParaRPr b="1" sz="4200">
              <a:solidFill>
                <a:srgbClr val="0061AF"/>
              </a:solidFill>
            </a:endParaRPr>
          </a:p>
        </p:txBody>
      </p:sp>
      <p:sp>
        <p:nvSpPr>
          <p:cNvPr id="283" name="Google Shape;283;p48"/>
          <p:cNvSpPr txBox="1"/>
          <p:nvPr>
            <p:ph type="title"/>
          </p:nvPr>
        </p:nvSpPr>
        <p:spPr>
          <a:xfrm>
            <a:off x="5946825" y="979600"/>
            <a:ext cx="5758200" cy="5263500"/>
          </a:xfrm>
          <a:prstGeom prst="rect">
            <a:avLst/>
          </a:prstGeom>
        </p:spPr>
        <p:txBody>
          <a:bodyPr anchorCtr="0" anchor="b" bIns="45700" lIns="91425" spcFirstLastPara="1" rIns="91425" wrap="square" tIns="45700">
            <a:noAutofit/>
          </a:bodyPr>
          <a:lstStyle/>
          <a:p>
            <a:pPr indent="0" lvl="0" marL="457200" rtl="0" algn="l">
              <a:lnSpc>
                <a:spcPct val="100000"/>
              </a:lnSpc>
              <a:spcBef>
                <a:spcPts val="0"/>
              </a:spcBef>
              <a:spcAft>
                <a:spcPts val="0"/>
              </a:spcAft>
              <a:buSzPts val="990"/>
              <a:buNone/>
            </a:pPr>
            <a:r>
              <a:rPr lang="en-US" sz="2500"/>
              <a:t>For freshman and sophomore daytime courses, </a:t>
            </a:r>
            <a:r>
              <a:rPr lang="en-US" sz="2500"/>
              <a:t>students choose their modality - virtual or in-person - during registration.</a:t>
            </a:r>
            <a:endParaRPr sz="2500"/>
          </a:p>
          <a:p>
            <a:pPr indent="0" lvl="0" marL="457200" rtl="0" algn="l">
              <a:lnSpc>
                <a:spcPct val="100000"/>
              </a:lnSpc>
              <a:spcBef>
                <a:spcPts val="0"/>
              </a:spcBef>
              <a:spcAft>
                <a:spcPts val="0"/>
              </a:spcAft>
              <a:buSzPts val="990"/>
              <a:buNone/>
            </a:pPr>
            <a:r>
              <a:t/>
            </a:r>
            <a:endParaRPr sz="2500"/>
          </a:p>
          <a:p>
            <a:pPr indent="0" lvl="0" marL="457200" rtl="0" algn="l">
              <a:lnSpc>
                <a:spcPct val="100000"/>
              </a:lnSpc>
              <a:spcBef>
                <a:spcPts val="0"/>
              </a:spcBef>
              <a:spcAft>
                <a:spcPts val="0"/>
              </a:spcAft>
              <a:buSzPts val="990"/>
              <a:buNone/>
            </a:pPr>
            <a:r>
              <a:rPr lang="en-US" sz="2500"/>
              <a:t>For junior and senior courses, modality is determined by course type.</a:t>
            </a:r>
            <a:endParaRPr sz="2500"/>
          </a:p>
          <a:p>
            <a:pPr indent="0" lvl="0" marL="0" rtl="0" algn="l">
              <a:lnSpc>
                <a:spcPct val="100000"/>
              </a:lnSpc>
              <a:spcBef>
                <a:spcPts val="0"/>
              </a:spcBef>
              <a:spcAft>
                <a:spcPts val="0"/>
              </a:spcAft>
              <a:buSzPts val="990"/>
              <a:buNone/>
            </a:pPr>
            <a:r>
              <a:t/>
            </a:r>
            <a:endParaRPr sz="2880"/>
          </a:p>
        </p:txBody>
      </p:sp>
      <p:pic>
        <p:nvPicPr>
          <p:cNvPr id="284" name="Google Shape;284;p48"/>
          <p:cNvPicPr preferRelativeResize="0"/>
          <p:nvPr/>
        </p:nvPicPr>
        <p:blipFill>
          <a:blip r:embed="rId3">
            <a:alphaModFix/>
          </a:blip>
          <a:stretch>
            <a:fillRect/>
          </a:stretch>
        </p:blipFill>
        <p:spPr>
          <a:xfrm>
            <a:off x="1294025" y="2732625"/>
            <a:ext cx="4576600" cy="30487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9"/>
          <p:cNvSpPr txBox="1"/>
          <p:nvPr>
            <p:ph type="title"/>
          </p:nvPr>
        </p:nvSpPr>
        <p:spPr>
          <a:xfrm>
            <a:off x="1053548" y="173737"/>
            <a:ext cx="10300200" cy="7407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b="1" lang="en-US"/>
              <a:t>Scheduling Virtual (VC) and In-person (F2F) Courses</a:t>
            </a:r>
            <a:endParaRPr b="1"/>
          </a:p>
        </p:txBody>
      </p:sp>
      <p:sp>
        <p:nvSpPr>
          <p:cNvPr id="291" name="Google Shape;291;p49"/>
          <p:cNvSpPr txBox="1"/>
          <p:nvPr>
            <p:ph idx="1" type="body"/>
          </p:nvPr>
        </p:nvSpPr>
        <p:spPr>
          <a:xfrm>
            <a:off x="1053550" y="1017550"/>
            <a:ext cx="4966200" cy="4314900"/>
          </a:xfrm>
          <a:prstGeom prst="rect">
            <a:avLst/>
          </a:prstGeom>
          <a:solidFill>
            <a:srgbClr val="DAEEF3"/>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lang="en-US" sz="2500"/>
              <a:t>Freshman and Sophomore daytime courses:</a:t>
            </a:r>
            <a:endParaRPr b="1" sz="2500"/>
          </a:p>
          <a:p>
            <a:pPr indent="0" lvl="0" marL="0" rtl="0" algn="l">
              <a:lnSpc>
                <a:spcPct val="100000"/>
              </a:lnSpc>
              <a:spcBef>
                <a:spcPts val="1000"/>
              </a:spcBef>
              <a:spcAft>
                <a:spcPts val="0"/>
              </a:spcAft>
              <a:buNone/>
            </a:pPr>
            <a:r>
              <a:t/>
            </a:r>
            <a:endParaRPr sz="2500"/>
          </a:p>
          <a:p>
            <a:pPr indent="0" lvl="0" marL="0" rtl="0" algn="l">
              <a:lnSpc>
                <a:spcPct val="100000"/>
              </a:lnSpc>
              <a:spcBef>
                <a:spcPts val="1000"/>
              </a:spcBef>
              <a:spcAft>
                <a:spcPts val="0"/>
              </a:spcAft>
              <a:buNone/>
            </a:pPr>
            <a:r>
              <a:rPr i="1" lang="en-US" sz="2500"/>
              <a:t>VC </a:t>
            </a:r>
            <a:r>
              <a:rPr i="1" lang="en-US" sz="2500"/>
              <a:t>and F2F options are offered on both days.</a:t>
            </a:r>
            <a:endParaRPr i="1" sz="2500"/>
          </a:p>
          <a:p>
            <a:pPr indent="0" lvl="0" marL="0" rtl="0" algn="l">
              <a:lnSpc>
                <a:spcPct val="100000"/>
              </a:lnSpc>
              <a:spcBef>
                <a:spcPts val="1000"/>
              </a:spcBef>
              <a:spcAft>
                <a:spcPts val="0"/>
              </a:spcAft>
              <a:buNone/>
            </a:pPr>
            <a:r>
              <a:t/>
            </a:r>
            <a:endParaRPr sz="2500"/>
          </a:p>
          <a:p>
            <a:pPr indent="0" lvl="0" marL="0" rtl="0" algn="l">
              <a:lnSpc>
                <a:spcPct val="100000"/>
              </a:lnSpc>
              <a:spcBef>
                <a:spcPts val="1000"/>
              </a:spcBef>
              <a:spcAft>
                <a:spcPts val="0"/>
              </a:spcAft>
              <a:buNone/>
            </a:pPr>
            <a:r>
              <a:rPr lang="en-US" sz="2200"/>
              <a:t>Freshmen: Monday/Wednesday</a:t>
            </a:r>
            <a:endParaRPr sz="2200"/>
          </a:p>
          <a:p>
            <a:pPr indent="0" lvl="0" marL="0" rtl="0" algn="l">
              <a:lnSpc>
                <a:spcPct val="100000"/>
              </a:lnSpc>
              <a:spcBef>
                <a:spcPts val="1000"/>
              </a:spcBef>
              <a:spcAft>
                <a:spcPts val="0"/>
              </a:spcAft>
              <a:buNone/>
            </a:pPr>
            <a:r>
              <a:rPr lang="en-US" sz="2200"/>
              <a:t>Sophomores: Tuesday/Thursday</a:t>
            </a:r>
            <a:endParaRPr sz="2200"/>
          </a:p>
        </p:txBody>
      </p:sp>
      <p:sp>
        <p:nvSpPr>
          <p:cNvPr id="292" name="Google Shape;292;p49"/>
          <p:cNvSpPr txBox="1"/>
          <p:nvPr>
            <p:ph idx="2" type="body"/>
          </p:nvPr>
        </p:nvSpPr>
        <p:spPr>
          <a:xfrm>
            <a:off x="6172200" y="1017550"/>
            <a:ext cx="5181600" cy="4314900"/>
          </a:xfrm>
          <a:prstGeom prst="rect">
            <a:avLst/>
          </a:prstGeom>
          <a:solidFill>
            <a:srgbClr val="FFF2CC"/>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1000"/>
              </a:spcBef>
              <a:spcAft>
                <a:spcPts val="0"/>
              </a:spcAft>
              <a:buNone/>
            </a:pPr>
            <a:r>
              <a:rPr b="1" lang="en-US" sz="2400"/>
              <a:t>Junior and Senior (major) daytime courses:</a:t>
            </a:r>
            <a:endParaRPr sz="2400"/>
          </a:p>
          <a:p>
            <a:pPr indent="0" lvl="0" marL="0" marR="0" rtl="0" algn="l">
              <a:lnSpc>
                <a:spcPct val="100000"/>
              </a:lnSpc>
              <a:spcBef>
                <a:spcPts val="1000"/>
              </a:spcBef>
              <a:spcAft>
                <a:spcPts val="0"/>
              </a:spcAft>
              <a:buNone/>
            </a:pPr>
            <a:r>
              <a:t/>
            </a:r>
            <a:endParaRPr i="1" sz="2400"/>
          </a:p>
          <a:p>
            <a:pPr indent="0" lvl="0" marL="0" marR="0" rtl="0" algn="l">
              <a:lnSpc>
                <a:spcPct val="100000"/>
              </a:lnSpc>
              <a:spcBef>
                <a:spcPts val="1000"/>
              </a:spcBef>
              <a:spcAft>
                <a:spcPts val="0"/>
              </a:spcAft>
              <a:buNone/>
            </a:pPr>
            <a:r>
              <a:rPr i="1" lang="en-US" sz="2400"/>
              <a:t>Major courses F2F, minor/concentration courses VC</a:t>
            </a:r>
            <a:endParaRPr i="1" sz="2400"/>
          </a:p>
          <a:p>
            <a:pPr indent="0" lvl="0" marL="0" marR="0" rtl="0" algn="l">
              <a:lnSpc>
                <a:spcPct val="100000"/>
              </a:lnSpc>
              <a:spcBef>
                <a:spcPts val="1000"/>
              </a:spcBef>
              <a:spcAft>
                <a:spcPts val="0"/>
              </a:spcAft>
              <a:buNone/>
            </a:pPr>
            <a:r>
              <a:t/>
            </a:r>
            <a:endParaRPr i="1" sz="2400"/>
          </a:p>
          <a:p>
            <a:pPr indent="0" lvl="0" marL="0" marR="0" rtl="0" algn="l">
              <a:lnSpc>
                <a:spcPct val="100000"/>
              </a:lnSpc>
              <a:spcBef>
                <a:spcPts val="1000"/>
              </a:spcBef>
              <a:spcAft>
                <a:spcPts val="0"/>
              </a:spcAft>
              <a:buNone/>
            </a:pPr>
            <a:r>
              <a:rPr lang="en-US" sz="2200"/>
              <a:t>Juniors: Tuesday F2F / Thursday VC</a:t>
            </a:r>
            <a:endParaRPr sz="2200"/>
          </a:p>
          <a:p>
            <a:pPr indent="0" lvl="0" marL="0" marR="0" rtl="0" algn="l">
              <a:lnSpc>
                <a:spcPct val="100000"/>
              </a:lnSpc>
              <a:spcBef>
                <a:spcPts val="1000"/>
              </a:spcBef>
              <a:spcAft>
                <a:spcPts val="0"/>
              </a:spcAft>
              <a:buNone/>
            </a:pPr>
            <a:r>
              <a:rPr lang="en-US" sz="2200"/>
              <a:t>Seniors: Monday F2F / Wednesday VC</a:t>
            </a:r>
            <a:endParaRPr sz="2200"/>
          </a:p>
        </p:txBody>
      </p:sp>
      <p:sp>
        <p:nvSpPr>
          <p:cNvPr id="293" name="Google Shape;293;p49"/>
          <p:cNvSpPr txBox="1"/>
          <p:nvPr/>
        </p:nvSpPr>
        <p:spPr>
          <a:xfrm>
            <a:off x="1053550" y="5599025"/>
            <a:ext cx="10300200" cy="74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t>*</a:t>
            </a:r>
            <a:r>
              <a:rPr lang="en-US" sz="2000"/>
              <a:t>Note these </a:t>
            </a:r>
            <a:r>
              <a:rPr lang="en-US" sz="2000"/>
              <a:t>describe typical scheduling for 2021-22, but there may be some exceptions.</a:t>
            </a: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50"/>
          <p:cNvSpPr txBox="1"/>
          <p:nvPr>
            <p:ph type="title"/>
          </p:nvPr>
        </p:nvSpPr>
        <p:spPr>
          <a:xfrm>
            <a:off x="1053548" y="173737"/>
            <a:ext cx="10300200" cy="740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FAQ: How will SSC work for virtual sections?</a:t>
            </a:r>
            <a:endParaRPr b="1"/>
          </a:p>
        </p:txBody>
      </p:sp>
      <p:sp>
        <p:nvSpPr>
          <p:cNvPr id="300" name="Google Shape;300;p50"/>
          <p:cNvSpPr txBox="1"/>
          <p:nvPr>
            <p:ph idx="1" type="body"/>
          </p:nvPr>
        </p:nvSpPr>
        <p:spPr>
          <a:xfrm>
            <a:off x="1053548" y="1017546"/>
            <a:ext cx="4966200" cy="43512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SzPts val="935"/>
              <a:buNone/>
            </a:pPr>
            <a:r>
              <a:rPr i="1" lang="en-US" sz="2300"/>
              <a:t>For Fall 2021, student success collaboration teams will include both virtual and </a:t>
            </a:r>
            <a:r>
              <a:rPr i="1" lang="en-US" sz="2300"/>
              <a:t>in-person</a:t>
            </a:r>
            <a:r>
              <a:rPr i="1" lang="en-US" sz="2300"/>
              <a:t> instructors in the same scheduled SSC meetings.</a:t>
            </a:r>
            <a:endParaRPr i="1" sz="2300"/>
          </a:p>
          <a:p>
            <a:pPr indent="0" lvl="0" marL="0" rtl="0" algn="l">
              <a:lnSpc>
                <a:spcPct val="100000"/>
              </a:lnSpc>
              <a:spcBef>
                <a:spcPts val="1000"/>
              </a:spcBef>
              <a:spcAft>
                <a:spcPts val="0"/>
              </a:spcAft>
              <a:buSzPts val="935"/>
              <a:buNone/>
            </a:pPr>
            <a:r>
              <a:t/>
            </a:r>
            <a:endParaRPr sz="2300"/>
          </a:p>
          <a:p>
            <a:pPr indent="0" lvl="0" marL="0" rtl="0" algn="l">
              <a:lnSpc>
                <a:spcPct val="100000"/>
              </a:lnSpc>
              <a:spcBef>
                <a:spcPts val="1000"/>
              </a:spcBef>
              <a:spcAft>
                <a:spcPts val="0"/>
              </a:spcAft>
              <a:buSzPts val="935"/>
              <a:buNone/>
            </a:pPr>
            <a:r>
              <a:rPr lang="en-US" sz="2300"/>
              <a:t>Rationale:</a:t>
            </a:r>
            <a:endParaRPr sz="2300"/>
          </a:p>
          <a:p>
            <a:pPr indent="-374650" lvl="0" marL="457200" rtl="0" algn="l">
              <a:lnSpc>
                <a:spcPct val="100000"/>
              </a:lnSpc>
              <a:spcBef>
                <a:spcPts val="1000"/>
              </a:spcBef>
              <a:spcAft>
                <a:spcPts val="0"/>
              </a:spcAft>
              <a:buSzPts val="2300"/>
              <a:buChar char="●"/>
            </a:pPr>
            <a:r>
              <a:rPr lang="en-US" sz="2300"/>
              <a:t>Many faculty teach both virtual and in-person sections. </a:t>
            </a:r>
            <a:endParaRPr sz="2300"/>
          </a:p>
          <a:p>
            <a:pPr indent="-374650" lvl="0" marL="457200" rtl="0" algn="l">
              <a:lnSpc>
                <a:spcPct val="100000"/>
              </a:lnSpc>
              <a:spcBef>
                <a:spcPts val="0"/>
              </a:spcBef>
              <a:spcAft>
                <a:spcPts val="0"/>
              </a:spcAft>
              <a:buSzPts val="2300"/>
              <a:buChar char="●"/>
            </a:pPr>
            <a:r>
              <a:rPr lang="en-US" sz="2300"/>
              <a:t>Coaches and advisors would only need to attend one meeting for their cohort.</a:t>
            </a:r>
            <a:endParaRPr sz="2300"/>
          </a:p>
          <a:p>
            <a:pPr indent="0" lvl="0" marL="0" rtl="0" algn="l">
              <a:lnSpc>
                <a:spcPct val="70000"/>
              </a:lnSpc>
              <a:spcBef>
                <a:spcPts val="1000"/>
              </a:spcBef>
              <a:spcAft>
                <a:spcPts val="0"/>
              </a:spcAft>
              <a:buSzPts val="935"/>
              <a:buNone/>
            </a:pPr>
            <a:r>
              <a:t/>
            </a:r>
            <a:endParaRPr sz="2500"/>
          </a:p>
        </p:txBody>
      </p:sp>
      <p:sp>
        <p:nvSpPr>
          <p:cNvPr id="301" name="Google Shape;301;p50"/>
          <p:cNvSpPr txBox="1"/>
          <p:nvPr>
            <p:ph idx="2" type="body"/>
          </p:nvPr>
        </p:nvSpPr>
        <p:spPr>
          <a:xfrm>
            <a:off x="6248313" y="4228000"/>
            <a:ext cx="5598300" cy="1734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300"/>
              <a:t>We will continue to collect evidence and feedback to evaluate this approach for future terms.</a:t>
            </a:r>
            <a:endParaRPr sz="2300"/>
          </a:p>
        </p:txBody>
      </p:sp>
      <p:pic>
        <p:nvPicPr>
          <p:cNvPr id="302" name="Google Shape;302;p50"/>
          <p:cNvPicPr preferRelativeResize="0"/>
          <p:nvPr/>
        </p:nvPicPr>
        <p:blipFill>
          <a:blip r:embed="rId3">
            <a:alphaModFix/>
          </a:blip>
          <a:stretch>
            <a:fillRect/>
          </a:stretch>
        </p:blipFill>
        <p:spPr>
          <a:xfrm>
            <a:off x="6172150" y="1017550"/>
            <a:ext cx="5598226" cy="29637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