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883" r:id="rId1"/>
  </p:sldMasterIdLst>
  <p:notesMasterIdLst>
    <p:notesMasterId r:id="rId18"/>
  </p:notesMasterIdLst>
  <p:handoutMasterIdLst>
    <p:handoutMasterId r:id="rId19"/>
  </p:handoutMasterIdLst>
  <p:sldIdLst>
    <p:sldId id="256" r:id="rId2"/>
    <p:sldId id="257" r:id="rId3"/>
    <p:sldId id="258" r:id="rId4"/>
    <p:sldId id="265" r:id="rId5"/>
    <p:sldId id="259" r:id="rId6"/>
    <p:sldId id="261" r:id="rId7"/>
    <p:sldId id="262" r:id="rId8"/>
    <p:sldId id="260" r:id="rId9"/>
    <p:sldId id="275" r:id="rId10"/>
    <p:sldId id="263" r:id="rId11"/>
    <p:sldId id="276" r:id="rId12"/>
    <p:sldId id="266" r:id="rId13"/>
    <p:sldId id="269" r:id="rId14"/>
    <p:sldId id="272" r:id="rId15"/>
    <p:sldId id="273" r:id="rId16"/>
    <p:sldId id="274" r:id="rId17"/>
  </p:sldIdLst>
  <p:sldSz cx="12192000" cy="6858000"/>
  <p:notesSz cx="6985000" cy="92837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020" autoAdjust="0"/>
    <p:restoredTop sz="94660"/>
  </p:normalViewPr>
  <p:slideViewPr>
    <p:cSldViewPr snapToGrid="0">
      <p:cViewPr>
        <p:scale>
          <a:sx n="62" d="100"/>
          <a:sy n="62" d="100"/>
        </p:scale>
        <p:origin x="828"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handoutMaster" Target="handoutMasters/handout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6833" cy="465797"/>
          </a:xfrm>
          <a:prstGeom prst="rect">
            <a:avLst/>
          </a:prstGeom>
        </p:spPr>
        <p:txBody>
          <a:bodyPr vert="horz" lIns="92958" tIns="46479" rIns="92958" bIns="46479" rtlCol="0"/>
          <a:lstStyle>
            <a:lvl1pPr algn="l">
              <a:defRPr sz="1200"/>
            </a:lvl1pPr>
          </a:lstStyle>
          <a:p>
            <a:endParaRPr lang="en-US"/>
          </a:p>
        </p:txBody>
      </p:sp>
      <p:sp>
        <p:nvSpPr>
          <p:cNvPr id="3" name="Date Placeholder 2"/>
          <p:cNvSpPr>
            <a:spLocks noGrp="1"/>
          </p:cNvSpPr>
          <p:nvPr>
            <p:ph type="dt" sz="quarter" idx="1"/>
          </p:nvPr>
        </p:nvSpPr>
        <p:spPr>
          <a:xfrm>
            <a:off x="3956550" y="0"/>
            <a:ext cx="3026833" cy="465797"/>
          </a:xfrm>
          <a:prstGeom prst="rect">
            <a:avLst/>
          </a:prstGeom>
        </p:spPr>
        <p:txBody>
          <a:bodyPr vert="horz" lIns="92958" tIns="46479" rIns="92958" bIns="46479" rtlCol="0"/>
          <a:lstStyle>
            <a:lvl1pPr algn="r">
              <a:defRPr sz="1200"/>
            </a:lvl1pPr>
          </a:lstStyle>
          <a:p>
            <a:fld id="{E1B41061-48E9-408D-AEE0-FCE124D14FAB}" type="datetimeFigureOut">
              <a:rPr lang="en-US" smtClean="0"/>
              <a:t>11/26/2024</a:t>
            </a:fld>
            <a:endParaRPr lang="en-US"/>
          </a:p>
        </p:txBody>
      </p:sp>
      <p:sp>
        <p:nvSpPr>
          <p:cNvPr id="4" name="Footer Placeholder 3"/>
          <p:cNvSpPr>
            <a:spLocks noGrp="1"/>
          </p:cNvSpPr>
          <p:nvPr>
            <p:ph type="ftr" sz="quarter" idx="2"/>
          </p:nvPr>
        </p:nvSpPr>
        <p:spPr>
          <a:xfrm>
            <a:off x="0" y="8817904"/>
            <a:ext cx="3026833" cy="465796"/>
          </a:xfrm>
          <a:prstGeom prst="rect">
            <a:avLst/>
          </a:prstGeom>
        </p:spPr>
        <p:txBody>
          <a:bodyPr vert="horz" lIns="92958" tIns="46479" rIns="92958" bIns="46479" rtlCol="0" anchor="b"/>
          <a:lstStyle>
            <a:lvl1pPr algn="l">
              <a:defRPr sz="1200"/>
            </a:lvl1pPr>
          </a:lstStyle>
          <a:p>
            <a:endParaRPr lang="en-US"/>
          </a:p>
        </p:txBody>
      </p:sp>
      <p:sp>
        <p:nvSpPr>
          <p:cNvPr id="5" name="Slide Number Placeholder 4"/>
          <p:cNvSpPr>
            <a:spLocks noGrp="1"/>
          </p:cNvSpPr>
          <p:nvPr>
            <p:ph type="sldNum" sz="quarter" idx="3"/>
          </p:nvPr>
        </p:nvSpPr>
        <p:spPr>
          <a:xfrm>
            <a:off x="3956550" y="8817904"/>
            <a:ext cx="3026833" cy="465796"/>
          </a:xfrm>
          <a:prstGeom prst="rect">
            <a:avLst/>
          </a:prstGeom>
        </p:spPr>
        <p:txBody>
          <a:bodyPr vert="horz" lIns="92958" tIns="46479" rIns="92958" bIns="46479" rtlCol="0" anchor="b"/>
          <a:lstStyle>
            <a:lvl1pPr algn="r">
              <a:defRPr sz="1200"/>
            </a:lvl1pPr>
          </a:lstStyle>
          <a:p>
            <a:fld id="{886CF211-0232-496F-9C3F-40ADBC3F4C93}" type="slidenum">
              <a:rPr lang="en-US" smtClean="0"/>
              <a:t>‹#›</a:t>
            </a:fld>
            <a:endParaRPr lang="en-US"/>
          </a:p>
        </p:txBody>
      </p:sp>
    </p:spTree>
    <p:extLst>
      <p:ext uri="{BB962C8B-B14F-4D97-AF65-F5344CB8AC3E}">
        <p14:creationId xmlns:p14="http://schemas.microsoft.com/office/powerpoint/2010/main" val="1487658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27363" cy="46513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956050" y="0"/>
            <a:ext cx="3027363" cy="465138"/>
          </a:xfrm>
          <a:prstGeom prst="rect">
            <a:avLst/>
          </a:prstGeom>
        </p:spPr>
        <p:txBody>
          <a:bodyPr vert="horz" lIns="91440" tIns="45720" rIns="91440" bIns="45720" rtlCol="0"/>
          <a:lstStyle>
            <a:lvl1pPr algn="r">
              <a:defRPr sz="1200"/>
            </a:lvl1pPr>
          </a:lstStyle>
          <a:p>
            <a:fld id="{E9269D60-21BE-4F91-86B5-655588AE0577}" type="datetimeFigureOut">
              <a:rPr lang="en-US" smtClean="0"/>
              <a:t>11/26/2024</a:t>
            </a:fld>
            <a:endParaRPr lang="en-US"/>
          </a:p>
        </p:txBody>
      </p:sp>
      <p:sp>
        <p:nvSpPr>
          <p:cNvPr id="4" name="Slide Image Placeholder 3"/>
          <p:cNvSpPr>
            <a:spLocks noGrp="1" noRot="1" noChangeAspect="1"/>
          </p:cNvSpPr>
          <p:nvPr>
            <p:ph type="sldImg" idx="2"/>
          </p:nvPr>
        </p:nvSpPr>
        <p:spPr>
          <a:xfrm>
            <a:off x="706438" y="1160463"/>
            <a:ext cx="5572125" cy="3133725"/>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98500" y="4467225"/>
            <a:ext cx="5588000" cy="3656013"/>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18563"/>
            <a:ext cx="3027363" cy="46513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956050" y="8818563"/>
            <a:ext cx="3027363" cy="465137"/>
          </a:xfrm>
          <a:prstGeom prst="rect">
            <a:avLst/>
          </a:prstGeom>
        </p:spPr>
        <p:txBody>
          <a:bodyPr vert="horz" lIns="91440" tIns="45720" rIns="91440" bIns="45720" rtlCol="0" anchor="b"/>
          <a:lstStyle>
            <a:lvl1pPr algn="r">
              <a:defRPr sz="1200"/>
            </a:lvl1pPr>
          </a:lstStyle>
          <a:p>
            <a:fld id="{B497BF9C-EE6D-4966-A073-C2887CC0A68D}" type="slidenum">
              <a:rPr lang="en-US" smtClean="0"/>
              <a:t>‹#›</a:t>
            </a:fld>
            <a:endParaRPr lang="en-US"/>
          </a:p>
        </p:txBody>
      </p:sp>
    </p:spTree>
    <p:extLst>
      <p:ext uri="{BB962C8B-B14F-4D97-AF65-F5344CB8AC3E}">
        <p14:creationId xmlns:p14="http://schemas.microsoft.com/office/powerpoint/2010/main" val="211065088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1</a:t>
            </a:r>
            <a:r>
              <a:rPr lang="en-US" baseline="30000" dirty="0"/>
              <a:t>st</a:t>
            </a:r>
            <a:r>
              <a:rPr lang="en-US" dirty="0"/>
              <a:t> step before note –taking is organizing the things you need to take the note on</a:t>
            </a:r>
          </a:p>
          <a:p>
            <a:r>
              <a:rPr lang="en-US" dirty="0"/>
              <a:t>2</a:t>
            </a:r>
            <a:r>
              <a:rPr lang="en-US" baseline="30000" dirty="0"/>
              <a:t>nd</a:t>
            </a:r>
            <a:r>
              <a:rPr lang="en-US" dirty="0"/>
              <a:t> Organize your assignments level of priority of the due date </a:t>
            </a:r>
          </a:p>
          <a:p>
            <a:r>
              <a:rPr lang="en-US" dirty="0"/>
              <a:t>3</a:t>
            </a:r>
            <a:r>
              <a:rPr lang="en-US" baseline="30000" dirty="0"/>
              <a:t>rd</a:t>
            </a:r>
            <a:r>
              <a:rPr lang="en-US" dirty="0"/>
              <a:t> Mark off when completed to promote crossing things off the things </a:t>
            </a:r>
          </a:p>
          <a:p>
            <a:r>
              <a:rPr lang="en-US" dirty="0"/>
              <a:t>4</a:t>
            </a:r>
            <a:r>
              <a:rPr lang="en-US" baseline="30000" dirty="0"/>
              <a:t>th</a:t>
            </a:r>
            <a:r>
              <a:rPr lang="en-US" dirty="0"/>
              <a:t> There are tools that can assistance you with accomplishing theses task and organization. </a:t>
            </a:r>
          </a:p>
          <a:p>
            <a:r>
              <a:rPr lang="en-US" dirty="0"/>
              <a:t>I will show you some tools that could be beneficial to you during finals, if you are not already using them.</a:t>
            </a:r>
          </a:p>
        </p:txBody>
      </p:sp>
      <p:sp>
        <p:nvSpPr>
          <p:cNvPr id="4" name="Slide Number Placeholder 3"/>
          <p:cNvSpPr>
            <a:spLocks noGrp="1"/>
          </p:cNvSpPr>
          <p:nvPr>
            <p:ph type="sldNum" sz="quarter" idx="5"/>
          </p:nvPr>
        </p:nvSpPr>
        <p:spPr/>
        <p:txBody>
          <a:bodyPr/>
          <a:lstStyle/>
          <a:p>
            <a:fld id="{B497BF9C-EE6D-4966-A073-C2887CC0A68D}" type="slidenum">
              <a:rPr lang="en-US" smtClean="0"/>
              <a:t>2</a:t>
            </a:fld>
            <a:endParaRPr lang="en-US"/>
          </a:p>
        </p:txBody>
      </p:sp>
    </p:spTree>
    <p:extLst>
      <p:ext uri="{BB962C8B-B14F-4D97-AF65-F5344CB8AC3E}">
        <p14:creationId xmlns:p14="http://schemas.microsoft.com/office/powerpoint/2010/main" val="18004719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of you many have job’s, families, and outside responsibilities to added to the things you need to complete in a week. Organization will assist in keeping up with everything by calendar remember, notification from email, and planner.</a:t>
            </a:r>
          </a:p>
          <a:p>
            <a:endParaRPr lang="en-US" dirty="0"/>
          </a:p>
          <a:p>
            <a:r>
              <a:rPr lang="en-US" dirty="0"/>
              <a:t>It depends on what is your preference of staying organizes. </a:t>
            </a:r>
          </a:p>
          <a:p>
            <a:endParaRPr lang="en-US" dirty="0"/>
          </a:p>
          <a:p>
            <a:r>
              <a:rPr lang="en-US" dirty="0"/>
              <a:t>Some may need a accountable partner or team mate to assist them withing checking in on their priorities for the week.</a:t>
            </a:r>
          </a:p>
        </p:txBody>
      </p:sp>
      <p:sp>
        <p:nvSpPr>
          <p:cNvPr id="4" name="Slide Number Placeholder 3"/>
          <p:cNvSpPr>
            <a:spLocks noGrp="1"/>
          </p:cNvSpPr>
          <p:nvPr>
            <p:ph type="sldNum" sz="quarter" idx="5"/>
          </p:nvPr>
        </p:nvSpPr>
        <p:spPr/>
        <p:txBody>
          <a:bodyPr/>
          <a:lstStyle/>
          <a:p>
            <a:fld id="{B497BF9C-EE6D-4966-A073-C2887CC0A68D}" type="slidenum">
              <a:rPr lang="en-US" smtClean="0"/>
              <a:t>4</a:t>
            </a:fld>
            <a:endParaRPr lang="en-US"/>
          </a:p>
        </p:txBody>
      </p:sp>
    </p:spTree>
    <p:extLst>
      <p:ext uri="{BB962C8B-B14F-4D97-AF65-F5344CB8AC3E}">
        <p14:creationId xmlns:p14="http://schemas.microsoft.com/office/powerpoint/2010/main" val="69460572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If you need a digital planner or monthly planner. Feel free to reach out to me regarding those and I will get a copy to you. </a:t>
            </a:r>
          </a:p>
        </p:txBody>
      </p:sp>
      <p:sp>
        <p:nvSpPr>
          <p:cNvPr id="4" name="Slide Number Placeholder 3"/>
          <p:cNvSpPr>
            <a:spLocks noGrp="1"/>
          </p:cNvSpPr>
          <p:nvPr>
            <p:ph type="sldNum" sz="quarter" idx="5"/>
          </p:nvPr>
        </p:nvSpPr>
        <p:spPr/>
        <p:txBody>
          <a:bodyPr/>
          <a:lstStyle/>
          <a:p>
            <a:fld id="{B497BF9C-EE6D-4966-A073-C2887CC0A68D}" type="slidenum">
              <a:rPr lang="en-US" smtClean="0"/>
              <a:t>6</a:t>
            </a:fld>
            <a:endParaRPr lang="en-US"/>
          </a:p>
        </p:txBody>
      </p:sp>
    </p:spTree>
    <p:extLst>
      <p:ext uri="{BB962C8B-B14F-4D97-AF65-F5344CB8AC3E}">
        <p14:creationId xmlns:p14="http://schemas.microsoft.com/office/powerpoint/2010/main" val="167473443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Do you set reminders for yourself or how to you organize your week ?</a:t>
            </a:r>
          </a:p>
        </p:txBody>
      </p:sp>
      <p:sp>
        <p:nvSpPr>
          <p:cNvPr id="4" name="Slide Number Placeholder 3"/>
          <p:cNvSpPr>
            <a:spLocks noGrp="1"/>
          </p:cNvSpPr>
          <p:nvPr>
            <p:ph type="sldNum" sz="quarter" idx="5"/>
          </p:nvPr>
        </p:nvSpPr>
        <p:spPr/>
        <p:txBody>
          <a:bodyPr/>
          <a:lstStyle/>
          <a:p>
            <a:fld id="{B497BF9C-EE6D-4966-A073-C2887CC0A68D}" type="slidenum">
              <a:rPr lang="en-US" smtClean="0"/>
              <a:t>8</a:t>
            </a:fld>
            <a:endParaRPr lang="en-US"/>
          </a:p>
        </p:txBody>
      </p:sp>
    </p:spTree>
    <p:extLst>
      <p:ext uri="{BB962C8B-B14F-4D97-AF65-F5344CB8AC3E}">
        <p14:creationId xmlns:p14="http://schemas.microsoft.com/office/powerpoint/2010/main" val="224495209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can upload lecture notes and follow along withing Glean. </a:t>
            </a:r>
          </a:p>
          <a:p>
            <a:r>
              <a:rPr lang="en-US" dirty="0"/>
              <a:t>You can organize your classes and notes in Glean to easily locate the notes for that class. </a:t>
            </a:r>
          </a:p>
          <a:p>
            <a:r>
              <a:rPr lang="en-US" dirty="0"/>
              <a:t>Our department provides the premium version to students who are approved for the accommodation. </a:t>
            </a:r>
          </a:p>
        </p:txBody>
      </p:sp>
      <p:sp>
        <p:nvSpPr>
          <p:cNvPr id="4" name="Slide Number Placeholder 3"/>
          <p:cNvSpPr>
            <a:spLocks noGrp="1"/>
          </p:cNvSpPr>
          <p:nvPr>
            <p:ph type="sldNum" sz="quarter" idx="5"/>
          </p:nvPr>
        </p:nvSpPr>
        <p:spPr/>
        <p:txBody>
          <a:bodyPr/>
          <a:lstStyle/>
          <a:p>
            <a:fld id="{B497BF9C-EE6D-4966-A073-C2887CC0A68D}" type="slidenum">
              <a:rPr lang="en-US" smtClean="0"/>
              <a:t>11</a:t>
            </a:fld>
            <a:endParaRPr lang="en-US"/>
          </a:p>
        </p:txBody>
      </p:sp>
    </p:spTree>
    <p:extLst>
      <p:ext uri="{BB962C8B-B14F-4D97-AF65-F5344CB8AC3E}">
        <p14:creationId xmlns:p14="http://schemas.microsoft.com/office/powerpoint/2010/main" val="366968470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t>11/26/2024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0911117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11/26/2024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39149223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pPr/>
              <a:t>11/26/2024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pPr/>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5311903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11/26/2024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14824835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11/26/2024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431652573"/>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11/26/2024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88314382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11/26/2024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86693910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11/26/2024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85568707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12" name="Content Placeholder 2"/>
          <p:cNvSpPr>
            <a:spLocks noGrp="1"/>
          </p:cNvSpPr>
          <p:nvPr>
            <p:ph sz="quarter" idx="13"/>
          </p:nvPr>
        </p:nvSpPr>
        <p:spPr>
          <a:xfrm>
            <a:off x="913774" y="2367092"/>
            <a:ext cx="10363826" cy="342410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11/26/2024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0442721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smtClean="0"/>
              <a:pPr/>
              <a:t>11/26/2024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0336384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smtClean="0"/>
              <a:t>11/26/2024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41470948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smtClean="0"/>
              <a:pPr/>
              <a:t>11/26/2024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427967843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smtClean="0"/>
              <a:pPr/>
              <a:t>11/26/2024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36682530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smtClean="0"/>
              <a:t>11/26/2024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7949811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smtClean="0"/>
              <a:t>11/26/2024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50280163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pPr/>
              <a:t>11/26/2024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76558988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smtClean="0"/>
              <a:t>11/26/2024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22084705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48A87A34-81AB-432B-8DAE-1953F412C126}" type="datetimeFigureOut">
              <a:rPr lang="en-US" smtClean="0"/>
              <a:pPr/>
              <a:t>11/26/2024</a:t>
            </a:fld>
            <a:endParaRPr lang="en-US" dirty="0"/>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1135915450"/>
      </p:ext>
    </p:extLst>
  </p:cSld>
  <p:clrMap bg1="lt1" tx1="dk1" bg2="lt2" tx2="dk2" accent1="accent1" accent2="accent2" accent3="accent3" accent4="accent4" accent5="accent5" accent6="accent6" hlink="hlink" folHlink="folHlink"/>
  <p:sldLayoutIdLst>
    <p:sldLayoutId id="2147483884" r:id="rId1"/>
    <p:sldLayoutId id="2147483885" r:id="rId2"/>
    <p:sldLayoutId id="2147483886" r:id="rId3"/>
    <p:sldLayoutId id="2147483887" r:id="rId4"/>
    <p:sldLayoutId id="2147483888" r:id="rId5"/>
    <p:sldLayoutId id="2147483889" r:id="rId6"/>
    <p:sldLayoutId id="2147483890" r:id="rId7"/>
    <p:sldLayoutId id="2147483891" r:id="rId8"/>
    <p:sldLayoutId id="2147483892" r:id="rId9"/>
    <p:sldLayoutId id="2147483893" r:id="rId10"/>
    <p:sldLayoutId id="2147483894" r:id="rId11"/>
    <p:sldLayoutId id="2147483895" r:id="rId12"/>
    <p:sldLayoutId id="2147483896" r:id="rId13"/>
    <p:sldLayoutId id="2147483897" r:id="rId14"/>
    <p:sldLayoutId id="2147483898" r:id="rId15"/>
    <p:sldLayoutId id="2147483899" r:id="rId16"/>
    <p:sldLayoutId id="2147483900" r:id="rId17"/>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5.xml"/><Relationship Id="rId1" Type="http://schemas.openxmlformats.org/officeDocument/2006/relationships/slideLayout" Target="../slideLayouts/slideLayout4.xml"/><Relationship Id="rId5" Type="http://schemas.openxmlformats.org/officeDocument/2006/relationships/image" Target="../media/image8.png"/><Relationship Id="rId4" Type="http://schemas.openxmlformats.org/officeDocument/2006/relationships/image" Target="../media/image7.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1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7.xml"/></Relationships>
</file>

<file path=ppt/slides/_rels/slide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3.xml"/><Relationship Id="rId1" Type="http://schemas.openxmlformats.org/officeDocument/2006/relationships/slideLayout" Target="../slideLayouts/slideLayout17.xml"/><Relationship Id="rId4" Type="http://schemas.openxmlformats.org/officeDocument/2006/relationships/image" Target="../media/image3.jpg"/></Relationships>
</file>

<file path=ppt/slides/_rels/slide7.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Layout" Target="../slideLayouts/slideLayout17.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7.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normAutofit/>
          </a:bodyPr>
          <a:lstStyle/>
          <a:p>
            <a:r>
              <a:rPr lang="en-US" sz="3600" dirty="0">
                <a:latin typeface="Calibri" panose="020F0502020204030204" pitchFamily="34" charset="0"/>
                <a:cs typeface="Calibri" panose="020F0502020204030204" pitchFamily="34" charset="0"/>
              </a:rPr>
              <a:t>Note-Taking Tools: Structure For Enhanced Learning </a:t>
            </a:r>
          </a:p>
        </p:txBody>
      </p:sp>
      <p:sp>
        <p:nvSpPr>
          <p:cNvPr id="3" name="Subtitle 2"/>
          <p:cNvSpPr>
            <a:spLocks noGrp="1"/>
          </p:cNvSpPr>
          <p:nvPr>
            <p:ph type="subTitle" idx="1"/>
          </p:nvPr>
        </p:nvSpPr>
        <p:spPr/>
        <p:txBody>
          <a:bodyPr>
            <a:normAutofit/>
          </a:bodyPr>
          <a:lstStyle/>
          <a:p>
            <a:r>
              <a:rPr lang="en-US" dirty="0">
                <a:latin typeface="Calibri" panose="020F0502020204030204" pitchFamily="34" charset="0"/>
                <a:cs typeface="Calibri" panose="020F0502020204030204" pitchFamily="34" charset="0"/>
              </a:rPr>
              <a:t>Center For Student Accessibility Resources </a:t>
            </a:r>
          </a:p>
          <a:p>
            <a:r>
              <a:rPr lang="en-US" dirty="0">
                <a:latin typeface="Calibri" panose="020F0502020204030204" pitchFamily="34" charset="0"/>
                <a:cs typeface="Calibri" panose="020F0502020204030204" pitchFamily="34" charset="0"/>
              </a:rPr>
              <a:t>November  26, 2024</a:t>
            </a:r>
          </a:p>
        </p:txBody>
      </p:sp>
    </p:spTree>
    <p:extLst>
      <p:ext uri="{BB962C8B-B14F-4D97-AF65-F5344CB8AC3E}">
        <p14:creationId xmlns:p14="http://schemas.microsoft.com/office/powerpoint/2010/main" val="39042210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13774" y="1130157"/>
            <a:ext cx="10363826" cy="3236360"/>
          </a:xfrm>
        </p:spPr>
        <p:txBody>
          <a:bodyPr>
            <a:normAutofit fontScale="70000" lnSpcReduction="20000"/>
          </a:bodyPr>
          <a:lstStyle/>
          <a:p>
            <a:pPr marL="0" indent="0" algn="ctr">
              <a:buNone/>
            </a:pPr>
            <a:r>
              <a:rPr lang="en-US" sz="2800" b="1" dirty="0">
                <a:highlight>
                  <a:srgbClr val="FFFF00"/>
                </a:highlight>
                <a:latin typeface="Calibri" panose="020F0502020204030204" pitchFamily="34" charset="0"/>
                <a:cs typeface="Calibri" panose="020F0502020204030204" pitchFamily="34" charset="0"/>
              </a:rPr>
              <a:t>Glean Note-Taking Software </a:t>
            </a:r>
          </a:p>
          <a:p>
            <a:endParaRPr lang="en-US" dirty="0">
              <a:latin typeface="Calibri" panose="020F0502020204030204" pitchFamily="34" charset="0"/>
              <a:cs typeface="Calibri" panose="020F0502020204030204" pitchFamily="34" charset="0"/>
            </a:endParaRPr>
          </a:p>
          <a:p>
            <a:r>
              <a:rPr lang="en-US" sz="3000" dirty="0">
                <a:latin typeface="Calibri" panose="020F0502020204030204" pitchFamily="34" charset="0"/>
                <a:cs typeface="Calibri" panose="020F0502020204030204" pitchFamily="34" charset="0"/>
              </a:rPr>
              <a:t>I’ve heard so many students say “I’ve tried using an assignment notebook and calendar, but it doesn’t work.” But when I ask them if they write </a:t>
            </a:r>
            <a:r>
              <a:rPr lang="en-US" sz="3000" i="1" dirty="0">
                <a:latin typeface="Calibri" panose="020F0502020204030204" pitchFamily="34" charset="0"/>
                <a:cs typeface="Calibri" panose="020F0502020204030204" pitchFamily="34" charset="0"/>
              </a:rPr>
              <a:t>everything</a:t>
            </a:r>
            <a:r>
              <a:rPr lang="en-US" sz="3000" dirty="0">
                <a:latin typeface="Calibri" panose="020F0502020204030204" pitchFamily="34" charset="0"/>
                <a:cs typeface="Calibri" panose="020F0502020204030204" pitchFamily="34" charset="0"/>
              </a:rPr>
              <a:t> down, they say no</a:t>
            </a:r>
          </a:p>
          <a:p>
            <a:r>
              <a:rPr lang="en-US" sz="3000" dirty="0">
                <a:latin typeface="Calibri" panose="020F0502020204030204" pitchFamily="34" charset="0"/>
                <a:cs typeface="Calibri" panose="020F0502020204030204" pitchFamily="34" charset="0"/>
              </a:rPr>
              <a:t>So you’ve got to commit to your system. Use it multiple times every day. Get in the habit of checking it every morning or every night before bed so you know what’s on your agenda.</a:t>
            </a:r>
          </a:p>
          <a:p>
            <a:r>
              <a:rPr lang="en-US" sz="3000" dirty="0">
                <a:latin typeface="Calibri" panose="020F0502020204030204" pitchFamily="34" charset="0"/>
                <a:cs typeface="Calibri" panose="020F0502020204030204" pitchFamily="34" charset="0"/>
              </a:rPr>
              <a:t>Glean helps students by taking the pressure out of note-taking in class or on Zoom. </a:t>
            </a:r>
          </a:p>
          <a:p>
            <a:r>
              <a:rPr lang="en-US" sz="3000" dirty="0">
                <a:latin typeface="Calibri" panose="020F0502020204030204" pitchFamily="34" charset="0"/>
                <a:cs typeface="Calibri" panose="020F0502020204030204" pitchFamily="34" charset="0"/>
              </a:rPr>
              <a:t>Some diagnoses may affect a person from being able to note – take in class. </a:t>
            </a:r>
          </a:p>
        </p:txBody>
      </p:sp>
    </p:spTree>
    <p:extLst>
      <p:ext uri="{BB962C8B-B14F-4D97-AF65-F5344CB8AC3E}">
        <p14:creationId xmlns:p14="http://schemas.microsoft.com/office/powerpoint/2010/main" val="135945597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50A738D-6BFA-4D83-B90C-8792E9AC62DC}"/>
              </a:ext>
            </a:extLst>
          </p:cNvPr>
          <p:cNvSpPr>
            <a:spLocks noGrp="1"/>
          </p:cNvSpPr>
          <p:nvPr>
            <p:ph type="title"/>
          </p:nvPr>
        </p:nvSpPr>
        <p:spPr/>
        <p:txBody>
          <a:bodyPr/>
          <a:lstStyle/>
          <a:p>
            <a:r>
              <a:rPr lang="en-US" dirty="0">
                <a:highlight>
                  <a:srgbClr val="FFFF00"/>
                </a:highlight>
              </a:rPr>
              <a:t>Glean Features: </a:t>
            </a:r>
          </a:p>
        </p:txBody>
      </p:sp>
      <p:pic>
        <p:nvPicPr>
          <p:cNvPr id="5" name="Content Placeholder 4">
            <a:extLst>
              <a:ext uri="{FF2B5EF4-FFF2-40B4-BE49-F238E27FC236}">
                <a16:creationId xmlns:a16="http://schemas.microsoft.com/office/drawing/2014/main" id="{BD1AE7D5-36F7-4B09-9E44-418128CD4D25}"/>
              </a:ext>
            </a:extLst>
          </p:cNvPr>
          <p:cNvPicPr>
            <a:picLocks noGrp="1" noChangeAspect="1"/>
          </p:cNvPicPr>
          <p:nvPr>
            <p:ph sz="half" idx="1"/>
          </p:nvPr>
        </p:nvPicPr>
        <p:blipFill>
          <a:blip r:embed="rId3"/>
          <a:stretch>
            <a:fillRect/>
          </a:stretch>
        </p:blipFill>
        <p:spPr>
          <a:xfrm>
            <a:off x="503433" y="2046022"/>
            <a:ext cx="6493267" cy="4457519"/>
          </a:xfrm>
          <a:prstGeom prst="rect">
            <a:avLst/>
          </a:prstGeom>
        </p:spPr>
      </p:pic>
      <p:sp>
        <p:nvSpPr>
          <p:cNvPr id="4" name="Content Placeholder 3">
            <a:extLst>
              <a:ext uri="{FF2B5EF4-FFF2-40B4-BE49-F238E27FC236}">
                <a16:creationId xmlns:a16="http://schemas.microsoft.com/office/drawing/2014/main" id="{5D1E7648-1654-473F-B592-1501BA0928D0}"/>
              </a:ext>
            </a:extLst>
          </p:cNvPr>
          <p:cNvSpPr>
            <a:spLocks noGrp="1"/>
          </p:cNvSpPr>
          <p:nvPr>
            <p:ph sz="half" idx="2"/>
          </p:nvPr>
        </p:nvSpPr>
        <p:spPr>
          <a:xfrm>
            <a:off x="7190747" y="2177593"/>
            <a:ext cx="4313864" cy="3777622"/>
          </a:xfrm>
        </p:spPr>
        <p:txBody>
          <a:bodyPr>
            <a:normAutofit fontScale="70000" lnSpcReduction="20000"/>
          </a:bodyPr>
          <a:lstStyle/>
          <a:p>
            <a:r>
              <a:rPr lang="en-US" dirty="0"/>
              <a:t>Features: </a:t>
            </a:r>
          </a:p>
          <a:p>
            <a:r>
              <a:rPr lang="en-US" dirty="0"/>
              <a:t>Remote/In-Person </a:t>
            </a:r>
          </a:p>
          <a:p>
            <a:r>
              <a:rPr lang="en-US" dirty="0"/>
              <a:t>Quiz ME Feature</a:t>
            </a:r>
          </a:p>
          <a:p>
            <a:r>
              <a:rPr lang="en-US" dirty="0"/>
              <a:t>Transcript of Recording</a:t>
            </a:r>
          </a:p>
          <a:p>
            <a:r>
              <a:rPr lang="en-US" dirty="0"/>
              <a:t>Organize Note</a:t>
            </a:r>
          </a:p>
          <a:p>
            <a:r>
              <a:rPr lang="en-US" dirty="0"/>
              <a:t>Import Lecture Slides</a:t>
            </a:r>
          </a:p>
          <a:p>
            <a:r>
              <a:rPr lang="en-US" dirty="0"/>
              <a:t>Available on Mobile, Tablet, and desktop</a:t>
            </a:r>
          </a:p>
          <a:p>
            <a:r>
              <a:rPr lang="en-US" dirty="0"/>
              <a:t>Print </a:t>
            </a:r>
          </a:p>
          <a:p>
            <a:r>
              <a:rPr lang="en-US" dirty="0"/>
              <a:t>Dark Mode</a:t>
            </a:r>
          </a:p>
          <a:p>
            <a:r>
              <a:rPr lang="en-US" dirty="0"/>
              <a:t>Light Mode </a:t>
            </a:r>
          </a:p>
          <a:p>
            <a:r>
              <a:rPr lang="en-US" dirty="0"/>
              <a:t>Focus Timer</a:t>
            </a:r>
          </a:p>
          <a:p>
            <a:r>
              <a:rPr lang="en-US" dirty="0"/>
              <a:t>All students have </a:t>
            </a:r>
          </a:p>
          <a:p>
            <a:pPr marL="0" indent="0">
              <a:buNone/>
            </a:pPr>
            <a:r>
              <a:rPr lang="en-US" dirty="0"/>
              <a:t>Access to the software</a:t>
            </a:r>
          </a:p>
          <a:p>
            <a:pPr marL="0" indent="0">
              <a:buNone/>
            </a:pPr>
            <a:endParaRPr lang="en-US" dirty="0"/>
          </a:p>
          <a:p>
            <a:endParaRPr lang="en-US" dirty="0"/>
          </a:p>
        </p:txBody>
      </p:sp>
      <p:pic>
        <p:nvPicPr>
          <p:cNvPr id="6" name="Picture 5">
            <a:extLst>
              <a:ext uri="{FF2B5EF4-FFF2-40B4-BE49-F238E27FC236}">
                <a16:creationId xmlns:a16="http://schemas.microsoft.com/office/drawing/2014/main" id="{1E5F3EB7-197C-476F-B038-BB4A8BA36DBA}"/>
              </a:ext>
            </a:extLst>
          </p:cNvPr>
          <p:cNvPicPr>
            <a:picLocks noChangeAspect="1"/>
          </p:cNvPicPr>
          <p:nvPr/>
        </p:nvPicPr>
        <p:blipFill>
          <a:blip r:embed="rId4"/>
          <a:stretch>
            <a:fillRect/>
          </a:stretch>
        </p:blipFill>
        <p:spPr>
          <a:xfrm>
            <a:off x="9503596" y="-51371"/>
            <a:ext cx="2688404" cy="3082247"/>
          </a:xfrm>
          <a:prstGeom prst="rect">
            <a:avLst/>
          </a:prstGeom>
        </p:spPr>
      </p:pic>
      <p:pic>
        <p:nvPicPr>
          <p:cNvPr id="7" name="Picture 6">
            <a:extLst>
              <a:ext uri="{FF2B5EF4-FFF2-40B4-BE49-F238E27FC236}">
                <a16:creationId xmlns:a16="http://schemas.microsoft.com/office/drawing/2014/main" id="{C8D2657A-EBA5-4BE1-8C19-EF16BCA46EF2}"/>
              </a:ext>
            </a:extLst>
          </p:cNvPr>
          <p:cNvPicPr>
            <a:picLocks noChangeAspect="1"/>
          </p:cNvPicPr>
          <p:nvPr/>
        </p:nvPicPr>
        <p:blipFill>
          <a:blip r:embed="rId5"/>
          <a:stretch>
            <a:fillRect/>
          </a:stretch>
        </p:blipFill>
        <p:spPr>
          <a:xfrm>
            <a:off x="9616611" y="4307922"/>
            <a:ext cx="2575389" cy="2550078"/>
          </a:xfrm>
          <a:prstGeom prst="rect">
            <a:avLst/>
          </a:prstGeom>
        </p:spPr>
      </p:pic>
    </p:spTree>
    <p:extLst>
      <p:ext uri="{BB962C8B-B14F-4D97-AF65-F5344CB8AC3E}">
        <p14:creationId xmlns:p14="http://schemas.microsoft.com/office/powerpoint/2010/main" val="249329983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Tips to Staying Organized. </a:t>
            </a:r>
          </a:p>
        </p:txBody>
      </p:sp>
      <p:sp>
        <p:nvSpPr>
          <p:cNvPr id="3" name="Content Placeholder 2"/>
          <p:cNvSpPr>
            <a:spLocks noGrp="1"/>
          </p:cNvSpPr>
          <p:nvPr>
            <p:ph sz="quarter" idx="13"/>
          </p:nvPr>
        </p:nvSpPr>
        <p:spPr/>
        <p:txBody>
          <a:bodyPr>
            <a:normAutofit/>
          </a:bodyPr>
          <a:lstStyle/>
          <a:p>
            <a:r>
              <a:rPr lang="en-US" sz="2000" dirty="0">
                <a:highlight>
                  <a:srgbClr val="FFFF00"/>
                </a:highlight>
              </a:rPr>
              <a:t>Set Reminders</a:t>
            </a:r>
          </a:p>
          <a:p>
            <a:pPr marL="0" indent="0">
              <a:buNone/>
            </a:pPr>
            <a:r>
              <a:rPr lang="en-US" sz="2000" dirty="0"/>
              <a:t>Let’s say you have a project due in one week, so you write down “biology project due” on your calendar on the date it’s due. Sound good? No! No, because you don’t want to end up checking your calendar on the project’s due date and realizing “Oh crap! It’s due today!” So the hack for remembering to do the assignments you write down is this: remind yourself along the way.</a:t>
            </a:r>
          </a:p>
          <a:p>
            <a:r>
              <a:rPr lang="en-US" sz="2000" dirty="0">
                <a:highlight>
                  <a:srgbClr val="FFFF00"/>
                </a:highlight>
                <a:latin typeface="Calibri" panose="020F0502020204030204" pitchFamily="34" charset="0"/>
                <a:cs typeface="Calibri" panose="020F0502020204030204" pitchFamily="34" charset="0"/>
              </a:rPr>
              <a:t>A reminder system also helps you manage your time for long-term assignments because it encourages you to work a little bit each day towards the larger goal.</a:t>
            </a:r>
          </a:p>
          <a:p>
            <a:pPr marL="0" indent="0">
              <a:buNone/>
            </a:pPr>
            <a:endParaRPr lang="en-US" sz="2000" dirty="0"/>
          </a:p>
        </p:txBody>
      </p:sp>
    </p:spTree>
    <p:extLst>
      <p:ext uri="{BB962C8B-B14F-4D97-AF65-F5344CB8AC3E}">
        <p14:creationId xmlns:p14="http://schemas.microsoft.com/office/powerpoint/2010/main" val="156762089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13774" y="624110"/>
            <a:ext cx="10590837" cy="1280890"/>
          </a:xfrm>
        </p:spPr>
        <p:txBody>
          <a:bodyPr>
            <a:normAutofit/>
          </a:bodyPr>
          <a:lstStyle/>
          <a:p>
            <a:r>
              <a:rPr lang="en-US" b="1" dirty="0">
                <a:latin typeface="Calibri" panose="020F0502020204030204" pitchFamily="34" charset="0"/>
                <a:cs typeface="Calibri" panose="020F0502020204030204" pitchFamily="34" charset="0"/>
              </a:rPr>
              <a:t>Keep your planner/calendar accurate and up-to-date</a:t>
            </a:r>
            <a:endParaRPr lang="en-US" dirty="0">
              <a:latin typeface="Calibri" panose="020F0502020204030204" pitchFamily="34" charset="0"/>
              <a:cs typeface="Calibri" panose="020F0502020204030204" pitchFamily="34" charset="0"/>
            </a:endParaRPr>
          </a:p>
        </p:txBody>
      </p:sp>
      <p:sp>
        <p:nvSpPr>
          <p:cNvPr id="3" name="Content Placeholder 2"/>
          <p:cNvSpPr>
            <a:spLocks noGrp="1"/>
          </p:cNvSpPr>
          <p:nvPr>
            <p:ph sz="quarter" idx="13"/>
          </p:nvPr>
        </p:nvSpPr>
        <p:spPr>
          <a:xfrm>
            <a:off x="913774" y="1417834"/>
            <a:ext cx="10363826" cy="4373365"/>
          </a:xfrm>
        </p:spPr>
        <p:txBody>
          <a:bodyPr>
            <a:normAutofit/>
          </a:bodyPr>
          <a:lstStyle/>
          <a:p>
            <a:r>
              <a:rPr lang="en-US" sz="2000" dirty="0">
                <a:latin typeface="Calibri" panose="020F0502020204030204" pitchFamily="34" charset="0"/>
                <a:cs typeface="Calibri" panose="020F0502020204030204" pitchFamily="34" charset="0"/>
              </a:rPr>
              <a:t>Your homework management system is only going to work if it’s accurate. </a:t>
            </a:r>
          </a:p>
          <a:p>
            <a:r>
              <a:rPr lang="en-US" sz="2000" dirty="0">
                <a:latin typeface="Calibri" panose="020F0502020204030204" pitchFamily="34" charset="0"/>
                <a:cs typeface="Calibri" panose="020F0502020204030204" pitchFamily="34" charset="0"/>
              </a:rPr>
              <a:t>So you’ve got to be sure that you update your calendar and your agenda as things change. So if your teacher gives an extension or changes the due date of a project, or if your band concert or meeting is rescheduled, make those edits in your calendar. (Try to keep it neat if you’re using a paper system, so that might mean using whiteout. Messy on paper equals messy in the head.) </a:t>
            </a:r>
          </a:p>
          <a:p>
            <a:r>
              <a:rPr lang="en-US" sz="2000" b="1" dirty="0">
                <a:highlight>
                  <a:srgbClr val="FFFF00"/>
                </a:highlight>
                <a:latin typeface="Calibri" panose="020F0502020204030204" pitchFamily="34" charset="0"/>
                <a:cs typeface="Calibri" panose="020F0502020204030204" pitchFamily="34" charset="0"/>
              </a:rPr>
              <a:t>remember the rule: make these changes </a:t>
            </a:r>
            <a:r>
              <a:rPr lang="en-US" sz="2000" b="1" i="1" dirty="0">
                <a:highlight>
                  <a:srgbClr val="FFFF00"/>
                </a:highlight>
                <a:latin typeface="Calibri" panose="020F0502020204030204" pitchFamily="34" charset="0"/>
                <a:cs typeface="Calibri" panose="020F0502020204030204" pitchFamily="34" charset="0"/>
              </a:rPr>
              <a:t>immediately</a:t>
            </a:r>
            <a:r>
              <a:rPr lang="en-US" sz="2000" b="1" dirty="0">
                <a:highlight>
                  <a:srgbClr val="FFFF00"/>
                </a:highlight>
                <a:latin typeface="Calibri" panose="020F0502020204030204" pitchFamily="34" charset="0"/>
                <a:cs typeface="Calibri" panose="020F0502020204030204" pitchFamily="34" charset="0"/>
              </a:rPr>
              <a:t> if possible</a:t>
            </a:r>
          </a:p>
          <a:p>
            <a:r>
              <a:rPr lang="en-US" sz="2000" b="1" dirty="0">
                <a:highlight>
                  <a:srgbClr val="FFFF00"/>
                </a:highlight>
                <a:latin typeface="Calibri" panose="020F0502020204030204" pitchFamily="34" charset="0"/>
                <a:cs typeface="Calibri" panose="020F0502020204030204" pitchFamily="34" charset="0"/>
              </a:rPr>
              <a:t>Keeping all systems will the same information for accuracy </a:t>
            </a:r>
          </a:p>
        </p:txBody>
      </p:sp>
    </p:spTree>
    <p:extLst>
      <p:ext uri="{BB962C8B-B14F-4D97-AF65-F5344CB8AC3E}">
        <p14:creationId xmlns:p14="http://schemas.microsoft.com/office/powerpoint/2010/main" val="18247062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45222" y="431515"/>
            <a:ext cx="10332378" cy="3133618"/>
          </a:xfrm>
        </p:spPr>
        <p:txBody>
          <a:bodyPr>
            <a:normAutofit fontScale="92500" lnSpcReduction="20000"/>
          </a:bodyPr>
          <a:lstStyle/>
          <a:p>
            <a:pPr marL="0" indent="0">
              <a:buNone/>
            </a:pPr>
            <a:r>
              <a:rPr lang="en-US" sz="2400" b="1" dirty="0">
                <a:highlight>
                  <a:srgbClr val="FFFF00"/>
                </a:highlight>
                <a:latin typeface="Calibri" panose="020F0502020204030204" pitchFamily="34" charset="0"/>
                <a:cs typeface="Calibri" panose="020F0502020204030204" pitchFamily="34" charset="0"/>
              </a:rPr>
              <a:t>When you may need to change your method of organization or notes:</a:t>
            </a:r>
          </a:p>
          <a:p>
            <a:pPr marL="0" indent="0">
              <a:buNone/>
            </a:pPr>
            <a:endParaRPr lang="en-US" sz="2400" b="1" dirty="0">
              <a:highlight>
                <a:srgbClr val="FFFF00"/>
              </a:highlight>
              <a:latin typeface="Calibri" panose="020F0502020204030204" pitchFamily="34" charset="0"/>
              <a:cs typeface="Calibri" panose="020F0502020204030204" pitchFamily="34" charset="0"/>
            </a:endParaRPr>
          </a:p>
          <a:p>
            <a:r>
              <a:rPr lang="en-US" dirty="0">
                <a:latin typeface="Calibri" panose="020F0502020204030204" pitchFamily="34" charset="0"/>
                <a:cs typeface="Calibri" panose="020F0502020204030204" pitchFamily="34" charset="0"/>
              </a:rPr>
              <a:t>Whenever you stop using your agenda or calendar, </a:t>
            </a:r>
          </a:p>
          <a:p>
            <a:r>
              <a:rPr lang="en-US" dirty="0">
                <a:latin typeface="Calibri" panose="020F0502020204030204" pitchFamily="34" charset="0"/>
                <a:cs typeface="Calibri" panose="020F0502020204030204" pitchFamily="34" charset="0"/>
              </a:rPr>
              <a:t>Ask yourself why? Why did you stop? </a:t>
            </a:r>
          </a:p>
          <a:p>
            <a:r>
              <a:rPr lang="en-US" dirty="0">
                <a:latin typeface="Calibri" panose="020F0502020204030204" pitchFamily="34" charset="0"/>
                <a:cs typeface="Calibri" panose="020F0502020204030204" pitchFamily="34" charset="0"/>
              </a:rPr>
              <a:t>What part of the system wasn’t working? </a:t>
            </a:r>
          </a:p>
          <a:p>
            <a:r>
              <a:rPr lang="en-US" dirty="0">
                <a:latin typeface="Calibri" panose="020F0502020204030204" pitchFamily="34" charset="0"/>
                <a:cs typeface="Calibri" panose="020F0502020204030204" pitchFamily="34" charset="0"/>
              </a:rPr>
              <a:t>If the system was easy enough to use, you wouldn’t have stopped. Is your notebook so big that it’s annoying to bring with you? Then get a smaller one. </a:t>
            </a:r>
          </a:p>
          <a:p>
            <a:r>
              <a:rPr lang="en-US" dirty="0">
                <a:latin typeface="Calibri" panose="020F0502020204030204" pitchFamily="34" charset="0"/>
                <a:cs typeface="Calibri" panose="020F0502020204030204" pitchFamily="34" charset="0"/>
              </a:rPr>
              <a:t>You are forgetting on a daily basis, it may be a signal. </a:t>
            </a:r>
          </a:p>
          <a:p>
            <a:r>
              <a:rPr lang="en-US" dirty="0">
                <a:latin typeface="Calibri" panose="020F0502020204030204" pitchFamily="34" charset="0"/>
                <a:cs typeface="Calibri" panose="020F0502020204030204" pitchFamily="34" charset="0"/>
              </a:rPr>
              <a:t>It may take a couple systems until you find what works for you. </a:t>
            </a:r>
          </a:p>
        </p:txBody>
      </p:sp>
      <p:pic>
        <p:nvPicPr>
          <p:cNvPr id="2" name="Picture 1">
            <a:extLst>
              <a:ext uri="{FF2B5EF4-FFF2-40B4-BE49-F238E27FC236}">
                <a16:creationId xmlns:a16="http://schemas.microsoft.com/office/drawing/2014/main" id="{9958BA11-F54F-4BBF-8708-9EBADA6DAD0A}"/>
              </a:ext>
            </a:extLst>
          </p:cNvPr>
          <p:cNvPicPr>
            <a:picLocks noChangeAspect="1"/>
          </p:cNvPicPr>
          <p:nvPr/>
        </p:nvPicPr>
        <p:blipFill>
          <a:blip r:embed="rId2"/>
          <a:stretch>
            <a:fillRect/>
          </a:stretch>
        </p:blipFill>
        <p:spPr>
          <a:xfrm>
            <a:off x="2044557" y="3565133"/>
            <a:ext cx="9233043" cy="3061698"/>
          </a:xfrm>
          <a:prstGeom prst="rect">
            <a:avLst/>
          </a:prstGeom>
        </p:spPr>
      </p:pic>
    </p:spTree>
    <p:extLst>
      <p:ext uri="{BB962C8B-B14F-4D97-AF65-F5344CB8AC3E}">
        <p14:creationId xmlns:p14="http://schemas.microsoft.com/office/powerpoint/2010/main" val="334930208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098709" y="308692"/>
            <a:ext cx="10363826" cy="4835235"/>
          </a:xfrm>
        </p:spPr>
        <p:txBody>
          <a:bodyPr/>
          <a:lstStyle/>
          <a:p>
            <a:pPr marL="0" indent="0" algn="ctr">
              <a:buNone/>
            </a:pPr>
            <a:r>
              <a:rPr lang="en-US" sz="2400" b="1" dirty="0">
                <a:highlight>
                  <a:srgbClr val="FFFF00"/>
                </a:highlight>
              </a:rPr>
              <a:t>Reminders To Take With You:</a:t>
            </a:r>
          </a:p>
          <a:p>
            <a:r>
              <a:rPr lang="en-US" b="1" dirty="0"/>
              <a:t>Take your planner with you to every class. </a:t>
            </a:r>
          </a:p>
          <a:p>
            <a:r>
              <a:rPr lang="en-US" b="1" dirty="0"/>
              <a:t>Go back to review lecture notes to see if there is something you missed. </a:t>
            </a:r>
          </a:p>
          <a:p>
            <a:r>
              <a:rPr lang="en-US" b="1" dirty="0"/>
              <a:t>Set a day before the week begin to get organized. </a:t>
            </a:r>
          </a:p>
          <a:p>
            <a:r>
              <a:rPr lang="en-US" b="1" dirty="0"/>
              <a:t>Set timers to remind you to check in with your planner </a:t>
            </a:r>
          </a:p>
          <a:p>
            <a:r>
              <a:rPr lang="en-US" b="1" dirty="0"/>
              <a:t>Celebrate yourself when you follow through with tasks and checking everything off for the week. </a:t>
            </a:r>
          </a:p>
          <a:p>
            <a:r>
              <a:rPr lang="en-US" b="1" dirty="0"/>
              <a:t>Give yourself room for growth and to learn your style. </a:t>
            </a:r>
          </a:p>
          <a:p>
            <a:r>
              <a:rPr lang="en-US" b="1" dirty="0"/>
              <a:t>Use your resources to guide you in moment of uncertainty or questions. </a:t>
            </a:r>
          </a:p>
          <a:p>
            <a:r>
              <a:rPr lang="en-US" b="1" dirty="0"/>
              <a:t>You are not alone</a:t>
            </a:r>
            <a:r>
              <a:rPr lang="en-US" dirty="0"/>
              <a:t>. </a:t>
            </a:r>
          </a:p>
        </p:txBody>
      </p:sp>
      <p:pic>
        <p:nvPicPr>
          <p:cNvPr id="1030" name="Picture 6" descr="PNG Designs for T Shirt &amp; Merch">
            <a:extLst>
              <a:ext uri="{FF2B5EF4-FFF2-40B4-BE49-F238E27FC236}">
                <a16:creationId xmlns:a16="http://schemas.microsoft.com/office/drawing/2014/main" id="{EA222578-15C5-4900-B505-EA5F4CDE27E2}"/>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760342" y="4015391"/>
            <a:ext cx="3411020" cy="26572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2515062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Questions</a:t>
            </a:r>
          </a:p>
        </p:txBody>
      </p:sp>
      <p:sp>
        <p:nvSpPr>
          <p:cNvPr id="3" name="Content Placeholder 2"/>
          <p:cNvSpPr>
            <a:spLocks noGrp="1"/>
          </p:cNvSpPr>
          <p:nvPr>
            <p:ph sz="quarter" idx="13"/>
          </p:nvPr>
        </p:nvSpPr>
        <p:spPr/>
        <p:txBody>
          <a:bodyPr/>
          <a:lstStyle/>
          <a:p>
            <a:r>
              <a:rPr lang="en-US" dirty="0"/>
              <a:t>Any Questions or Comments</a:t>
            </a:r>
          </a:p>
          <a:p>
            <a:endParaRPr lang="en-US" dirty="0"/>
          </a:p>
          <a:p>
            <a:r>
              <a:rPr lang="en-US"/>
              <a:t>Please </a:t>
            </a:r>
            <a:r>
              <a:rPr lang="en-US" dirty="0"/>
              <a:t>share if something has worked for you in the past.</a:t>
            </a:r>
          </a:p>
        </p:txBody>
      </p:sp>
    </p:spTree>
    <p:extLst>
      <p:ext uri="{BB962C8B-B14F-4D97-AF65-F5344CB8AC3E}">
        <p14:creationId xmlns:p14="http://schemas.microsoft.com/office/powerpoint/2010/main" val="25746867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p:txBody>
          <a:bodyPr>
            <a:normAutofit/>
          </a:bodyPr>
          <a:lstStyle/>
          <a:p>
            <a:r>
              <a:rPr lang="en-US" sz="3200" dirty="0">
                <a:latin typeface="Calibri" panose="020F0502020204030204" pitchFamily="34" charset="0"/>
                <a:cs typeface="Calibri" panose="020F0502020204030204" pitchFamily="34" charset="0"/>
              </a:rPr>
              <a:t>The first step to getting a good grade on an assignment is to … wait for it … do the assignment!</a:t>
            </a:r>
          </a:p>
        </p:txBody>
      </p:sp>
      <p:pic>
        <p:nvPicPr>
          <p:cNvPr id="2" name="Picture 1">
            <a:extLst>
              <a:ext uri="{FF2B5EF4-FFF2-40B4-BE49-F238E27FC236}">
                <a16:creationId xmlns:a16="http://schemas.microsoft.com/office/drawing/2014/main" id="{751F4EAA-08D5-41E3-BC4C-D46F41032119}"/>
              </a:ext>
            </a:extLst>
          </p:cNvPr>
          <p:cNvPicPr>
            <a:picLocks noChangeAspect="1"/>
          </p:cNvPicPr>
          <p:nvPr/>
        </p:nvPicPr>
        <p:blipFill>
          <a:blip r:embed="rId3"/>
          <a:stretch>
            <a:fillRect/>
          </a:stretch>
        </p:blipFill>
        <p:spPr>
          <a:xfrm>
            <a:off x="2296327" y="3653346"/>
            <a:ext cx="3693507" cy="2987099"/>
          </a:xfrm>
          <a:prstGeom prst="rect">
            <a:avLst/>
          </a:prstGeom>
        </p:spPr>
      </p:pic>
    </p:spTree>
    <p:extLst>
      <p:ext uri="{BB962C8B-B14F-4D97-AF65-F5344CB8AC3E}">
        <p14:creationId xmlns:p14="http://schemas.microsoft.com/office/powerpoint/2010/main" val="205974725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640549" y="624110"/>
            <a:ext cx="8911687" cy="1280890"/>
          </a:xfrm>
        </p:spPr>
        <p:txBody>
          <a:bodyPr/>
          <a:lstStyle/>
          <a:p>
            <a:pPr algn="ctr"/>
            <a:r>
              <a:rPr lang="en-US" b="1" u="sng" dirty="0"/>
              <a:t>Organizing Your Week:</a:t>
            </a:r>
          </a:p>
        </p:txBody>
      </p:sp>
      <p:sp>
        <p:nvSpPr>
          <p:cNvPr id="3" name="Content Placeholder 2"/>
          <p:cNvSpPr>
            <a:spLocks noGrp="1"/>
          </p:cNvSpPr>
          <p:nvPr>
            <p:ph sz="quarter" idx="13"/>
          </p:nvPr>
        </p:nvSpPr>
        <p:spPr/>
        <p:txBody>
          <a:bodyPr>
            <a:normAutofit/>
          </a:bodyPr>
          <a:lstStyle/>
          <a:p>
            <a:r>
              <a:rPr lang="en-US" sz="2800" dirty="0">
                <a:latin typeface="Calibri" panose="020F0502020204030204" pitchFamily="34" charset="0"/>
                <a:cs typeface="Calibri" panose="020F0502020204030204" pitchFamily="34" charset="0"/>
              </a:rPr>
              <a:t>For some students, knowing how to keep track of assignments and their due dates is a huge challenge. </a:t>
            </a:r>
          </a:p>
          <a:p>
            <a:r>
              <a:rPr lang="en-US" sz="2800" dirty="0">
                <a:latin typeface="Calibri" panose="020F0502020204030204" pitchFamily="34" charset="0"/>
                <a:cs typeface="Calibri" panose="020F0502020204030204" pitchFamily="34" charset="0"/>
              </a:rPr>
              <a:t>Here, I’m going to explain how to keep track of assignments and projects, and give you some tips for staying organized and taking notes</a:t>
            </a:r>
          </a:p>
          <a:p>
            <a:r>
              <a:rPr lang="en-US" sz="2800" dirty="0">
                <a:latin typeface="Calibri" panose="020F0502020204030204" pitchFamily="34" charset="0"/>
                <a:cs typeface="Calibri" panose="020F0502020204030204" pitchFamily="34" charset="0"/>
              </a:rPr>
              <a:t>A cool angle to this is that what I’m going to be talking about is completely applicable outside of school.</a:t>
            </a:r>
          </a:p>
        </p:txBody>
      </p:sp>
    </p:spTree>
    <p:extLst>
      <p:ext uri="{BB962C8B-B14F-4D97-AF65-F5344CB8AC3E}">
        <p14:creationId xmlns:p14="http://schemas.microsoft.com/office/powerpoint/2010/main" val="377515148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66240" y="583013"/>
            <a:ext cx="8911687" cy="1280890"/>
          </a:xfrm>
        </p:spPr>
        <p:txBody>
          <a:bodyPr>
            <a:normAutofit/>
          </a:bodyPr>
          <a:lstStyle/>
          <a:p>
            <a:r>
              <a:rPr lang="en-US" b="1" u="sng" dirty="0">
                <a:highlight>
                  <a:srgbClr val="FFFF00"/>
                </a:highlight>
                <a:latin typeface="Calibri" panose="020F0502020204030204" pitchFamily="34" charset="0"/>
                <a:cs typeface="Calibri" panose="020F0502020204030204" pitchFamily="34" charset="0"/>
              </a:rPr>
              <a:t>Here’s what you should be keeping track of:</a:t>
            </a:r>
          </a:p>
        </p:txBody>
      </p:sp>
      <p:sp>
        <p:nvSpPr>
          <p:cNvPr id="3" name="Content Placeholder 2"/>
          <p:cNvSpPr>
            <a:spLocks noGrp="1"/>
          </p:cNvSpPr>
          <p:nvPr>
            <p:ph sz="quarter" idx="13"/>
          </p:nvPr>
        </p:nvSpPr>
        <p:spPr>
          <a:xfrm>
            <a:off x="913774" y="1571946"/>
            <a:ext cx="10363826" cy="4219254"/>
          </a:xfrm>
        </p:spPr>
        <p:txBody>
          <a:bodyPr>
            <a:normAutofit fontScale="92500" lnSpcReduction="20000"/>
          </a:bodyPr>
          <a:lstStyle/>
          <a:p>
            <a:r>
              <a:rPr lang="en-US" sz="2600" dirty="0">
                <a:latin typeface="Calibri" panose="020F0502020204030204" pitchFamily="34" charset="0"/>
                <a:cs typeface="Calibri" panose="020F0502020204030204" pitchFamily="34" charset="0"/>
              </a:rPr>
              <a:t>Daily homework assignments (short-term)</a:t>
            </a:r>
          </a:p>
          <a:p>
            <a:r>
              <a:rPr lang="en-US" sz="2600" dirty="0">
                <a:latin typeface="Calibri" panose="020F0502020204030204" pitchFamily="34" charset="0"/>
                <a:cs typeface="Calibri" panose="020F0502020204030204" pitchFamily="34" charset="0"/>
              </a:rPr>
              <a:t>Project due dates (long-term)</a:t>
            </a:r>
          </a:p>
          <a:p>
            <a:r>
              <a:rPr lang="en-US" sz="2600" dirty="0">
                <a:latin typeface="Calibri" panose="020F0502020204030204" pitchFamily="34" charset="0"/>
                <a:cs typeface="Calibri" panose="020F0502020204030204" pitchFamily="34" charset="0"/>
              </a:rPr>
              <a:t>Upcoming tests/quizzes</a:t>
            </a:r>
          </a:p>
          <a:p>
            <a:r>
              <a:rPr lang="en-US" sz="2600" dirty="0">
                <a:latin typeface="Calibri" panose="020F0502020204030204" pitchFamily="34" charset="0"/>
                <a:cs typeface="Calibri" panose="020F0502020204030204" pitchFamily="34" charset="0"/>
              </a:rPr>
              <a:t>Books that have to be read by a certain point</a:t>
            </a:r>
          </a:p>
          <a:p>
            <a:r>
              <a:rPr lang="en-US" sz="2600" dirty="0">
                <a:latin typeface="Calibri" panose="020F0502020204030204" pitchFamily="34" charset="0"/>
                <a:cs typeface="Calibri" panose="020F0502020204030204" pitchFamily="34" charset="0"/>
              </a:rPr>
              <a:t>Things you’re supposed to remember to do (</a:t>
            </a:r>
            <a:r>
              <a:rPr lang="en-US" sz="2600" dirty="0" err="1">
                <a:latin typeface="Calibri" panose="020F0502020204030204" pitchFamily="34" charset="0"/>
                <a:cs typeface="Calibri" panose="020F0502020204030204" pitchFamily="34" charset="0"/>
              </a:rPr>
              <a:t>ie</a:t>
            </a:r>
            <a:r>
              <a:rPr lang="en-US" sz="2600" dirty="0">
                <a:latin typeface="Calibri" panose="020F0502020204030204" pitchFamily="34" charset="0"/>
                <a:cs typeface="Calibri" panose="020F0502020204030204" pitchFamily="34" charset="0"/>
              </a:rPr>
              <a:t>: talk to math teacher)</a:t>
            </a:r>
          </a:p>
          <a:p>
            <a:r>
              <a:rPr lang="en-US" sz="2600" dirty="0">
                <a:latin typeface="Calibri" panose="020F0502020204030204" pitchFamily="34" charset="0"/>
                <a:cs typeface="Calibri" panose="020F0502020204030204" pitchFamily="34" charset="0"/>
              </a:rPr>
              <a:t>After-school activities, sports (even if you have practice every day from 2:30-5, block out that time on your calendar)</a:t>
            </a:r>
          </a:p>
          <a:p>
            <a:r>
              <a:rPr lang="en-US" sz="2600" dirty="0">
                <a:latin typeface="Calibri" panose="020F0502020204030204" pitchFamily="34" charset="0"/>
                <a:cs typeface="Calibri" panose="020F0502020204030204" pitchFamily="34" charset="0"/>
              </a:rPr>
              <a:t>Weekend activities</a:t>
            </a:r>
          </a:p>
          <a:p>
            <a:r>
              <a:rPr lang="en-US" sz="2600" dirty="0">
                <a:latin typeface="Calibri" panose="020F0502020204030204" pitchFamily="34" charset="0"/>
                <a:cs typeface="Calibri" panose="020F0502020204030204" pitchFamily="34" charset="0"/>
              </a:rPr>
              <a:t>Appointments (doctor, dentist, guidance counselor, coach, etc.)</a:t>
            </a:r>
          </a:p>
          <a:p>
            <a:r>
              <a:rPr lang="en-US" sz="2600" dirty="0">
                <a:latin typeface="Calibri" panose="020F0502020204030204" pitchFamily="34" charset="0"/>
                <a:cs typeface="Calibri" panose="020F0502020204030204" pitchFamily="34" charset="0"/>
              </a:rPr>
              <a:t>Job hour</a:t>
            </a:r>
          </a:p>
          <a:p>
            <a:endParaRPr lang="en-US" dirty="0"/>
          </a:p>
        </p:txBody>
      </p:sp>
    </p:spTree>
    <p:extLst>
      <p:ext uri="{BB962C8B-B14F-4D97-AF65-F5344CB8AC3E}">
        <p14:creationId xmlns:p14="http://schemas.microsoft.com/office/powerpoint/2010/main" val="116998500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b="1" u="sng" dirty="0">
                <a:highlight>
                  <a:srgbClr val="FFFF00"/>
                </a:highlight>
                <a:latin typeface="Calibri" panose="020F0502020204030204" pitchFamily="34" charset="0"/>
                <a:cs typeface="Calibri" panose="020F0502020204030204" pitchFamily="34" charset="0"/>
              </a:rPr>
              <a:t>Create A System For Yourself:</a:t>
            </a:r>
          </a:p>
        </p:txBody>
      </p:sp>
      <p:sp>
        <p:nvSpPr>
          <p:cNvPr id="3" name="Content Placeholder 2"/>
          <p:cNvSpPr>
            <a:spLocks noGrp="1"/>
          </p:cNvSpPr>
          <p:nvPr>
            <p:ph sz="quarter" idx="13"/>
          </p:nvPr>
        </p:nvSpPr>
        <p:spPr>
          <a:xfrm>
            <a:off x="1981200" y="1714500"/>
            <a:ext cx="10193549" cy="4051761"/>
          </a:xfrm>
        </p:spPr>
        <p:txBody>
          <a:bodyPr>
            <a:noAutofit/>
          </a:bodyPr>
          <a:lstStyle/>
          <a:p>
            <a:pPr lvl="2"/>
            <a:r>
              <a:rPr lang="en-US" sz="2800" dirty="0">
                <a:latin typeface="Calibri" panose="020F0502020204030204" pitchFamily="34" charset="0"/>
                <a:cs typeface="Calibri" panose="020F0502020204030204" pitchFamily="34" charset="0"/>
              </a:rPr>
              <a:t>The KEY step for keeping track of tasks for the week, which I’ll get to </a:t>
            </a:r>
            <a:r>
              <a:rPr lang="en-US" sz="2800" i="1" dirty="0">
                <a:latin typeface="Calibri" panose="020F0502020204030204" pitchFamily="34" charset="0"/>
                <a:cs typeface="Calibri" panose="020F0502020204030204" pitchFamily="34" charset="0"/>
              </a:rPr>
              <a:t>next</a:t>
            </a:r>
            <a:r>
              <a:rPr lang="en-US" sz="2800" dirty="0">
                <a:latin typeface="Calibri" panose="020F0502020204030204" pitchFamily="34" charset="0"/>
                <a:cs typeface="Calibri" panose="020F0502020204030204" pitchFamily="34" charset="0"/>
              </a:rPr>
              <a:t>, </a:t>
            </a:r>
            <a:r>
              <a:rPr lang="en-US" sz="2800" dirty="0">
                <a:highlight>
                  <a:srgbClr val="FFFF00"/>
                </a:highlight>
                <a:latin typeface="Calibri" panose="020F0502020204030204" pitchFamily="34" charset="0"/>
                <a:cs typeface="Calibri" panose="020F0502020204030204" pitchFamily="34" charset="0"/>
              </a:rPr>
              <a:t>is to write everything down</a:t>
            </a:r>
            <a:r>
              <a:rPr lang="en-US" sz="2800" dirty="0">
                <a:latin typeface="Calibri" panose="020F0502020204030204" pitchFamily="34" charset="0"/>
                <a:cs typeface="Calibri" panose="020F0502020204030204" pitchFamily="34" charset="0"/>
              </a:rPr>
              <a:t>. </a:t>
            </a:r>
          </a:p>
          <a:p>
            <a:r>
              <a:rPr lang="en-US" sz="3200" dirty="0">
                <a:latin typeface="Calibri" panose="020F0502020204030204" pitchFamily="34" charset="0"/>
                <a:cs typeface="Calibri" panose="020F0502020204030204" pitchFamily="34" charset="0"/>
              </a:rPr>
              <a:t> Have a system to Keep track of all your assignment's and notes.</a:t>
            </a:r>
          </a:p>
          <a:p>
            <a:pPr marL="0" indent="0">
              <a:buNone/>
            </a:pPr>
            <a:r>
              <a:rPr lang="en-US" sz="3200" dirty="0">
                <a:highlight>
                  <a:srgbClr val="FFFF00"/>
                </a:highlight>
                <a:latin typeface="Calibri" panose="020F0502020204030204" pitchFamily="34" charset="0"/>
                <a:cs typeface="Calibri" panose="020F0502020204030204" pitchFamily="34" charset="0"/>
              </a:rPr>
              <a:t>Examples:</a:t>
            </a:r>
          </a:p>
          <a:p>
            <a:r>
              <a:rPr lang="en-US" sz="3200" dirty="0">
                <a:latin typeface="Calibri" panose="020F0502020204030204" pitchFamily="34" charset="0"/>
                <a:cs typeface="Calibri" panose="020F0502020204030204" pitchFamily="34" charset="0"/>
              </a:rPr>
              <a:t>1) paper</a:t>
            </a:r>
          </a:p>
          <a:p>
            <a:r>
              <a:rPr lang="en-US" sz="3200" dirty="0">
                <a:latin typeface="Calibri" panose="020F0502020204030204" pitchFamily="34" charset="0"/>
                <a:cs typeface="Calibri" panose="020F0502020204030204" pitchFamily="34" charset="0"/>
              </a:rPr>
              <a:t> 2) digital </a:t>
            </a:r>
          </a:p>
          <a:p>
            <a:r>
              <a:rPr lang="en-US" sz="3200" dirty="0">
                <a:latin typeface="Calibri" panose="020F0502020204030204" pitchFamily="34" charset="0"/>
                <a:cs typeface="Calibri" panose="020F0502020204030204" pitchFamily="34" charset="0"/>
              </a:rPr>
              <a:t>3) a combination of both</a:t>
            </a:r>
          </a:p>
        </p:txBody>
      </p:sp>
    </p:spTree>
    <p:extLst>
      <p:ext uri="{BB962C8B-B14F-4D97-AF65-F5344CB8AC3E}">
        <p14:creationId xmlns:p14="http://schemas.microsoft.com/office/powerpoint/2010/main" val="374470572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913774" y="507076"/>
            <a:ext cx="10363826" cy="3025833"/>
          </a:xfrm>
        </p:spPr>
        <p:txBody>
          <a:bodyPr/>
          <a:lstStyle/>
          <a:p>
            <a:r>
              <a:rPr lang="en-US" sz="2800" b="1" dirty="0">
                <a:latin typeface="Calibri" panose="020F0502020204030204" pitchFamily="34" charset="0"/>
                <a:cs typeface="Calibri" panose="020F0502020204030204" pitchFamily="34" charset="0"/>
              </a:rPr>
              <a:t>A monthly calendar </a:t>
            </a:r>
            <a:r>
              <a:rPr lang="en-US" sz="2800" dirty="0">
                <a:latin typeface="Calibri" panose="020F0502020204030204" pitchFamily="34" charset="0"/>
                <a:cs typeface="Calibri" panose="020F0502020204030204" pitchFamily="34" charset="0"/>
              </a:rPr>
              <a:t>allows you to see, at a glance, what assignments and appointments are coming up over the next few days or weeks or months. It’s key for long-term planning.</a:t>
            </a:r>
          </a:p>
          <a:p>
            <a:r>
              <a:rPr lang="en-US" sz="2800" b="1" dirty="0">
                <a:latin typeface="Calibri" panose="020F0502020204030204" pitchFamily="34" charset="0"/>
                <a:cs typeface="Calibri" panose="020F0502020204030204" pitchFamily="34" charset="0"/>
              </a:rPr>
              <a:t>A daily calendar/agenda </a:t>
            </a:r>
            <a:r>
              <a:rPr lang="en-US" sz="2800" dirty="0">
                <a:latin typeface="Calibri" panose="020F0502020204030204" pitchFamily="34" charset="0"/>
                <a:cs typeface="Calibri" panose="020F0502020204030204" pitchFamily="34" charset="0"/>
              </a:rPr>
              <a:t>allows you to see and plan for what’s coming up tomorrow and in the very near future</a:t>
            </a:r>
          </a:p>
          <a:p>
            <a:endParaRPr lang="en-US" dirty="0"/>
          </a:p>
        </p:txBody>
      </p:sp>
      <p:pic>
        <p:nvPicPr>
          <p:cNvPr id="4" name="Picture 3" descr="Colorful Printable Monthly Calendar - Freeology"/>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032115" y="3757353"/>
            <a:ext cx="3080211" cy="2209800"/>
          </a:xfrm>
          <a:prstGeom prst="rect">
            <a:avLst/>
          </a:prstGeom>
        </p:spPr>
      </p:pic>
      <p:pic>
        <p:nvPicPr>
          <p:cNvPr id="5" name="Picture 4" descr="A bit of productivity pr0n - All this"/>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292735" y="3757353"/>
            <a:ext cx="4447309" cy="2398694"/>
          </a:xfrm>
          <a:prstGeom prst="rect">
            <a:avLst/>
          </a:prstGeom>
        </p:spPr>
      </p:pic>
    </p:spTree>
    <p:extLst>
      <p:ext uri="{BB962C8B-B14F-4D97-AF65-F5344CB8AC3E}">
        <p14:creationId xmlns:p14="http://schemas.microsoft.com/office/powerpoint/2010/main" val="312537578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078786" y="493160"/>
            <a:ext cx="10198813" cy="5298039"/>
          </a:xfrm>
        </p:spPr>
        <p:txBody>
          <a:bodyPr>
            <a:normAutofit/>
          </a:bodyPr>
          <a:lstStyle/>
          <a:p>
            <a:r>
              <a:rPr lang="en-US" sz="2800" dirty="0">
                <a:latin typeface="Calibri" panose="020F0502020204030204" pitchFamily="34" charset="0"/>
                <a:cs typeface="Calibri" panose="020F0502020204030204" pitchFamily="34" charset="0"/>
              </a:rPr>
              <a:t>It’s important to use your system multiple times a day because the more you use it, the more you trust it. And the more you trust it, the more it will work.</a:t>
            </a:r>
          </a:p>
        </p:txBody>
      </p:sp>
      <p:pic>
        <p:nvPicPr>
          <p:cNvPr id="4" name="Picture 3" descr="Minding the Borderlands"/>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208809" y="3214427"/>
            <a:ext cx="9525000" cy="3371850"/>
          </a:xfrm>
          <a:prstGeom prst="rect">
            <a:avLst/>
          </a:prstGeom>
        </p:spPr>
      </p:pic>
    </p:spTree>
    <p:extLst>
      <p:ext uri="{BB962C8B-B14F-4D97-AF65-F5344CB8AC3E}">
        <p14:creationId xmlns:p14="http://schemas.microsoft.com/office/powerpoint/2010/main" val="2704850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quarter" idx="13"/>
          </p:nvPr>
        </p:nvSpPr>
        <p:spPr>
          <a:xfrm>
            <a:off x="1219199" y="638176"/>
            <a:ext cx="10353675" cy="3276600"/>
          </a:xfrm>
        </p:spPr>
        <p:txBody>
          <a:bodyPr/>
          <a:lstStyle/>
          <a:p>
            <a:pPr marL="0" indent="0" algn="ctr">
              <a:buNone/>
            </a:pPr>
            <a:r>
              <a:rPr lang="en-US" sz="3600" dirty="0">
                <a:highlight>
                  <a:srgbClr val="FFFF00"/>
                </a:highlight>
                <a:latin typeface="Calibri" panose="020F0502020204030204" pitchFamily="34" charset="0"/>
                <a:cs typeface="Calibri" panose="020F0502020204030204" pitchFamily="34" charset="0"/>
              </a:rPr>
              <a:t>My System:</a:t>
            </a:r>
          </a:p>
          <a:p>
            <a:r>
              <a:rPr lang="en-US" sz="2000" dirty="0">
                <a:latin typeface="Calibri" panose="020F0502020204030204" pitchFamily="34" charset="0"/>
                <a:cs typeface="Calibri" panose="020F0502020204030204" pitchFamily="34" charset="0"/>
              </a:rPr>
              <a:t>One Note </a:t>
            </a:r>
          </a:p>
          <a:p>
            <a:r>
              <a:rPr lang="en-US" sz="2000" dirty="0">
                <a:latin typeface="Calibri" panose="020F0502020204030204" pitchFamily="34" charset="0"/>
                <a:cs typeface="Calibri" panose="020F0502020204030204" pitchFamily="34" charset="0"/>
              </a:rPr>
              <a:t>Outlook </a:t>
            </a:r>
          </a:p>
          <a:p>
            <a:r>
              <a:rPr lang="en-US" sz="2000" dirty="0">
                <a:latin typeface="Calibri" panose="020F0502020204030204" pitchFamily="34" charset="0"/>
                <a:cs typeface="Calibri" panose="020F0502020204030204" pitchFamily="34" charset="0"/>
              </a:rPr>
              <a:t>Calendar </a:t>
            </a:r>
          </a:p>
          <a:p>
            <a:r>
              <a:rPr lang="en-US" sz="2000" dirty="0">
                <a:latin typeface="Calibri" panose="020F0502020204030204" pitchFamily="34" charset="0"/>
                <a:cs typeface="Calibri" panose="020F0502020204030204" pitchFamily="34" charset="0"/>
              </a:rPr>
              <a:t>Physical Planner </a:t>
            </a:r>
          </a:p>
          <a:p>
            <a:r>
              <a:rPr lang="en-US" sz="2000" dirty="0">
                <a:latin typeface="Calibri" panose="020F0502020204030204" pitchFamily="34" charset="0"/>
                <a:cs typeface="Calibri" panose="020F0502020204030204" pitchFamily="34" charset="0"/>
              </a:rPr>
              <a:t>I set a time to organize my week</a:t>
            </a:r>
          </a:p>
          <a:p>
            <a:r>
              <a:rPr lang="en-US" sz="2000" dirty="0">
                <a:latin typeface="Calibri" panose="020F0502020204030204" pitchFamily="34" charset="0"/>
                <a:cs typeface="Calibri" panose="020F0502020204030204" pitchFamily="34" charset="0"/>
              </a:rPr>
              <a:t>Add a new temple weekly schedule and planning out the week of task.</a:t>
            </a:r>
          </a:p>
          <a:p>
            <a:endParaRPr 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19444194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56245E-B791-4896-B160-DA422EFA3A86}"/>
              </a:ext>
            </a:extLst>
          </p:cNvPr>
          <p:cNvSpPr>
            <a:spLocks noGrp="1"/>
          </p:cNvSpPr>
          <p:nvPr>
            <p:ph type="title"/>
          </p:nvPr>
        </p:nvSpPr>
        <p:spPr/>
        <p:txBody>
          <a:bodyPr>
            <a:normAutofit fontScale="90000"/>
          </a:bodyPr>
          <a:lstStyle/>
          <a:p>
            <a:r>
              <a:rPr lang="en-US" dirty="0"/>
              <a:t>Build A Weekly Planner in One Note</a:t>
            </a:r>
            <a:br>
              <a:rPr lang="en-US" dirty="0"/>
            </a:br>
            <a:br>
              <a:rPr lang="en-US" dirty="0"/>
            </a:br>
            <a:br>
              <a:rPr lang="en-US" dirty="0"/>
            </a:br>
            <a:br>
              <a:rPr lang="en-US" dirty="0"/>
            </a:br>
            <a:endParaRPr lang="en-US" dirty="0"/>
          </a:p>
        </p:txBody>
      </p:sp>
      <p:pic>
        <p:nvPicPr>
          <p:cNvPr id="4" name="Picture 3">
            <a:extLst>
              <a:ext uri="{FF2B5EF4-FFF2-40B4-BE49-F238E27FC236}">
                <a16:creationId xmlns:a16="http://schemas.microsoft.com/office/drawing/2014/main" id="{B17458EA-01AE-499D-96CE-9D30B21E1D9B}"/>
              </a:ext>
            </a:extLst>
          </p:cNvPr>
          <p:cNvPicPr>
            <a:picLocks noChangeAspect="1"/>
          </p:cNvPicPr>
          <p:nvPr/>
        </p:nvPicPr>
        <p:blipFill>
          <a:blip r:embed="rId2"/>
          <a:stretch>
            <a:fillRect/>
          </a:stretch>
        </p:blipFill>
        <p:spPr>
          <a:xfrm>
            <a:off x="4119937" y="1535152"/>
            <a:ext cx="5075433" cy="5092073"/>
          </a:xfrm>
          <a:prstGeom prst="rect">
            <a:avLst/>
          </a:prstGeom>
        </p:spPr>
      </p:pic>
    </p:spTree>
    <p:extLst>
      <p:ext uri="{BB962C8B-B14F-4D97-AF65-F5344CB8AC3E}">
        <p14:creationId xmlns:p14="http://schemas.microsoft.com/office/powerpoint/2010/main" val="2807439022"/>
      </p:ext>
    </p:extLst>
  </p:cSld>
  <p:clrMapOvr>
    <a:masterClrMapping/>
  </p:clrMapOvr>
</p:sld>
</file>

<file path=ppt/theme/theme1.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TM02892315[[fn=Wisp]]</Template>
  <TotalTime>1569</TotalTime>
  <Words>1239</Words>
  <Application>Microsoft Office PowerPoint</Application>
  <PresentationFormat>Widescreen</PresentationFormat>
  <Paragraphs>106</Paragraphs>
  <Slides>16</Slides>
  <Notes>5</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16</vt:i4>
      </vt:variant>
    </vt:vector>
  </HeadingPairs>
  <TitlesOfParts>
    <vt:vector size="21" baseType="lpstr">
      <vt:lpstr>Arial</vt:lpstr>
      <vt:lpstr>Calibri</vt:lpstr>
      <vt:lpstr>Century Gothic</vt:lpstr>
      <vt:lpstr>Wingdings 3</vt:lpstr>
      <vt:lpstr>Wisp</vt:lpstr>
      <vt:lpstr>Note-Taking Tools: Structure For Enhanced Learning </vt:lpstr>
      <vt:lpstr>PowerPoint Presentation</vt:lpstr>
      <vt:lpstr>Organizing Your Week:</vt:lpstr>
      <vt:lpstr>Here’s what you should be keeping track of:</vt:lpstr>
      <vt:lpstr>Create A System For Yourself:</vt:lpstr>
      <vt:lpstr>PowerPoint Presentation</vt:lpstr>
      <vt:lpstr>PowerPoint Presentation</vt:lpstr>
      <vt:lpstr>PowerPoint Presentation</vt:lpstr>
      <vt:lpstr>Build A Weekly Planner in One Note    </vt:lpstr>
      <vt:lpstr>PowerPoint Presentation</vt:lpstr>
      <vt:lpstr>Glean Features: </vt:lpstr>
      <vt:lpstr>Tips to Staying Organized. </vt:lpstr>
      <vt:lpstr>Keep your planner/calendar accurate and up-to-date</vt:lpstr>
      <vt:lpstr>PowerPoint Presentation</vt:lpstr>
      <vt:lpstr>PowerPoint Presentation</vt:lpstr>
      <vt:lpstr>Questions</vt:lpstr>
    </vt:vector>
  </TitlesOfParts>
  <Company>Triton College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manage your assignments</dc:title>
  <dc:creator>Vezire Osmani</dc:creator>
  <cp:lastModifiedBy>Andrea Shaw</cp:lastModifiedBy>
  <cp:revision>30</cp:revision>
  <cp:lastPrinted>2019-10-31T18:14:19Z</cp:lastPrinted>
  <dcterms:created xsi:type="dcterms:W3CDTF">2019-10-21T21:28:31Z</dcterms:created>
  <dcterms:modified xsi:type="dcterms:W3CDTF">2024-11-27T14:48:23Z</dcterms:modified>
</cp:coreProperties>
</file>