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82" r:id="rId5"/>
    <p:sldId id="266" r:id="rId6"/>
    <p:sldId id="268" r:id="rId7"/>
    <p:sldId id="269" r:id="rId8"/>
    <p:sldId id="283" r:id="rId9"/>
    <p:sldId id="257" r:id="rId10"/>
    <p:sldId id="258" r:id="rId11"/>
    <p:sldId id="259" r:id="rId12"/>
    <p:sldId id="272" r:id="rId13"/>
    <p:sldId id="273" r:id="rId14"/>
    <p:sldId id="260" r:id="rId15"/>
    <p:sldId id="264" r:id="rId16"/>
    <p:sldId id="274" r:id="rId17"/>
    <p:sldId id="261" r:id="rId18"/>
    <p:sldId id="278" r:id="rId19"/>
    <p:sldId id="275" r:id="rId20"/>
    <p:sldId id="276" r:id="rId21"/>
    <p:sldId id="267" r:id="rId22"/>
    <p:sldId id="271" r:id="rId23"/>
    <p:sldId id="284" r:id="rId24"/>
    <p:sldId id="265" r:id="rId25"/>
    <p:sldId id="285" r:id="rId26"/>
    <p:sldId id="277" r:id="rId27"/>
    <p:sldId id="286" r:id="rId28"/>
    <p:sldId id="262" r:id="rId29"/>
    <p:sldId id="26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9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8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121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06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49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86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55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15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1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6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265902-9E41-4042-92F8-1B82E5F833F5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6E46F74-EBD0-4EB0-843A-1D88AA9B76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579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vosmani@nl.edu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ashaw6@nl.edu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wall-clock-time-of-clock-time-3622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en-us/office/microsoft-office-lens-for-android-ec124207-0049-4201-afaf-b5874a8e6f2b" TargetMode="External"/><Relationship Id="rId2" Type="http://schemas.openxmlformats.org/officeDocument/2006/relationships/hyperlink" Target="https://www.naturalreaders.com/onlin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opendyslexic.org/" TargetMode="External"/><Relationship Id="rId4" Type="http://schemas.openxmlformats.org/officeDocument/2006/relationships/hyperlink" Target="https://www.beelinereader.com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balloons-png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isability.utexas.edu/providing-accommodations-a-quick-reference/#:~:text=What%20is%20the%20Purpose%20of%20Accommodations?%20Academic%20accommodation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at.xula.edu/food/the-importance-of-accessibility-in-educatio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at.xula.edu/food/the-importance-of-accessibility-in-educatio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05988-8120-441C-B956-C0E04641FC5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glow rad="127000">
              <a:srgbClr val="92D050"/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3600" dirty="0"/>
              <a:t>Center for Student Accessibility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028197-338C-4617-A1CF-BFEF15658809}"/>
              </a:ext>
            </a:extLst>
          </p:cNvPr>
          <p:cNvSpPr txBox="1"/>
          <p:nvPr/>
        </p:nvSpPr>
        <p:spPr>
          <a:xfrm>
            <a:off x="127591" y="2477386"/>
            <a:ext cx="1324590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/>
              <a:t>Academic Accommodation: Navigating College with Support Workshop</a:t>
            </a:r>
          </a:p>
        </p:txBody>
      </p:sp>
    </p:spTree>
    <p:extLst>
      <p:ext uri="{BB962C8B-B14F-4D97-AF65-F5344CB8AC3E}">
        <p14:creationId xmlns:p14="http://schemas.microsoft.com/office/powerpoint/2010/main" val="420173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2DF4A-25A8-4396-83A9-B0257A1A7A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9073172" cy="468127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Who Do we assist?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C050F-C77C-4492-B781-4130631C9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1921078"/>
            <a:ext cx="10252183" cy="339739"/>
          </a:xfrm>
        </p:spPr>
        <p:txBody>
          <a:bodyPr>
            <a:normAutofit fontScale="25000" lnSpcReduction="20000"/>
          </a:bodyPr>
          <a:lstStyle/>
          <a:p>
            <a:r>
              <a:rPr lang="en-US" sz="11200" dirty="0">
                <a:solidFill>
                  <a:schemeClr val="tx1"/>
                </a:solidFill>
                <a:ea typeface="+mn-lt"/>
                <a:cs typeface="+mn-lt"/>
              </a:rPr>
              <a:t>We  Provide access needs to all students and specialized services with IEPs or  504 Plans. </a:t>
            </a:r>
          </a:p>
          <a:p>
            <a:endParaRPr lang="en-US" sz="6400" dirty="0">
              <a:solidFill>
                <a:schemeClr val="tx1"/>
              </a:solidFill>
              <a:ea typeface="+mn-lt"/>
              <a:cs typeface="+mn-lt"/>
            </a:endParaRPr>
          </a:p>
          <a:p>
            <a:endParaRPr lang="en-US" sz="11200" dirty="0">
              <a:solidFill>
                <a:schemeClr val="tx1"/>
              </a:solidFill>
              <a:ea typeface="+mn-lt"/>
              <a:cs typeface="+mn-lt"/>
            </a:endParaRPr>
          </a:p>
          <a:p>
            <a:endParaRPr lang="en-US" sz="11200" dirty="0">
              <a:solidFill>
                <a:schemeClr val="tx1"/>
              </a:solidFill>
              <a:ea typeface="+mn-lt"/>
              <a:cs typeface="+mn-lt"/>
            </a:endParaRPr>
          </a:p>
          <a:p>
            <a:endParaRPr lang="en-US" sz="5500" dirty="0">
              <a:solidFill>
                <a:schemeClr val="tx1"/>
              </a:solidFill>
              <a:ea typeface="+mn-lt"/>
              <a:cs typeface="+mn-lt"/>
            </a:endParaRPr>
          </a:p>
          <a:p>
            <a:endParaRPr lang="en-US" sz="1800" b="1" dirty="0">
              <a:solidFill>
                <a:schemeClr val="tx1"/>
              </a:solidFill>
              <a:ea typeface="+mn-lt"/>
              <a:cs typeface="+mn-lt"/>
            </a:endParaRPr>
          </a:p>
          <a:p>
            <a:endParaRPr lang="en-US" sz="1800" b="1" dirty="0">
              <a:solidFill>
                <a:schemeClr val="tx1"/>
              </a:solidFill>
              <a:ea typeface="+mn-lt"/>
              <a:cs typeface="+mn-lt"/>
            </a:endParaRPr>
          </a:p>
          <a:p>
            <a:endParaRPr lang="en-US" sz="1800" b="1" dirty="0">
              <a:solidFill>
                <a:schemeClr val="tx1"/>
              </a:solidFill>
            </a:endParaRPr>
          </a:p>
          <a:p>
            <a:endParaRPr lang="en-US" sz="1800" dirty="0">
              <a:latin typeface="Calibri" panose="020F0502020204030204"/>
              <a:cs typeface="Calibri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C730BB-577C-4937-95AE-CD3588CD8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5" y="4115173"/>
            <a:ext cx="4360786" cy="274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156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25D84-0592-4B76-91FB-6911C3D02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192A0-7F34-448E-A676-C52BB2D83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8925" y="2250892"/>
            <a:ext cx="5087075" cy="536005"/>
          </a:xfrm>
        </p:spPr>
        <p:txBody>
          <a:bodyPr/>
          <a:lstStyle/>
          <a:p>
            <a:r>
              <a:rPr lang="en-US" dirty="0" err="1"/>
              <a:t>Vez</a:t>
            </a:r>
            <a:r>
              <a:rPr lang="en-US" dirty="0"/>
              <a:t> Osmani- She. Her ( TJ Martin )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12914-9932-4C24-8D7D-D15D1AEB614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Director of Access and Campus Resources</a:t>
            </a:r>
          </a:p>
          <a:p>
            <a:r>
              <a:rPr lang="en-US" dirty="0"/>
              <a:t>Phone Number: 312-261-3488</a:t>
            </a:r>
          </a:p>
          <a:p>
            <a:r>
              <a:rPr lang="en-US" dirty="0"/>
              <a:t>Email: </a:t>
            </a:r>
            <a:r>
              <a:rPr lang="en-US" dirty="0">
                <a:hlinkClick r:id="rId3"/>
              </a:rPr>
              <a:t>vosmani@nl.edu</a:t>
            </a:r>
            <a:endParaRPr lang="en-US" dirty="0"/>
          </a:p>
          <a:p>
            <a:r>
              <a:rPr lang="en-US" dirty="0"/>
              <a:t>Location: 122 S. Michigan Ave</a:t>
            </a:r>
          </a:p>
          <a:p>
            <a:r>
              <a:rPr lang="en-US" dirty="0"/>
              <a:t>Room 5045</a:t>
            </a:r>
          </a:p>
          <a:p>
            <a:r>
              <a:rPr lang="en-US" dirty="0"/>
              <a:t>Hours: 8:00-4:00 P.M</a:t>
            </a:r>
          </a:p>
          <a:p>
            <a:r>
              <a:rPr lang="en-US" dirty="0"/>
              <a:t>Graduate, Veteran's, P.A.C.E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9ACA0B-A135-4DA1-85B4-BEE3AA971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Andrea Shaw- She, Her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A3DCA-DB3B-4607-BE92-B7F4C9FA1DF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Student Affairs Specialist </a:t>
            </a:r>
          </a:p>
          <a:p>
            <a:r>
              <a:rPr lang="en-US" dirty="0"/>
              <a:t>Phone Number: 312-261-3742</a:t>
            </a:r>
          </a:p>
          <a:p>
            <a:r>
              <a:rPr lang="en-US" dirty="0"/>
              <a:t>Email: </a:t>
            </a:r>
            <a:r>
              <a:rPr lang="en-US" dirty="0">
                <a:hlinkClick r:id="rId4"/>
              </a:rPr>
              <a:t>ashaw6@nl.edu</a:t>
            </a:r>
            <a:endParaRPr lang="en-US" dirty="0"/>
          </a:p>
          <a:p>
            <a:r>
              <a:rPr lang="en-US" dirty="0"/>
              <a:t>Location:  122 S. Michigan Ave</a:t>
            </a:r>
          </a:p>
          <a:p>
            <a:r>
              <a:rPr lang="en-US" dirty="0"/>
              <a:t>Room 5044-B ( Veteran’s Center)</a:t>
            </a:r>
          </a:p>
          <a:p>
            <a:r>
              <a:rPr lang="en-US" dirty="0"/>
              <a:t>Hours: 9:00-5:00 P.M </a:t>
            </a:r>
          </a:p>
          <a:p>
            <a:r>
              <a:rPr lang="en-US" dirty="0"/>
              <a:t>Undergraduate, Kendall </a:t>
            </a:r>
          </a:p>
        </p:txBody>
      </p:sp>
    </p:spTree>
    <p:extLst>
      <p:ext uri="{BB962C8B-B14F-4D97-AF65-F5344CB8AC3E}">
        <p14:creationId xmlns:p14="http://schemas.microsoft.com/office/powerpoint/2010/main" val="2722988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C4675-A217-48EB-9F1C-7D8E6C3B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Common Disabilities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4C8F6-3623-4734-A5FB-C32D02208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363158" cy="4220304"/>
          </a:xfrm>
        </p:spPr>
        <p:txBody>
          <a:bodyPr>
            <a:normAutofit fontScale="92500" lnSpcReduction="20000"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100"/>
              <a:buFont typeface="Proxima Nova"/>
              <a:buChar char="●"/>
            </a:pPr>
            <a:r>
              <a:rPr lang="en-US" sz="2100" b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Learning and developmental (e.g., ADHD, dyslexia, autism)</a:t>
            </a: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roxima Nova"/>
              <a:buChar char="○"/>
            </a:pPr>
            <a:r>
              <a:rPr lang="en-US" sz="1800" i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Access to class slides and recordings, text-to-speech software</a:t>
            </a: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2100"/>
              <a:buFont typeface="Proxima Nova"/>
              <a:buChar char="●"/>
            </a:pPr>
            <a:r>
              <a:rPr lang="en-US" sz="2100" b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Psychological (e.g., depression, anxiety, PTSD)</a:t>
            </a: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roxima Nova"/>
              <a:buChar char="○"/>
            </a:pPr>
            <a:r>
              <a:rPr lang="en-US" sz="1800" i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Extra time on exams and assignments</a:t>
            </a:r>
            <a:endParaRPr lang="en-US" sz="2200" dirty="0">
              <a:solidFill>
                <a:schemeClr val="dk1"/>
              </a:solidFill>
              <a:ea typeface="Proxima Nova"/>
              <a:cs typeface="Proxima Nova"/>
              <a:sym typeface="Proxima Nova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2100"/>
              <a:buFont typeface="Proxima Nova"/>
              <a:buChar char="●"/>
            </a:pPr>
            <a:r>
              <a:rPr lang="en-US" sz="2100" b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Communication/speech</a:t>
            </a: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roxima Nova"/>
              <a:buChar char="○"/>
            </a:pPr>
            <a:r>
              <a:rPr lang="en-US" sz="1800" i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Alternative format assignments</a:t>
            </a:r>
            <a:endParaRPr lang="en-US" sz="2200" dirty="0">
              <a:solidFill>
                <a:schemeClr val="dk1"/>
              </a:solidFill>
              <a:ea typeface="Proxima Nova"/>
              <a:cs typeface="Proxima Nova"/>
              <a:sym typeface="Proxima Nova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2100"/>
              <a:buFont typeface="Proxima Nova"/>
              <a:buChar char="●"/>
            </a:pPr>
            <a:r>
              <a:rPr lang="en-US" sz="2100" b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Physical</a:t>
            </a: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roxima Nova"/>
              <a:buChar char="○"/>
            </a:pPr>
            <a:r>
              <a:rPr lang="en-US" sz="1800" i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Accessible classrooms, ergonomic seating, voice dictation software</a:t>
            </a:r>
            <a:endParaRPr lang="en-US" sz="2200" dirty="0">
              <a:solidFill>
                <a:schemeClr val="dk1"/>
              </a:solidFill>
              <a:ea typeface="Proxima Nova"/>
              <a:cs typeface="Proxima Nova"/>
              <a:sym typeface="Proxima Nova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2100"/>
              <a:buFont typeface="Proxima Nova"/>
              <a:buChar char="●"/>
            </a:pPr>
            <a:r>
              <a:rPr lang="en-US" sz="2100" b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Hearing</a:t>
            </a: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roxima Nova"/>
              <a:buChar char="○"/>
            </a:pPr>
            <a:r>
              <a:rPr lang="en-US" sz="1800" i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ASL interpreter services, Zoom captions, written instructions</a:t>
            </a:r>
            <a:endParaRPr lang="en-US" sz="2200" dirty="0">
              <a:solidFill>
                <a:schemeClr val="dk1"/>
              </a:solidFill>
              <a:ea typeface="Proxima Nova"/>
              <a:cs typeface="Proxima Nova"/>
              <a:sym typeface="Proxima Nova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2100"/>
              <a:buFont typeface="Proxima Nova"/>
              <a:buChar char="●"/>
            </a:pPr>
            <a:r>
              <a:rPr lang="en-US" sz="2100" b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Visual</a:t>
            </a: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roxima Nova"/>
              <a:buChar char="○"/>
            </a:pPr>
            <a:r>
              <a:rPr lang="en-US" sz="1800" i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Alternative format textbooks, enlarged print course materials, text-to-speech software</a:t>
            </a:r>
            <a:endParaRPr lang="en-US" sz="2200" dirty="0">
              <a:solidFill>
                <a:schemeClr val="dk1"/>
              </a:solidFill>
              <a:ea typeface="Proxima Nova"/>
              <a:cs typeface="Proxima Nova"/>
              <a:sym typeface="Proxima Nova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2100"/>
              <a:buFont typeface="Proxima Nova"/>
              <a:buChar char="●"/>
            </a:pPr>
            <a:r>
              <a:rPr lang="en-US" sz="2100" b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Other medical (e.g., migraines, seizures, sleep disorders, COVID)</a:t>
            </a:r>
          </a:p>
          <a:p>
            <a:pPr marL="914400" lvl="1" indent="-36195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2100"/>
              <a:buFont typeface="Proxima Nova"/>
              <a:buChar char="○"/>
            </a:pPr>
            <a:r>
              <a:rPr lang="en-US" sz="1800" i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Excused absences, extra time on exams and assignments</a:t>
            </a:r>
            <a:endParaRPr lang="en-US" sz="2100" b="1" dirty="0">
              <a:solidFill>
                <a:schemeClr val="dk1"/>
              </a:solidFill>
              <a:ea typeface="Proxima Nova"/>
              <a:cs typeface="Proxima Nova"/>
              <a:sym typeface="Proxima Nov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90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7D751-75C8-450B-9AAC-F05634B75F3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reasonable accommodations?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59690-F165-4EF5-AA3D-5033A3A59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33576"/>
            <a:ext cx="11029615" cy="4533900"/>
          </a:xfrm>
        </p:spPr>
        <p:txBody>
          <a:bodyPr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highlight>
                  <a:srgbClr val="FFFF00"/>
                </a:highlight>
                <a:ea typeface="Proxima Nova"/>
                <a:cs typeface="Proxima Nova"/>
                <a:sym typeface="Proxima Nova"/>
              </a:rPr>
              <a:t>Reasonable accommodations:</a:t>
            </a:r>
          </a:p>
          <a:p>
            <a:pPr marL="127000" lvl="0" indent="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600"/>
              <a:buNone/>
            </a:pPr>
            <a:r>
              <a:rPr lang="en-US" sz="1800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Adjustments to policy, practice, and programs that will provide equal access to students with disabilities. Accommodations can’t significantly alter fundamental course goals or academic rigor.</a:t>
            </a:r>
            <a:endParaRPr lang="en-US" sz="2800" dirty="0">
              <a:solidFill>
                <a:schemeClr val="tx1"/>
              </a:solidFill>
              <a:ea typeface="Proxima Nova"/>
              <a:cs typeface="Proxima Nova"/>
              <a:sym typeface="Proxima Nova"/>
            </a:endParaRP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tx1"/>
              </a:solidFill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tx1"/>
                </a:solidFill>
                <a:highlight>
                  <a:srgbClr val="FFFF00"/>
                </a:highlight>
                <a:ea typeface="Proxima Nova"/>
                <a:cs typeface="Proxima Nova"/>
                <a:sym typeface="Proxima Nova"/>
              </a:rPr>
              <a:t>Some examples of reasonable accommodations:</a:t>
            </a:r>
          </a:p>
          <a:p>
            <a:pPr marL="127000" lvl="0" indent="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600"/>
              <a:buNone/>
            </a:pPr>
            <a:r>
              <a:rPr lang="en-US" sz="1800" b="1" dirty="0">
                <a:solidFill>
                  <a:schemeClr val="tx1"/>
                </a:solidFill>
                <a:highlight>
                  <a:srgbClr val="FFFF00"/>
                </a:highlight>
                <a:ea typeface="Proxima Nova"/>
                <a:cs typeface="Proxima Nova"/>
                <a:sym typeface="Proxima Nova"/>
              </a:rPr>
              <a:t>Exam accommodations include extended time</a:t>
            </a:r>
            <a:r>
              <a:rPr lang="en-US" sz="1800" b="1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, a </a:t>
            </a:r>
            <a:r>
              <a:rPr lang="en-US" sz="1800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separate testing room, readers or text-to-speech for exams, etc. </a:t>
            </a:r>
            <a:endParaRPr lang="en-US" dirty="0">
              <a:solidFill>
                <a:schemeClr val="tx1"/>
              </a:solidFill>
              <a:ea typeface="Proxima Nova"/>
              <a:cs typeface="Proxima Nova"/>
              <a:sym typeface="Proxima Nova"/>
            </a:endParaRPr>
          </a:p>
          <a:p>
            <a:pPr marL="127000" lvl="0" indent="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600"/>
              <a:buNone/>
            </a:pPr>
            <a:endParaRPr lang="en-US" sz="1800" dirty="0">
              <a:solidFill>
                <a:schemeClr val="tx1"/>
              </a:solidFill>
              <a:ea typeface="Proxima Nova"/>
              <a:cs typeface="Proxima Nova"/>
              <a:sym typeface="Proxima Nova"/>
            </a:endParaRPr>
          </a:p>
          <a:p>
            <a:pPr marL="127000" indent="0">
              <a:buClr>
                <a:srgbClr val="0061AF"/>
              </a:buClr>
              <a:buSzPts val="1600"/>
              <a:buNone/>
            </a:pPr>
            <a:r>
              <a:rPr lang="en-US" sz="2000" b="1" dirty="0">
                <a:solidFill>
                  <a:schemeClr val="tx1"/>
                </a:solidFill>
                <a:highlight>
                  <a:srgbClr val="FFFF00"/>
                </a:highlight>
                <a:ea typeface="Proxima Nova"/>
                <a:cs typeface="Proxima Nova"/>
                <a:sym typeface="Proxima Nova"/>
              </a:rPr>
              <a:t>Extended time for assignments: </a:t>
            </a:r>
            <a:r>
              <a:rPr lang="en-US" sz="2000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Students must communicate with faculty to advocate using their extensions..</a:t>
            </a:r>
          </a:p>
          <a:p>
            <a:pPr marL="127000" lvl="0" indent="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600"/>
              <a:buNone/>
            </a:pPr>
            <a:endParaRPr lang="en-US" sz="2000" dirty="0">
              <a:solidFill>
                <a:schemeClr val="tx1"/>
              </a:solidFill>
              <a:ea typeface="Proxima Nova"/>
              <a:cs typeface="Proxima Nova"/>
              <a:sym typeface="Proxima Nova"/>
            </a:endParaRPr>
          </a:p>
          <a:p>
            <a:pPr marL="127000" lvl="0" indent="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600"/>
              <a:buNone/>
            </a:pPr>
            <a:r>
              <a:rPr lang="en-US" sz="1800" b="1" dirty="0">
                <a:solidFill>
                  <a:schemeClr val="tx1"/>
                </a:solidFill>
                <a:highlight>
                  <a:srgbClr val="FFFF00"/>
                </a:highlight>
                <a:ea typeface="Proxima Nova"/>
                <a:cs typeface="Proxima Nova"/>
                <a:sym typeface="Proxima Nova"/>
              </a:rPr>
              <a:t>Note-taking assistance</a:t>
            </a:r>
            <a:r>
              <a:rPr lang="en-US" sz="2000" b="1" dirty="0">
                <a:solidFill>
                  <a:schemeClr val="tx1"/>
                </a:solidFill>
                <a:highlight>
                  <a:srgbClr val="FFFF00"/>
                </a:highlight>
                <a:ea typeface="Proxima Nova"/>
                <a:cs typeface="Proxima Nova"/>
                <a:sym typeface="Proxima Nova"/>
              </a:rPr>
              <a:t>: Glean</a:t>
            </a:r>
            <a:r>
              <a:rPr lang="en-US" sz="2000" b="1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 </a:t>
            </a:r>
            <a:r>
              <a:rPr lang="en-US" sz="1800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note-taking software,</a:t>
            </a:r>
            <a:r>
              <a:rPr lang="en-US" sz="2000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 </a:t>
            </a:r>
            <a:r>
              <a:rPr lang="en-US" sz="1800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advanced access to lecture slides and materials</a:t>
            </a:r>
            <a:r>
              <a:rPr lang="en-US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, v</a:t>
            </a:r>
            <a:r>
              <a:rPr lang="en-US" sz="1800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ideo recording of lectures</a:t>
            </a:r>
          </a:p>
          <a:p>
            <a:pPr marL="127000" lvl="0" indent="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600"/>
              <a:buNone/>
            </a:pPr>
            <a:endParaRPr lang="en-US" sz="2000" dirty="0">
              <a:solidFill>
                <a:schemeClr val="tx1"/>
              </a:solidFill>
              <a:ea typeface="Proxima Nova"/>
              <a:cs typeface="Proxima Nova"/>
              <a:sym typeface="Proxima Nova"/>
            </a:endParaRPr>
          </a:p>
          <a:p>
            <a:pPr marL="127000" lvl="0" indent="0" algn="l" rtl="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1600"/>
              <a:buNone/>
            </a:pPr>
            <a:r>
              <a:rPr lang="en-US" sz="1800" b="1" dirty="0">
                <a:solidFill>
                  <a:schemeClr val="tx1"/>
                </a:solidFill>
                <a:highlight>
                  <a:srgbClr val="FFFF00"/>
                </a:highlight>
                <a:ea typeface="Proxima Nova"/>
                <a:cs typeface="Proxima Nova"/>
                <a:sym typeface="Proxima Nova"/>
              </a:rPr>
              <a:t>Assistive technology: Natural reader: </a:t>
            </a:r>
            <a:r>
              <a:rPr lang="en-US" sz="1800" dirty="0">
                <a:solidFill>
                  <a:schemeClr val="tx1"/>
                </a:solidFill>
                <a:ea typeface="Proxima Nova"/>
                <a:cs typeface="Proxima Nova"/>
                <a:sym typeface="Proxima Nova"/>
              </a:rPr>
              <a:t>text-to-speech software that converts text into audio, voice typing software, etc. ( CSAR will also order any technology needed to support student needs)</a:t>
            </a:r>
          </a:p>
        </p:txBody>
      </p:sp>
    </p:spTree>
    <p:extLst>
      <p:ext uri="{BB962C8B-B14F-4D97-AF65-F5344CB8AC3E}">
        <p14:creationId xmlns:p14="http://schemas.microsoft.com/office/powerpoint/2010/main" val="3463452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5305B-B6E1-48C5-B155-45101686F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Services Are available?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EF8F5C-CF1E-4EAB-806F-C148A8FCD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Course Exam Accommodations</a:t>
            </a:r>
          </a:p>
          <a:p>
            <a:r>
              <a:rPr lang="en-US" dirty="0"/>
              <a:t>Extended Time on Assignments</a:t>
            </a:r>
          </a:p>
          <a:p>
            <a:r>
              <a:rPr lang="en-US" dirty="0"/>
              <a:t>Recording Class Lectures</a:t>
            </a:r>
          </a:p>
          <a:p>
            <a:r>
              <a:rPr lang="en-US" dirty="0"/>
              <a:t>Alternative Format Textbooks</a:t>
            </a:r>
          </a:p>
          <a:p>
            <a:r>
              <a:rPr lang="en-US" dirty="0"/>
              <a:t>Flexibility in Course Attendance Policy </a:t>
            </a:r>
          </a:p>
          <a:p>
            <a:r>
              <a:rPr lang="en-US" dirty="0"/>
              <a:t>American Sign Language Interpreting Services</a:t>
            </a:r>
          </a:p>
          <a:p>
            <a:r>
              <a:rPr lang="en-US" dirty="0"/>
              <a:t>Alternative Classroom Furniture </a:t>
            </a:r>
          </a:p>
          <a:p>
            <a:r>
              <a:rPr lang="en-US" dirty="0"/>
              <a:t>Temporary Accommodations ( ex. pregnancy ) </a:t>
            </a:r>
          </a:p>
          <a:p>
            <a:r>
              <a:rPr lang="en-US" dirty="0"/>
              <a:t>Religious Accommodations </a:t>
            </a:r>
          </a:p>
          <a:p>
            <a:endParaRPr lang="en-US" dirty="0"/>
          </a:p>
        </p:txBody>
      </p:sp>
      <p:pic>
        <p:nvPicPr>
          <p:cNvPr id="9" name="Graphic 8" descr="Graph and note paper pads with pencil">
            <a:extLst>
              <a:ext uri="{FF2B5EF4-FFF2-40B4-BE49-F238E27FC236}">
                <a16:creationId xmlns:a16="http://schemas.microsoft.com/office/drawing/2014/main" id="{CE363A59-640B-4FBD-88D8-4B80BA9978F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5999" y="2080549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7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7BCEE-DB5F-4B0C-8814-0C197AACF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Should I Apply?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91A1F-90E7-4BB0-9071-B451C8A65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2640886"/>
          </a:xfrm>
        </p:spPr>
        <p:txBody>
          <a:bodyPr/>
          <a:lstStyle/>
          <a:p>
            <a:r>
              <a:rPr lang="en-US" dirty="0"/>
              <a:t>At least </a:t>
            </a:r>
            <a:r>
              <a:rPr lang="en-US" dirty="0">
                <a:highlight>
                  <a:srgbClr val="FFFF00"/>
                </a:highlight>
              </a:rPr>
              <a:t>3-4 weeks </a:t>
            </a:r>
            <a:r>
              <a:rPr lang="en-US" dirty="0"/>
              <a:t>before the beginning of the term </a:t>
            </a:r>
          </a:p>
          <a:p>
            <a:r>
              <a:rPr lang="en-US" dirty="0"/>
              <a:t>Accommodations will not be approved </a:t>
            </a:r>
            <a:r>
              <a:rPr lang="en-US" dirty="0">
                <a:highlight>
                  <a:srgbClr val="FFFF00"/>
                </a:highlight>
              </a:rPr>
              <a:t>two weeks </a:t>
            </a:r>
            <a:r>
              <a:rPr lang="en-US" dirty="0"/>
              <a:t>before the end of the term</a:t>
            </a:r>
          </a:p>
          <a:p>
            <a:r>
              <a:rPr lang="en-US" dirty="0">
                <a:highlight>
                  <a:srgbClr val="FFFF00"/>
                </a:highlight>
              </a:rPr>
              <a:t>Please allow up to two weeks to complete the approval process and letters to be sent to your faculty </a:t>
            </a:r>
          </a:p>
          <a:p>
            <a:r>
              <a:rPr lang="en-US" dirty="0"/>
              <a:t>We will always communicate with you through your school email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4909B1-63FE-4D9B-9F52-B39A99C07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89818" y="3666476"/>
            <a:ext cx="3338946" cy="307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50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87F0D-7FFB-456F-BFAC-B58BB6D4B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 required for accommodations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C959A-372A-4387-8630-DF1C53D96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Students can provide an IEP or 504 plan</a:t>
            </a:r>
          </a:p>
          <a:p>
            <a:r>
              <a:rPr lang="en-US"/>
              <a:t>Medical documentation stating diagnosis and signed by a medical professional</a:t>
            </a:r>
          </a:p>
          <a:p>
            <a:pPr lvl="1"/>
            <a:r>
              <a:rPr lang="en-US"/>
              <a:t>Doctor</a:t>
            </a:r>
          </a:p>
          <a:p>
            <a:pPr lvl="1"/>
            <a:r>
              <a:rPr lang="en-US"/>
              <a:t>Therapist</a:t>
            </a:r>
          </a:p>
          <a:p>
            <a:pPr lvl="1"/>
            <a:r>
              <a:rPr lang="en-US"/>
              <a:t>Counselor</a:t>
            </a:r>
          </a:p>
          <a:p>
            <a:pPr lvl="1"/>
            <a:endParaRPr lang="en-US"/>
          </a:p>
          <a:p>
            <a:pPr marL="457200" lvl="1" indent="0">
              <a:buNone/>
            </a:pPr>
            <a:r>
              <a:rPr lang="en-US"/>
              <a:t>Students have 30 days to get all documents in; temporary accommodations will be provided.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101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C7549-D988-419C-85D6-B95737F2D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Apply?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3125C-22F2-401B-9FC6-0A40D481A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604304"/>
            <a:ext cx="5379770" cy="398747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" sz="2400" b="1" u="sng" dirty="0">
                <a:solidFill>
                  <a:schemeClr val="tx1"/>
                </a:solidFill>
                <a:ea typeface="+mn-lt"/>
                <a:cs typeface="+mn-lt"/>
              </a:rPr>
              <a:t>Steps</a:t>
            </a:r>
          </a:p>
          <a:p>
            <a:pPr marL="457200" indent="-457200">
              <a:buAutoNum type="arabicPeriod"/>
            </a:pPr>
            <a:r>
              <a:rPr lang="en" sz="2400" dirty="0">
                <a:ea typeface="+mn-lt"/>
                <a:cs typeface="+mn-lt"/>
              </a:rPr>
              <a:t>Fill out the Init</a:t>
            </a:r>
            <a:r>
              <a:rPr lang="en-US" sz="2400" dirty="0" err="1">
                <a:ea typeface="+mn-lt"/>
                <a:cs typeface="+mn-lt"/>
              </a:rPr>
              <a:t>i</a:t>
            </a:r>
            <a:r>
              <a:rPr lang="en" sz="2400" dirty="0">
                <a:ea typeface="+mn-lt"/>
                <a:cs typeface="+mn-lt"/>
              </a:rPr>
              <a:t>al Request for Accommodations</a:t>
            </a:r>
          </a:p>
          <a:p>
            <a:pPr marL="457200" indent="-457200">
              <a:buAutoNum type="arabicPeriod"/>
            </a:pPr>
            <a:r>
              <a:rPr lang="en" sz="2400" dirty="0">
                <a:ea typeface="+mn-lt"/>
                <a:cs typeface="+mn-lt"/>
              </a:rPr>
              <a:t>Add supporting documentation – </a:t>
            </a:r>
            <a:r>
              <a:rPr lang="en" sz="2400" dirty="0">
                <a:highlight>
                  <a:srgbClr val="FFFF00"/>
                </a:highlight>
                <a:ea typeface="+mn-lt"/>
                <a:cs typeface="+mn-lt"/>
              </a:rPr>
              <a:t>30 days to submit</a:t>
            </a:r>
          </a:p>
          <a:p>
            <a:pPr marL="457200" indent="-457200">
              <a:buAutoNum type="arabicPeriod"/>
            </a:pPr>
            <a:r>
              <a:rPr lang="en" sz="2400" dirty="0">
                <a:ea typeface="+mn-lt"/>
                <a:cs typeface="+mn-lt"/>
              </a:rPr>
              <a:t>Schedule a consultation </a:t>
            </a:r>
          </a:p>
          <a:p>
            <a:pPr marL="457200" indent="-457200">
              <a:buAutoNum type="arabicPeriod"/>
            </a:pPr>
            <a:r>
              <a:rPr lang="en" sz="2400" dirty="0">
                <a:ea typeface="+mn-lt"/>
                <a:cs typeface="+mn-lt"/>
              </a:rPr>
              <a:t>Approved Accommodation Letter</a:t>
            </a:r>
          </a:p>
          <a:p>
            <a:pPr marL="457200" indent="-457200">
              <a:buAutoNum type="arabicPeriod"/>
            </a:pPr>
            <a:endParaRPr lang="en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" sz="2400" b="1" dirty="0">
                <a:ea typeface="+mn-lt"/>
                <a:cs typeface="+mn-lt"/>
              </a:rPr>
              <a:t>This QR Code will take you directly to our page</a:t>
            </a:r>
            <a:r>
              <a:rPr lang="en" sz="2400" dirty="0">
                <a:ea typeface="+mn-lt"/>
                <a:cs typeface="+mn-lt"/>
              </a:rPr>
              <a:t>:  </a:t>
            </a:r>
          </a:p>
          <a:p>
            <a:pPr marL="457200" indent="-457200">
              <a:buAutoNum type="arabicPeriod"/>
            </a:pPr>
            <a:endParaRPr lang="en-US" sz="2400" dirty="0">
              <a:ea typeface="+mn-lt"/>
              <a:cs typeface="+mn-lt"/>
            </a:endParaRPr>
          </a:p>
          <a:p>
            <a:pPr marL="0" indent="0">
              <a:buNone/>
            </a:pPr>
            <a:endParaRPr lang="en" sz="2400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A1F16D-C1FB-4160-9196-533520692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523" y="1973671"/>
            <a:ext cx="3199212" cy="47638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2938F8-77A2-4ED5-9AEC-7115EB428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919" y="5486926"/>
            <a:ext cx="1250606" cy="125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80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D1D00-68BC-4937-A6F4-264F8844B4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Incoming Freshmen</a:t>
            </a:r>
          </a:p>
        </p:txBody>
      </p:sp>
    </p:spTree>
    <p:extLst>
      <p:ext uri="{BB962C8B-B14F-4D97-AF65-F5344CB8AC3E}">
        <p14:creationId xmlns:p14="http://schemas.microsoft.com/office/powerpoint/2010/main" val="1885103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8A1DF4-FC7F-431C-81D4-1BAB00CF8E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High- School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E6E676-74FD-4634-9124-D534C0D82D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Parents/teachers can coordinate  your accommodations </a:t>
            </a:r>
          </a:p>
          <a:p>
            <a:r>
              <a:rPr lang="en-US" dirty="0"/>
              <a:t>Classroom Aides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Students can be placed in self-contained classes if the need shown in the IEP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Most of the work is done in class</a:t>
            </a:r>
          </a:p>
          <a:p>
            <a:endParaRPr lang="en-US" dirty="0">
              <a:solidFill>
                <a:srgbClr val="000000"/>
              </a:solidFill>
              <a:latin typeface="+mj-lt"/>
              <a:ea typeface="Calibri" panose="020F050202020403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CB150C-BFB3-41B5-B753-6E6861A9C5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College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921388-FB15-4FE0-9165-99A17B17150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361950" indent="-28575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2400"/>
            </a:pPr>
            <a:r>
              <a:rPr lang="en-US" sz="1800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Parents can’t coordinate your accommodations with NLU staff and professors on your behalf.</a:t>
            </a:r>
          </a:p>
          <a:p>
            <a:pPr marL="361950" indent="-28575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2400"/>
            </a:pPr>
            <a:r>
              <a:rPr lang="en-US" sz="1800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In college, you are your primary self-advocate! Parents aren’t always involved; if a parent wants to be involved, the student signs a consent form, which must be signed by the student at the Center for Student Accessibility Resources office.</a:t>
            </a:r>
          </a:p>
          <a:p>
            <a:pPr marL="361950" indent="-285750">
              <a:spcBef>
                <a:spcPts val="1000"/>
              </a:spcBef>
              <a:spcAft>
                <a:spcPts val="0"/>
              </a:spcAft>
              <a:buClr>
                <a:srgbClr val="0061AF"/>
              </a:buClr>
              <a:buSzPts val="2400"/>
            </a:pPr>
            <a:r>
              <a:rPr lang="en-US" sz="1800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Colleges do </a:t>
            </a:r>
            <a:r>
              <a:rPr lang="en-US" sz="1800" b="1" i="1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not</a:t>
            </a:r>
            <a:r>
              <a:rPr lang="en-US" sz="1800" dirty="0">
                <a:solidFill>
                  <a:schemeClr val="dk1"/>
                </a:solidFill>
                <a:ea typeface="Proxima Nova"/>
                <a:cs typeface="Proxima Nova"/>
                <a:sym typeface="Proxima Nova"/>
              </a:rPr>
              <a:t> provide 1-on-1 classroom aids, but you can access tutors, counselors, and Center for Student Accessibility Resources.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EC599E7-2102-42D1-99A7-66A3DE44E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1400174"/>
            <a:ext cx="11029615" cy="317815"/>
          </a:xfrm>
        </p:spPr>
        <p:txBody>
          <a:bodyPr>
            <a:normAutofit fontScale="90000"/>
          </a:bodyPr>
          <a:lstStyle/>
          <a:p>
            <a:b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</a:br>
            <a:b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</a:br>
            <a:b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</a:br>
            <a:b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</a:br>
            <a:b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</a:br>
            <a:b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</a:br>
            <a:b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</a:br>
            <a:b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</a:br>
            <a:b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</a:br>
            <a:r>
              <a:rPr lang="en-US" sz="2800" dirty="0">
                <a:latin typeface="+mn-lt"/>
                <a:ea typeface="Proxima Nova"/>
                <a:cs typeface="Proxima Nova"/>
                <a:sym typeface="Proxima Nova"/>
              </a:rPr>
              <a:t>High-School Vs. College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28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8849-C3D3-4D39-8DB9-BF54E3DBB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7E931-46D9-4332-88A5-CD3E5AE9A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668772"/>
            <a:ext cx="5224184" cy="31922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Understand the Purpose of Academic Accommodations</a:t>
            </a:r>
          </a:p>
          <a:p>
            <a:r>
              <a:rPr lang="en-US" dirty="0"/>
              <a:t>Learn the Legal Framework </a:t>
            </a:r>
          </a:p>
          <a:p>
            <a:r>
              <a:rPr lang="en-US" dirty="0"/>
              <a:t>Navigate NLU Accommodations Request/Approval Process</a:t>
            </a:r>
          </a:p>
          <a:p>
            <a:r>
              <a:rPr lang="en-US" dirty="0"/>
              <a:t>Incoming Freshmen High School Vs. College</a:t>
            </a:r>
          </a:p>
          <a:p>
            <a:r>
              <a:rPr lang="en-US" dirty="0"/>
              <a:t>Self-Advocacy </a:t>
            </a:r>
          </a:p>
          <a:p>
            <a:r>
              <a:rPr lang="en-US" dirty="0"/>
              <a:t>Explore Assistive Technologies/Tools </a:t>
            </a:r>
          </a:p>
          <a:p>
            <a:r>
              <a:rPr lang="en-US" dirty="0"/>
              <a:t>Ask your accommodations questions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Content Placeholder 9" descr="Rowing team on sunny river">
            <a:extLst>
              <a:ext uri="{FF2B5EF4-FFF2-40B4-BE49-F238E27FC236}">
                <a16:creationId xmlns:a16="http://schemas.microsoft.com/office/drawing/2014/main" id="{55E9651F-31C9-461B-9E70-F25E285B19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075" y="2236964"/>
            <a:ext cx="5422900" cy="3614384"/>
          </a:xfrm>
        </p:spPr>
      </p:pic>
    </p:spTree>
    <p:extLst>
      <p:ext uri="{BB962C8B-B14F-4D97-AF65-F5344CB8AC3E}">
        <p14:creationId xmlns:p14="http://schemas.microsoft.com/office/powerpoint/2010/main" val="795441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E5704-67B0-448E-BB83-8B5B791C8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High-school vs. College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36E64C4-7EC7-4CF0-AA0A-3A9CEF7847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399321"/>
              </p:ext>
            </p:extLst>
          </p:nvPr>
        </p:nvGraphicFramePr>
        <p:xfrm>
          <a:off x="742950" y="2181224"/>
          <a:ext cx="10540093" cy="42685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6631">
                  <a:extLst>
                    <a:ext uri="{9D8B030D-6E8A-4147-A177-3AD203B41FA5}">
                      <a16:colId xmlns:a16="http://schemas.microsoft.com/office/drawing/2014/main" val="2748575171"/>
                    </a:ext>
                  </a:extLst>
                </a:gridCol>
                <a:gridCol w="3540654">
                  <a:extLst>
                    <a:ext uri="{9D8B030D-6E8A-4147-A177-3AD203B41FA5}">
                      <a16:colId xmlns:a16="http://schemas.microsoft.com/office/drawing/2014/main" val="2997027869"/>
                    </a:ext>
                  </a:extLst>
                </a:gridCol>
                <a:gridCol w="3492808">
                  <a:extLst>
                    <a:ext uri="{9D8B030D-6E8A-4147-A177-3AD203B41FA5}">
                      <a16:colId xmlns:a16="http://schemas.microsoft.com/office/drawing/2014/main" val="27890824"/>
                    </a:ext>
                  </a:extLst>
                </a:gridCol>
              </a:tblGrid>
              <a:tr h="277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Higher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More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Less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extLst>
                  <a:ext uri="{0D108BD9-81ED-4DB2-BD59-A6C34878D82A}">
                    <a16:rowId xmlns:a16="http://schemas.microsoft.com/office/drawing/2014/main" val="3542369398"/>
                  </a:ext>
                </a:extLst>
              </a:tr>
              <a:tr h="858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Academic performance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Studying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Time to prepare for great clarification on courses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extLst>
                  <a:ext uri="{0D108BD9-81ED-4DB2-BD59-A6C34878D82A}">
                    <a16:rowId xmlns:a16="http://schemas.microsoft.com/office/drawing/2014/main" val="2154363662"/>
                  </a:ext>
                </a:extLst>
              </a:tr>
              <a:tr h="858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Amounts of information from courses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Homework/Labs/Tests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Grades that have higher assignment points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extLst>
                  <a:ext uri="{0D108BD9-81ED-4DB2-BD59-A6C34878D82A}">
                    <a16:rowId xmlns:a16="http://schemas.microsoft.com/office/drawing/2014/main" val="3363897564"/>
                  </a:ext>
                </a:extLst>
              </a:tr>
              <a:tr h="858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Organizational skills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Tutoring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1:1 support from an assigned teacher or aide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extLst>
                  <a:ext uri="{0D108BD9-81ED-4DB2-BD59-A6C34878D82A}">
                    <a16:rowId xmlns:a16="http://schemas.microsoft.com/office/drawing/2014/main" val="664433711"/>
                  </a:ext>
                </a:extLst>
              </a:tr>
              <a:tr h="568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Comprehension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Self-Advocacy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School managing your attendance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extLst>
                  <a:ext uri="{0D108BD9-81ED-4DB2-BD59-A6C34878D82A}">
                    <a16:rowId xmlns:a16="http://schemas.microsoft.com/office/drawing/2014/main" val="3293308171"/>
                  </a:ext>
                </a:extLst>
              </a:tr>
              <a:tr h="568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Reading textbooks from multiple classes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Time Management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Daily reminders of obligations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extLst>
                  <a:ext uri="{0D108BD9-81ED-4DB2-BD59-A6C34878D82A}">
                    <a16:rowId xmlns:a16="http://schemas.microsoft.com/office/drawing/2014/main" val="1912974864"/>
                  </a:ext>
                </a:extLst>
              </a:tr>
              <a:tr h="2776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  Self- Accountability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Note-Taking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0" marR="65820" marT="0" marB="0"/>
                </a:tc>
                <a:extLst>
                  <a:ext uri="{0D108BD9-81ED-4DB2-BD59-A6C34878D82A}">
                    <a16:rowId xmlns:a16="http://schemas.microsoft.com/office/drawing/2014/main" val="3811355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017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DAA459-AB2E-49C8-B623-877825745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2030994"/>
          </a:xfrm>
        </p:spPr>
        <p:txBody>
          <a:bodyPr>
            <a:noAutofit/>
          </a:bodyPr>
          <a:lstStyle/>
          <a:p>
            <a:r>
              <a:rPr lang="en-US" sz="9600" dirty="0"/>
              <a:t>Trivia Time</a:t>
            </a:r>
          </a:p>
        </p:txBody>
      </p:sp>
    </p:spTree>
    <p:extLst>
      <p:ext uri="{BB962C8B-B14F-4D97-AF65-F5344CB8AC3E}">
        <p14:creationId xmlns:p14="http://schemas.microsoft.com/office/powerpoint/2010/main" val="7287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E398E-F709-455C-929F-96AED75F6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year was the First </a:t>
            </a:r>
            <a:r>
              <a:rPr lang="en-US" dirty="0" err="1"/>
              <a:t>Iep</a:t>
            </a:r>
            <a:r>
              <a:rPr lang="en-US" dirty="0"/>
              <a:t> Written?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12C79C-71CF-44A3-A0B8-A84B5A13F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11029615" cy="3250486"/>
          </a:xfrm>
        </p:spPr>
        <p:txBody>
          <a:bodyPr/>
          <a:lstStyle/>
          <a:p>
            <a:r>
              <a:rPr lang="en-US" dirty="0"/>
              <a:t>1. 1990</a:t>
            </a:r>
          </a:p>
          <a:p>
            <a:r>
              <a:rPr lang="en-US" dirty="0"/>
              <a:t>2.2005</a:t>
            </a:r>
          </a:p>
          <a:p>
            <a:r>
              <a:rPr lang="en-US" dirty="0"/>
              <a:t>3.1975</a:t>
            </a:r>
          </a:p>
          <a:p>
            <a:r>
              <a:rPr lang="en-US" dirty="0"/>
              <a:t>4.2008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Answer: 1975 (The Education for All Handicapped Children Act required all public schools accepting federal funding to provide equal access to education.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04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E270A-0C34-485C-8161-B621C55F8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1020431"/>
            <a:ext cx="11117540" cy="1223039"/>
          </a:xfrm>
        </p:spPr>
        <p:txBody>
          <a:bodyPr/>
          <a:lstStyle/>
          <a:p>
            <a:r>
              <a:rPr lang="en-US" dirty="0"/>
              <a:t>Self-Advocating</a:t>
            </a:r>
          </a:p>
        </p:txBody>
      </p:sp>
    </p:spTree>
    <p:extLst>
      <p:ext uri="{BB962C8B-B14F-4D97-AF65-F5344CB8AC3E}">
        <p14:creationId xmlns:p14="http://schemas.microsoft.com/office/powerpoint/2010/main" val="35261369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AB044-1563-4F7A-8EB9-E61757D09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With Faculty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56CD5-6216-49C3-9374-6245FE23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2777398"/>
          </a:xfrm>
        </p:spPr>
        <p:txBody>
          <a:bodyPr/>
          <a:lstStyle/>
          <a:p>
            <a:r>
              <a:rPr lang="en-US" b="0" i="0" dirty="0">
                <a:solidFill>
                  <a:srgbClr val="202020"/>
                </a:solidFill>
                <a:effectLst/>
                <a:latin typeface="Barlow" panose="00000500000000000000" pitchFamily="2" charset="0"/>
              </a:rPr>
              <a:t>Strongly recommended that the student discuss their accommodation letter with faculty during week 1 of classes. </a:t>
            </a:r>
          </a:p>
          <a:p>
            <a:r>
              <a:rPr lang="en-US" dirty="0">
                <a:solidFill>
                  <a:srgbClr val="202020"/>
                </a:solidFill>
                <a:latin typeface="Barlow" panose="00000500000000000000" pitchFamily="2" charset="0"/>
              </a:rPr>
              <a:t>Communication can be verbal, but we encourage sending an email confirmation regarding your conversation. </a:t>
            </a:r>
            <a:r>
              <a:rPr lang="en-US" dirty="0">
                <a:solidFill>
                  <a:srgbClr val="202020"/>
                </a:solidFill>
                <a:highlight>
                  <a:srgbClr val="FFFF00"/>
                </a:highlight>
                <a:latin typeface="Barlow" panose="00000500000000000000" pitchFamily="2" charset="0"/>
              </a:rPr>
              <a:t>For example, Thank you for meeting with me today, I wanted to send a follow-up email of our conversation. We agreed that I could submit my assignments two days after the due date using my approved accommodation for extended time on assignments. </a:t>
            </a:r>
          </a:p>
          <a:p>
            <a:r>
              <a:rPr lang="en-US" dirty="0">
                <a:solidFill>
                  <a:srgbClr val="202020"/>
                </a:solidFill>
                <a:highlight>
                  <a:srgbClr val="FFFF00"/>
                </a:highlight>
                <a:latin typeface="Barlow" panose="00000500000000000000" pitchFamily="2" charset="0"/>
              </a:rPr>
              <a:t>Communication between faculty and students is vital for accommodations and advocating for yourself. </a:t>
            </a:r>
          </a:p>
          <a:p>
            <a:endParaRPr lang="en-US" dirty="0">
              <a:solidFill>
                <a:srgbClr val="202020"/>
              </a:solidFill>
              <a:highlight>
                <a:srgbClr val="FFFF00"/>
              </a:highlight>
              <a:latin typeface="Barlow" panose="00000500000000000000" pitchFamily="2" charset="0"/>
            </a:endParaRPr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15018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D3753-5C29-4B44-8D7E-D5F2BCA85A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Explore Assistive Technologies/Tools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07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444CC-02CA-42C4-8FA5-BB6B3522E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5EA964-A3E2-490F-A3F7-A65CF8663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Glean 	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7C1580B-0952-4687-AFB3-C350B15215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4365" y="2877527"/>
            <a:ext cx="5719112" cy="353947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82537-E45E-4C53-BECF-8FB849DE1F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Features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5FEA0D-45B6-4AFB-A1EE-3815AC8FAE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8270" y="2987749"/>
            <a:ext cx="2532774" cy="380390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Remote/In-Person </a:t>
            </a:r>
          </a:p>
          <a:p>
            <a:r>
              <a:rPr lang="en-US" dirty="0"/>
              <a:t>Quiz ME Feature</a:t>
            </a:r>
          </a:p>
          <a:p>
            <a:r>
              <a:rPr lang="en-US" dirty="0"/>
              <a:t>Transcript of Recording</a:t>
            </a:r>
          </a:p>
          <a:p>
            <a:r>
              <a:rPr lang="en-US" dirty="0"/>
              <a:t>Organize Note</a:t>
            </a:r>
          </a:p>
          <a:p>
            <a:r>
              <a:rPr lang="en-US" dirty="0"/>
              <a:t>Import Lecture Slides</a:t>
            </a:r>
          </a:p>
          <a:p>
            <a:r>
              <a:rPr lang="en-US" dirty="0"/>
              <a:t>Available on Mobile, Tablet, and desktop</a:t>
            </a:r>
          </a:p>
          <a:p>
            <a:r>
              <a:rPr lang="en-US" dirty="0"/>
              <a:t>Print </a:t>
            </a:r>
          </a:p>
          <a:p>
            <a:r>
              <a:rPr lang="en-US" dirty="0"/>
              <a:t>Dark Mode/Light Mode </a:t>
            </a:r>
          </a:p>
          <a:p>
            <a:r>
              <a:rPr lang="en-US" dirty="0"/>
              <a:t>Focus Timer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998E83-D121-4967-BAE1-3D1F2AB8E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8574" y="1839777"/>
            <a:ext cx="2532774" cy="23746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20F334-09E1-46AC-8D1E-C399D46A90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5022" y="4336200"/>
            <a:ext cx="2476326" cy="24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29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232EA-37E9-49E6-9EAB-01D05C11A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Reader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7D3E0-523D-4881-B1D5-2F3C27E4A6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NaturalReader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converts any text, PDF, image, webpage and physical book into natural-sounding audio featuring the newest and highest AI voice technology</a:t>
            </a:r>
          </a:p>
          <a:p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Create your own AI voice, ready to read in over 100 languages!</a:t>
            </a:r>
          </a:p>
          <a:p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Supports PDF and 20+ Formats pdf, txt,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epub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doc(x), ppt(x),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xls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(x), numbers, pages, key, csv,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odt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ods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odp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html, rtf,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xlt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psd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bmp,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xml,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svg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cdr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eps,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psw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dot, tiff, and more.</a:t>
            </a:r>
          </a:p>
          <a:p>
            <a:pPr marL="0" indent="0">
              <a:buNone/>
            </a:pPr>
            <a:r>
              <a:rPr lang="en-US" sz="2600" b="1" i="0" dirty="0">
                <a:solidFill>
                  <a:srgbClr val="FFFFFF"/>
                </a:solidFill>
                <a:effectLst/>
                <a:latin typeface="Poppins" panose="00000500000000000000" pitchFamily="2" charset="0"/>
              </a:rPr>
              <a:t>Closed Caption</a:t>
            </a:r>
          </a:p>
          <a:p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Read along with word-by-word highlight, enlarged text size and the option to turn on dyslexia font.</a:t>
            </a:r>
          </a:p>
          <a:p>
            <a:r>
              <a:rPr lang="en-US" sz="26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NaturalReader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is designed to make reading more accessible for individuals with dyslexia, ADHD and other reading-based learning differences.</a:t>
            </a:r>
          </a:p>
          <a:p>
            <a:r>
              <a:rPr lang="en-US" sz="2600" dirty="0">
                <a:solidFill>
                  <a:schemeClr val="tx1"/>
                </a:solidFill>
                <a:latin typeface="Poppins" panose="00000500000000000000" pitchFamily="2" charset="0"/>
              </a:rPr>
              <a:t>Light and Dark Mode</a:t>
            </a:r>
            <a:endParaRPr lang="en-US" sz="2600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endParaRPr lang="en-US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71257B9-E1E4-429A-83CF-370FC4784A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88074" y="2126512"/>
            <a:ext cx="5624697" cy="4540101"/>
          </a:xfrm>
        </p:spPr>
      </p:pic>
    </p:spTree>
    <p:extLst>
      <p:ext uri="{BB962C8B-B14F-4D97-AF65-F5344CB8AC3E}">
        <p14:creationId xmlns:p14="http://schemas.microsoft.com/office/powerpoint/2010/main" val="40778040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46047-C87F-4C4B-8987-EA16B8B01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Accessibility Tools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10043-D659-423E-9C2D-99AE50721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91" y="1833256"/>
            <a:ext cx="11850018" cy="4677504"/>
          </a:xfrm>
        </p:spPr>
        <p:txBody>
          <a:bodyPr/>
          <a:lstStyle/>
          <a:p>
            <a:pPr marL="0" indent="0">
              <a:buNone/>
            </a:pPr>
            <a:r>
              <a:rPr lang="en-US" sz="2800" b="1" u="sng" dirty="0">
                <a:solidFill>
                  <a:srgbClr val="0070C0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Natural Reader</a:t>
            </a:r>
            <a:r>
              <a:rPr lang="en-US" sz="2800" b="1" dirty="0">
                <a:solidFill>
                  <a:srgbClr val="0070C0"/>
                </a:solidFill>
                <a:ea typeface="+mn-lt"/>
                <a:cs typeface="+mn-lt"/>
              </a:rPr>
              <a:t>:</a:t>
            </a:r>
            <a:r>
              <a:rPr lang="en-US" sz="2800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1800" dirty="0">
                <a:ea typeface="+mn-lt"/>
                <a:cs typeface="+mn-lt"/>
              </a:rPr>
              <a:t>Text-to-speech also offers a Google Chrome extension to read anything</a:t>
            </a:r>
          </a:p>
          <a:p>
            <a:pPr marL="0" indent="0">
              <a:buNone/>
            </a:pPr>
            <a:r>
              <a:rPr lang="en-US" sz="1800" dirty="0">
                <a:ea typeface="+mn-lt"/>
                <a:cs typeface="+mn-lt"/>
              </a:rPr>
              <a:t> online ( CSAR  provides the premium version to students)</a:t>
            </a:r>
          </a:p>
          <a:p>
            <a:pPr marL="0" indent="0">
              <a:buNone/>
            </a:pPr>
            <a:endParaRPr lang="en-US" sz="18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800" b="1" u="sng" dirty="0">
                <a:solidFill>
                  <a:srgbClr val="0070C0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Office Lens</a:t>
            </a:r>
            <a:r>
              <a:rPr lang="en-US" sz="2800" b="1" dirty="0">
                <a:solidFill>
                  <a:srgbClr val="0070C0"/>
                </a:solidFill>
                <a:ea typeface="+mn-lt"/>
                <a:cs typeface="+mn-lt"/>
              </a:rPr>
              <a:t>:</a:t>
            </a:r>
            <a:r>
              <a:rPr lang="en-US" sz="2800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1800" dirty="0">
                <a:ea typeface="+mn-lt"/>
                <a:cs typeface="+mn-lt"/>
              </a:rPr>
              <a:t>Converts photos of text into PDFs or Word documents.</a:t>
            </a:r>
            <a:endParaRPr lang="en-US" dirty="0">
              <a:latin typeface="Calibri"/>
              <a:ea typeface="+mn-lt"/>
              <a:cs typeface="Calibri"/>
            </a:endParaRPr>
          </a:p>
          <a:p>
            <a:pPr marL="0" indent="0">
              <a:buNone/>
            </a:pPr>
            <a:endParaRPr lang="en-US" sz="1800" b="1" u="sng" dirty="0">
              <a:solidFill>
                <a:srgbClr val="828282"/>
              </a:solidFill>
              <a:latin typeface="Calibri"/>
              <a:ea typeface="+mn-lt"/>
              <a:cs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US" sz="2800" b="1" u="sng" dirty="0">
                <a:solidFill>
                  <a:srgbClr val="0070C0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Beeline Reader</a:t>
            </a:r>
            <a:r>
              <a:rPr lang="en-US" sz="2800" b="1" dirty="0">
                <a:solidFill>
                  <a:srgbClr val="0070C0"/>
                </a:solidFill>
                <a:ea typeface="+mn-lt"/>
                <a:cs typeface="+mn-lt"/>
              </a:rPr>
              <a:t>: </a:t>
            </a:r>
            <a:r>
              <a:rPr lang="en-US" sz="1800" dirty="0">
                <a:ea typeface="+mn-lt"/>
                <a:cs typeface="+mn-lt"/>
              </a:rPr>
              <a:t>Converts text into a color gradient to promote reading focus and comprehension.</a:t>
            </a:r>
          </a:p>
          <a:p>
            <a:pPr marL="0" indent="0">
              <a:buNone/>
            </a:pPr>
            <a:endParaRPr lang="en-US" sz="18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800" b="1" u="sng" dirty="0" err="1">
                <a:solidFill>
                  <a:srgbClr val="0070C0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Openlexia</a:t>
            </a:r>
            <a:r>
              <a:rPr lang="en-US" sz="2800" b="1" dirty="0">
                <a:solidFill>
                  <a:srgbClr val="0070C0"/>
                </a:solidFill>
                <a:ea typeface="+mn-lt"/>
                <a:cs typeface="+mn-lt"/>
              </a:rPr>
              <a:t>:</a:t>
            </a:r>
            <a:r>
              <a:rPr lang="en-US" sz="2800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1800" dirty="0">
                <a:ea typeface="+mn-lt"/>
                <a:cs typeface="+mn-lt"/>
              </a:rPr>
              <a:t>Dyslexia-friendly font to improve reading.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84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BBE0B-697A-4A2B-8BBC-E024E2EC7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	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D4154C1-6709-44EC-BC6D-265FB5A8501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58344" y="2228002"/>
            <a:ext cx="3998665" cy="4629997"/>
          </a:xfr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89CCFDD1-31F4-4F1B-9B02-05BFA40A1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B89F731D-B14D-41FE-BF34-4D4558726B12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6188416" y="2719869"/>
            <a:ext cx="4800425" cy="118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Any Questions or Comments?</a:t>
            </a:r>
          </a:p>
          <a:p>
            <a:r>
              <a:rPr lang="en-US" dirty="0"/>
              <a:t>Please Survey this presentation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08D95E4-7E07-4536-8509-EC621879EA6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52399" y="152399"/>
            <a:ext cx="1726797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FC9507-9036-4EEE-94AD-7C075798A7D3}"/>
              </a:ext>
            </a:extLst>
          </p:cNvPr>
          <p:cNvSpPr txBox="1"/>
          <p:nvPr/>
        </p:nvSpPr>
        <p:spPr>
          <a:xfrm>
            <a:off x="5582360" y="2750720"/>
            <a:ext cx="64080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endParaRPr dirty="0"/>
          </a:p>
          <a:p>
            <a:r>
              <a:rPr lang="en-US" dirty="0"/>
              <a:t>		</a:t>
            </a:r>
          </a:p>
          <a:p>
            <a:endParaRPr lang="en-US" dirty="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158F0F0E-7F7B-4807-B1E5-34F001F76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8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CE48D-00F3-46D2-8E37-D28E55377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Academic Accommodations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1DE62-67A4-436E-9441-F1F63A5F2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i="0" u="sng" dirty="0">
                <a:solidFill>
                  <a:srgbClr val="282828"/>
                </a:solidFill>
                <a:effectLst/>
                <a:latin typeface="MS UI Gothic" panose="020B0600070205080204" pitchFamily="34" charset="-128"/>
                <a:ea typeface="MS UI Gothic" panose="020B0600070205080204" pitchFamily="34" charset="-128"/>
              </a:rPr>
              <a:t>As a starting point, here are a few things to know about accommodations: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>
                <a:solidFill>
                  <a:srgbClr val="282828"/>
                </a:solidFill>
                <a:latin typeface="Arial" panose="020B0604020202020204" pitchFamily="34" charset="0"/>
              </a:rPr>
              <a:t>P</a:t>
            </a:r>
            <a:r>
              <a:rPr lang="en-US" b="0" i="0" dirty="0">
                <a:solidFill>
                  <a:srgbClr val="282828"/>
                </a:solidFill>
                <a:effectLst/>
                <a:latin typeface="Arial" panose="020B0604020202020204" pitchFamily="34" charset="0"/>
              </a:rPr>
              <a:t>rovide students with disabilities with </a:t>
            </a:r>
            <a:r>
              <a:rPr lang="en-US" b="0" i="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equal access </a:t>
            </a:r>
            <a:r>
              <a:rPr lang="en-US" b="0" i="0" dirty="0">
                <a:solidFill>
                  <a:srgbClr val="282828"/>
                </a:solidFill>
                <a:effectLst/>
                <a:latin typeface="Arial" panose="020B0604020202020204" pitchFamily="34" charset="0"/>
              </a:rPr>
              <a:t>to course instruction, materials, and evaluation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b="0" i="0" dirty="0">
                <a:solidFill>
                  <a:srgbClr val="282828"/>
                </a:solidFill>
                <a:effectLst/>
                <a:latin typeface="Arial" panose="020B0604020202020204" pitchFamily="34" charset="0"/>
              </a:rPr>
              <a:t>“Level the playing field” by reducing/eliminating barriers caused by the interaction between a student’s disability and the learning environment.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>
                <a:solidFill>
                  <a:srgbClr val="282828"/>
                </a:solidFill>
                <a:latin typeface="Arial" panose="020B0604020202020204" pitchFamily="34" charset="0"/>
              </a:rPr>
              <a:t>D</a:t>
            </a:r>
            <a:r>
              <a:rPr lang="en-US" b="0" i="0" dirty="0">
                <a:solidFill>
                  <a:srgbClr val="282828"/>
                </a:solidFill>
                <a:effectLst/>
                <a:latin typeface="Arial" panose="020B0604020202020204" pitchFamily="34" charset="0"/>
              </a:rPr>
              <a:t>o not guarantee student success and do not provide an unfair advantage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>
                <a:solidFill>
                  <a:srgbClr val="282828"/>
                </a:solidFill>
                <a:latin typeface="Arial" panose="020B0604020202020204" pitchFamily="34" charset="0"/>
              </a:rPr>
              <a:t>M</a:t>
            </a:r>
            <a:r>
              <a:rPr lang="en-US" b="0" i="0" dirty="0">
                <a:solidFill>
                  <a:srgbClr val="282828"/>
                </a:solidFill>
                <a:effectLst/>
                <a:latin typeface="Arial" panose="020B0604020202020204" pitchFamily="34" charset="0"/>
              </a:rPr>
              <a:t>ust be reasonable and cannot alter the essential requirements of a course or program</a:t>
            </a:r>
          </a:p>
          <a:p>
            <a:r>
              <a:rPr lang="en-US" dirty="0"/>
              <a:t>Resource: </a:t>
            </a:r>
            <a:r>
              <a:rPr lang="en-US" dirty="0">
                <a:hlinkClick r:id="rId2"/>
              </a:rPr>
              <a:t>The Basics: Providing Accommodations - Disability and Access (utexas.edu)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958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45FA5-F5E2-486B-A989-EDD4101F3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 The Legal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C4FE3-D16B-4FD2-B3CF-3EB7A883C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18016"/>
          </a:xfrm>
        </p:spPr>
        <p:txBody>
          <a:bodyPr>
            <a:normAutofit fontScale="92500"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student with a disability has the right to obtain timely and reasonable accommodations for their disability to have the same opportunity for success enjoyed by students who do not have a disability. Under the Rehabilitation Act of 1973: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8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“No otherwise qualified person with a disability in the United States…shall, solely by reason of … disability, be denied the benefits of, be excluded from participation in, or be subjected to discrimination under any program or activity receiving federal financial assistance.”</a:t>
            </a:r>
            <a:endParaRPr lang="en-US" sz="20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Americans with Disabilities Amendment Act (2008) defines a person with a disability as having:</a:t>
            </a:r>
            <a:endParaRPr lang="en-US" sz="20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en-US" sz="20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A physical or mental impairment that substantially limits one or more major life activities;</a:t>
            </a:r>
            <a:endParaRPr lang="en-US" sz="2000" b="1" dirty="0">
              <a:effectLst/>
              <a:highlight>
                <a:srgbClr val="FFFF00"/>
              </a:highlight>
              <a:latin typeface="Noto Sans Symbols"/>
              <a:ea typeface="Noto Sans Symbols"/>
              <a:cs typeface="Noto Sans Symbols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en-US" sz="20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A record of such an impairment; or</a:t>
            </a:r>
            <a:endParaRPr lang="en-US" sz="2000" b="1" dirty="0">
              <a:effectLst/>
              <a:highlight>
                <a:srgbClr val="FFFF00"/>
              </a:highlight>
              <a:latin typeface="Noto Sans Symbols"/>
              <a:ea typeface="Noto Sans Symbols"/>
              <a:cs typeface="Noto Sans Symbols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r>
              <a:rPr lang="en-US" sz="20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Being regarded as having such impairment.</a:t>
            </a:r>
            <a:endParaRPr lang="en-US" sz="2000" b="1" dirty="0">
              <a:effectLst/>
              <a:highlight>
                <a:srgbClr val="FFFF00"/>
              </a:highlight>
              <a:latin typeface="Noto Sans Symbols"/>
              <a:ea typeface="Noto Sans Symbols"/>
              <a:cs typeface="Noto Sans Symbol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144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BA39-CC91-49D7-B254-04E1C4492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my information confidential?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485F6-FA91-4752-A814-7A87D95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896" y="2365695"/>
            <a:ext cx="10452684" cy="3942826"/>
          </a:xfrm>
        </p:spPr>
        <p:txBody>
          <a:bodyPr>
            <a:normAutofit fontScale="92500"/>
          </a:bodyPr>
          <a:lstStyle/>
          <a:p>
            <a:r>
              <a:rPr lang="en-US" sz="1800" dirty="0">
                <a:solidFill>
                  <a:schemeClr val="tx1"/>
                </a:solidFill>
                <a:highlight>
                  <a:srgbClr val="FFFF00"/>
                </a:highlight>
              </a:rPr>
              <a:t>Yes, </a:t>
            </a:r>
            <a:r>
              <a:rPr lang="en-U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Family Educational Rights and Privacy Act of 1974 (FERPA) and the Americans with Disabilities Act (ADA) do not allow faculty or others access to disability-related information (ex., diagnosis, medications). </a:t>
            </a:r>
            <a:br>
              <a:rPr lang="en-U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en-US" sz="1800" dirty="0">
                <a:solidFill>
                  <a:schemeClr val="tx1"/>
                </a:solidFill>
                <a:highlight>
                  <a:srgbClr val="FFFF00"/>
                </a:highlight>
              </a:rPr>
              <a:t>Whenever possible, faculty and staff may only be aware of a student's accommodations and </a:t>
            </a:r>
            <a:r>
              <a:rPr lang="en-US" sz="1800" b="1" i="1" dirty="0">
                <a:solidFill>
                  <a:schemeClr val="tx1"/>
                </a:solidFill>
                <a:highlight>
                  <a:srgbClr val="FFFF00"/>
                </a:highlight>
              </a:rPr>
              <a:t>will not </a:t>
            </a:r>
            <a:r>
              <a:rPr lang="en-US" sz="1800" dirty="0">
                <a:solidFill>
                  <a:schemeClr val="tx1"/>
                </a:solidFill>
                <a:highlight>
                  <a:srgbClr val="FFFF00"/>
                </a:highlight>
              </a:rPr>
              <a:t>be given confidential details of a student's disability and symptoms. </a:t>
            </a:r>
          </a:p>
          <a:p>
            <a:r>
              <a:rPr lang="en-US" sz="1800" dirty="0">
                <a:solidFill>
                  <a:schemeClr val="tx1"/>
                </a:solidFill>
                <a:highlight>
                  <a:srgbClr val="FFFF00"/>
                </a:highlight>
              </a:rPr>
              <a:t>However, there are occasional instances where the nature of the disability must be disclosed to faculty to facilitate an accommodation. </a:t>
            </a:r>
          </a:p>
          <a:p>
            <a:r>
              <a:rPr lang="en-US" sz="1800" dirty="0">
                <a:solidFill>
                  <a:schemeClr val="tx1"/>
                </a:solidFill>
                <a:highlight>
                  <a:srgbClr val="FFFF00"/>
                </a:highlight>
              </a:rPr>
              <a:t>For example, a student who requires a Seizure Safety Plan on campus must have their faculty and campus security informed so that campus personnel can provide student safety during a seizure. </a:t>
            </a:r>
          </a:p>
          <a:p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We can’t discuss anything with your family without your approval.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 can choose to disclose information to faculty independently if they wish. Still, they should not be asked by faculty, staff, or administration about the exact nature or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diagnosis of their condition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documentation.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sz="1800" dirty="0">
              <a:solidFill>
                <a:schemeClr val="tx1"/>
              </a:solidFill>
              <a:highlight>
                <a:srgbClr val="FFFF00"/>
              </a:highlight>
              <a:ea typeface="+mn-lt"/>
              <a:cs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148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05988-8120-441C-B956-C0E04641FC5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glow rad="127000">
              <a:srgbClr val="92D050"/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3600" dirty="0"/>
              <a:t>Center for Student Accessibility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C18CA9-29C9-49A9-BE25-0FE347FE1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9583" y="2637063"/>
            <a:ext cx="3987209" cy="36981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028197-338C-4617-A1CF-BFEF15658809}"/>
              </a:ext>
            </a:extLst>
          </p:cNvPr>
          <p:cNvSpPr txBox="1"/>
          <p:nvPr/>
        </p:nvSpPr>
        <p:spPr>
          <a:xfrm>
            <a:off x="4479403" y="2637063"/>
            <a:ext cx="893565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/>
              <a:t>Who can tell what they think this image means? </a:t>
            </a:r>
          </a:p>
        </p:txBody>
      </p:sp>
    </p:spTree>
    <p:extLst>
      <p:ext uri="{BB962C8B-B14F-4D97-AF65-F5344CB8AC3E}">
        <p14:creationId xmlns:p14="http://schemas.microsoft.com/office/powerpoint/2010/main" val="282563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05988-8120-441C-B956-C0E04641FC5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glow rad="127000">
              <a:srgbClr val="92D050"/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3600" dirty="0"/>
              <a:t>Center for Student Accessibility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C18CA9-29C9-49A9-BE25-0FE347FE1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9583" y="2637063"/>
            <a:ext cx="3987209" cy="36981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028197-338C-4617-A1CF-BFEF15658809}"/>
              </a:ext>
            </a:extLst>
          </p:cNvPr>
          <p:cNvSpPr txBox="1"/>
          <p:nvPr/>
        </p:nvSpPr>
        <p:spPr>
          <a:xfrm>
            <a:off x="4479403" y="2637063"/>
            <a:ext cx="893565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indent="-1143000">
              <a:buAutoNum type="arabicPeriod"/>
            </a:pPr>
            <a:r>
              <a:rPr lang="en-US" sz="6000" dirty="0"/>
              <a:t>Visual </a:t>
            </a:r>
          </a:p>
          <a:p>
            <a:pPr marL="1143000" indent="-1143000">
              <a:buAutoNum type="arabicPeriod"/>
            </a:pPr>
            <a:r>
              <a:rPr lang="en-US" sz="6000" dirty="0"/>
              <a:t>Hearing</a:t>
            </a:r>
          </a:p>
          <a:p>
            <a:pPr marL="1143000" indent="-1143000">
              <a:buAutoNum type="arabicPeriod"/>
            </a:pPr>
            <a:r>
              <a:rPr lang="en-US" sz="6000" dirty="0"/>
              <a:t>Physical </a:t>
            </a:r>
          </a:p>
          <a:p>
            <a:pPr marL="1143000" indent="-1143000">
              <a:buAutoNum type="arabicPeriod"/>
            </a:pPr>
            <a:r>
              <a:rPr lang="en-US" sz="6000" dirty="0"/>
              <a:t>Cognitive </a:t>
            </a:r>
          </a:p>
        </p:txBody>
      </p:sp>
    </p:spTree>
    <p:extLst>
      <p:ext uri="{BB962C8B-B14F-4D97-AF65-F5344CB8AC3E}">
        <p14:creationId xmlns:p14="http://schemas.microsoft.com/office/powerpoint/2010/main" val="116281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DE1F4-47CC-45AD-9CEA-A822F91B0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2094909"/>
          </a:xfrm>
        </p:spPr>
        <p:txBody>
          <a:bodyPr>
            <a:normAutofit/>
          </a:bodyPr>
          <a:lstStyle/>
          <a:p>
            <a:r>
              <a:rPr lang="en-US" dirty="0"/>
              <a:t>Navigate NLU Accommodations Request/Approval Process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23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A67881A-E1D0-4B81-82D0-888589CFA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C.S.A.R?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4BE7DB-55BA-42A6-8A9F-853164C48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a typeface="+mn-lt"/>
                <a:cs typeface="+mn-lt"/>
              </a:rPr>
              <a:t>Center for Student Accessibility Resources is committed to providing inclusion, accessibility, and equal opportunity for </a:t>
            </a:r>
            <a:r>
              <a:rPr lang="en-US" sz="1800" b="1" dirty="0">
                <a:ea typeface="+mn-lt"/>
                <a:cs typeface="+mn-lt"/>
              </a:rPr>
              <a:t>ALL </a:t>
            </a:r>
            <a:r>
              <a:rPr lang="en-US" sz="1800" dirty="0">
                <a:ea typeface="+mn-lt"/>
                <a:cs typeface="+mn-lt"/>
              </a:rPr>
              <a:t>students.</a:t>
            </a:r>
          </a:p>
          <a:p>
            <a:r>
              <a:rPr lang="en-US" dirty="0">
                <a:ea typeface="+mn-lt"/>
                <a:cs typeface="+mn-lt"/>
              </a:rPr>
              <a:t>Enhance equity and provide a platform for innovation and inclusion. </a:t>
            </a:r>
          </a:p>
          <a:p>
            <a:r>
              <a:rPr lang="en-US" dirty="0">
                <a:ea typeface="+mn-lt"/>
                <a:cs typeface="+mn-lt"/>
              </a:rPr>
              <a:t>We provide accommodation and assistive technology that enable students to access academic success. </a:t>
            </a:r>
          </a:p>
          <a:p>
            <a:endParaRPr lang="en-US" sz="1800" dirty="0">
              <a:ea typeface="Calibri"/>
              <a:cs typeface="Calibri"/>
            </a:endParaRPr>
          </a:p>
          <a:p>
            <a:endParaRPr lang="en-US" sz="1800" dirty="0">
              <a:ea typeface="Calibri"/>
              <a:cs typeface="Calibri"/>
            </a:endParaRPr>
          </a:p>
          <a:p>
            <a:endParaRPr lang="en-US" sz="18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/>
              <a:cs typeface="Calibri"/>
            </a:endParaRP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3077C7-ECD2-49B1-91A9-AFD3F02E6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-1" y="4409954"/>
            <a:ext cx="12207114" cy="244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3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9379</TotalTime>
  <Words>1699</Words>
  <Application>Microsoft Office PowerPoint</Application>
  <PresentationFormat>Widescreen</PresentationFormat>
  <Paragraphs>215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MS UI Gothic</vt:lpstr>
      <vt:lpstr>Arial</vt:lpstr>
      <vt:lpstr>Barlow</vt:lpstr>
      <vt:lpstr>Calibri</vt:lpstr>
      <vt:lpstr>Gill Sans MT</vt:lpstr>
      <vt:lpstr>Noto Sans Symbols</vt:lpstr>
      <vt:lpstr>Poppins</vt:lpstr>
      <vt:lpstr>Proxima Nova</vt:lpstr>
      <vt:lpstr>Wingdings 2</vt:lpstr>
      <vt:lpstr>Dividend</vt:lpstr>
      <vt:lpstr>Center for Student Accessibility Resources</vt:lpstr>
      <vt:lpstr>Workshop Objectives</vt:lpstr>
      <vt:lpstr>Purpose of Academic Accommodations </vt:lpstr>
      <vt:lpstr>Learn The Legal Framework</vt:lpstr>
      <vt:lpstr>Is my information confidential?</vt:lpstr>
      <vt:lpstr>Center for Student Accessibility Resources</vt:lpstr>
      <vt:lpstr>Center for Student Accessibility Resources</vt:lpstr>
      <vt:lpstr>Navigate NLU Accommodations Request/Approval Process </vt:lpstr>
      <vt:lpstr>What is C.S.A.R? </vt:lpstr>
      <vt:lpstr>Who Do we assist? </vt:lpstr>
      <vt:lpstr>Meet the Team:</vt:lpstr>
      <vt:lpstr> Common Disabilities</vt:lpstr>
      <vt:lpstr>What are reasonable accommodations?</vt:lpstr>
      <vt:lpstr>What Services Are available?</vt:lpstr>
      <vt:lpstr>When Should I Apply?</vt:lpstr>
      <vt:lpstr>Documentation required for accommodations</vt:lpstr>
      <vt:lpstr>How Do I Apply? </vt:lpstr>
      <vt:lpstr>Incoming Freshmen</vt:lpstr>
      <vt:lpstr>         High-School Vs. College </vt:lpstr>
      <vt:lpstr>High-school vs. College</vt:lpstr>
      <vt:lpstr>Trivia Time</vt:lpstr>
      <vt:lpstr>What year was the First Iep Written? </vt:lpstr>
      <vt:lpstr>Self-Advocating</vt:lpstr>
      <vt:lpstr>Communication With Faculty</vt:lpstr>
      <vt:lpstr>Explore Assistive Technologies/Tools  </vt:lpstr>
      <vt:lpstr>Software </vt:lpstr>
      <vt:lpstr>Natural Reader</vt:lpstr>
      <vt:lpstr>Free Accessibility Tools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Student Accessibility Resources  Resources</dc:title>
  <dc:creator>Andrea</dc:creator>
  <cp:lastModifiedBy>Andrea Shaw</cp:lastModifiedBy>
  <cp:revision>53</cp:revision>
  <dcterms:created xsi:type="dcterms:W3CDTF">2024-07-26T18:24:51Z</dcterms:created>
  <dcterms:modified xsi:type="dcterms:W3CDTF">2024-09-25T22:29:47Z</dcterms:modified>
</cp:coreProperties>
</file>